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5" r:id="rId7"/>
    <p:sldMasterId id="2147483718" r:id="rId8"/>
  </p:sldMasterIdLst>
  <p:notesMasterIdLst>
    <p:notesMasterId r:id="rId27"/>
  </p:notesMasterIdLst>
  <p:sldIdLst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3" r:id="rId18"/>
    <p:sldId id="334" r:id="rId19"/>
    <p:sldId id="336" r:id="rId20"/>
    <p:sldId id="337" r:id="rId21"/>
    <p:sldId id="335" r:id="rId22"/>
    <p:sldId id="338" r:id="rId23"/>
    <p:sldId id="339" r:id="rId24"/>
    <p:sldId id="340" r:id="rId25"/>
    <p:sldId id="341" r:id="rId26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79F"/>
    <a:srgbClr val="2D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5" autoAdjust="0"/>
    <p:restoredTop sz="75816" autoAdjust="0"/>
  </p:normalViewPr>
  <p:slideViewPr>
    <p:cSldViewPr showGuides="1">
      <p:cViewPr varScale="1">
        <p:scale>
          <a:sx n="47" d="100"/>
          <a:sy n="47" d="100"/>
        </p:scale>
        <p:origin x="870" y="48"/>
      </p:cViewPr>
      <p:guideLst>
        <p:guide orient="horz" pos="845"/>
        <p:guide orient="horz" pos="1200"/>
        <p:guide orient="horz" pos="3504"/>
        <p:guide pos="576"/>
        <p:guide pos="6656"/>
        <p:guide pos="3712"/>
        <p:guide pos="33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0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customXml" Target="../customXml/item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customXml" Target="../customXml/item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5" Type="http://schemas.openxmlformats.org/officeDocument/2006/relationships/customXml" Target="../customXml/item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1D6C46-8FDB-4EC7-9532-2C484DC7BC5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5F76D78E-A2AE-40EB-B558-7EEC29B303E6}">
      <dgm:prSet phldrT="[Text]"/>
      <dgm:spPr/>
      <dgm:t>
        <a:bodyPr/>
        <a:lstStyle/>
        <a:p>
          <a:r>
            <a:rPr lang="sv-SE" dirty="0" smtClean="0"/>
            <a:t>BUP</a:t>
          </a:r>
        </a:p>
        <a:p>
          <a:r>
            <a:rPr lang="sv-SE" dirty="0" smtClean="0"/>
            <a:t>Får kännedom</a:t>
          </a:r>
          <a:endParaRPr lang="sv-SE" dirty="0"/>
        </a:p>
      </dgm:t>
    </dgm:pt>
    <dgm:pt modelId="{C92E6481-2769-499F-99AB-D75889D06503}" type="parTrans" cxnId="{99367B08-E064-4EB8-82B0-34B3D03C415F}">
      <dgm:prSet/>
      <dgm:spPr/>
      <dgm:t>
        <a:bodyPr/>
        <a:lstStyle/>
        <a:p>
          <a:endParaRPr lang="sv-SE"/>
        </a:p>
      </dgm:t>
    </dgm:pt>
    <dgm:pt modelId="{C0856F1D-45F6-4EE6-9E5E-289A3280559C}" type="sibTrans" cxnId="{99367B08-E064-4EB8-82B0-34B3D03C415F}">
      <dgm:prSet/>
      <dgm:spPr/>
      <dgm:t>
        <a:bodyPr/>
        <a:lstStyle/>
        <a:p>
          <a:endParaRPr lang="sv-SE"/>
        </a:p>
      </dgm:t>
    </dgm:pt>
    <dgm:pt modelId="{E44511AE-21EF-4FB3-89A7-948CBDEE74C8}">
      <dgm:prSet phldrT="[Text]"/>
      <dgm:spPr/>
      <dgm:t>
        <a:bodyPr/>
        <a:lstStyle/>
        <a:p>
          <a:r>
            <a:rPr lang="sv-SE" dirty="0" smtClean="0"/>
            <a:t>BUP gör orosanmälan eller polisanmälan.</a:t>
          </a:r>
        </a:p>
        <a:p>
          <a:endParaRPr lang="sv-SE" dirty="0" smtClean="0"/>
        </a:p>
        <a:p>
          <a:r>
            <a:rPr lang="sv-SE" dirty="0" smtClean="0"/>
            <a:t>Vid orosanmälan tar Socialtjänst ställning till om polisanmälan ska göras. </a:t>
          </a:r>
        </a:p>
      </dgm:t>
    </dgm:pt>
    <dgm:pt modelId="{EFCFED7B-0585-4975-A5FA-C2A82B893FEF}" type="parTrans" cxnId="{E529ED5B-4C3A-45FD-8600-0433C9EB0C35}">
      <dgm:prSet/>
      <dgm:spPr/>
      <dgm:t>
        <a:bodyPr/>
        <a:lstStyle/>
        <a:p>
          <a:endParaRPr lang="sv-SE"/>
        </a:p>
      </dgm:t>
    </dgm:pt>
    <dgm:pt modelId="{B96C5D73-DECF-418A-86BD-4129630C89D4}" type="sibTrans" cxnId="{E529ED5B-4C3A-45FD-8600-0433C9EB0C35}">
      <dgm:prSet/>
      <dgm:spPr/>
      <dgm:t>
        <a:bodyPr/>
        <a:lstStyle/>
        <a:p>
          <a:endParaRPr lang="sv-SE"/>
        </a:p>
      </dgm:t>
    </dgm:pt>
    <dgm:pt modelId="{546E4301-8EB2-4962-913D-64CA165AB1A0}">
      <dgm:prSet phldrT="[Text]"/>
      <dgm:spPr/>
      <dgm:t>
        <a:bodyPr/>
        <a:lstStyle/>
        <a:p>
          <a:r>
            <a:rPr lang="sv-SE" dirty="0" smtClean="0"/>
            <a:t>Ärendet når Barnahus där ärende tas upp på samråd</a:t>
          </a:r>
          <a:endParaRPr lang="sv-SE" dirty="0"/>
        </a:p>
      </dgm:t>
    </dgm:pt>
    <dgm:pt modelId="{95FA77F4-0984-4241-BE04-AD6FA256216A}" type="parTrans" cxnId="{BB3DFCBC-6907-40CB-B89B-C6938E1B8836}">
      <dgm:prSet/>
      <dgm:spPr/>
      <dgm:t>
        <a:bodyPr/>
        <a:lstStyle/>
        <a:p>
          <a:endParaRPr lang="sv-SE"/>
        </a:p>
      </dgm:t>
    </dgm:pt>
    <dgm:pt modelId="{3C9C440B-9872-45FF-8DC3-B8F17D8C94DD}" type="sibTrans" cxnId="{BB3DFCBC-6907-40CB-B89B-C6938E1B8836}">
      <dgm:prSet/>
      <dgm:spPr/>
      <dgm:t>
        <a:bodyPr/>
        <a:lstStyle/>
        <a:p>
          <a:endParaRPr lang="sv-SE"/>
        </a:p>
      </dgm:t>
    </dgm:pt>
    <dgm:pt modelId="{C6D555B6-6589-4E5C-8B00-64626709CE5F}">
      <dgm:prSet/>
      <dgm:spPr/>
      <dgm:t>
        <a:bodyPr/>
        <a:lstStyle/>
        <a:p>
          <a:r>
            <a:rPr lang="sv-SE" dirty="0" smtClean="0"/>
            <a:t>Om åklagare inleder förundersökning: </a:t>
          </a:r>
        </a:p>
        <a:p>
          <a:r>
            <a:rPr lang="sv-SE" dirty="0" smtClean="0"/>
            <a:t>- Barnförhör</a:t>
          </a:r>
        </a:p>
        <a:p>
          <a:r>
            <a:rPr lang="sv-SE" dirty="0" smtClean="0"/>
            <a:t>- Förhör av vittnen</a:t>
          </a:r>
        </a:p>
        <a:p>
          <a:r>
            <a:rPr lang="sv-SE" dirty="0" smtClean="0"/>
            <a:t>- Förhör av misstänkt förövare</a:t>
          </a:r>
        </a:p>
        <a:p>
          <a:r>
            <a:rPr lang="sv-SE" dirty="0" smtClean="0"/>
            <a:t>- Häktning</a:t>
          </a:r>
        </a:p>
        <a:p>
          <a:r>
            <a:rPr lang="sv-SE" dirty="0" smtClean="0"/>
            <a:t>- Insamling av tekniska bevis</a:t>
          </a:r>
        </a:p>
        <a:p>
          <a:r>
            <a:rPr lang="sv-SE" dirty="0" smtClean="0"/>
            <a:t>- </a:t>
          </a:r>
          <a:r>
            <a:rPr lang="sv-SE" dirty="0" err="1" smtClean="0"/>
            <a:t>Rapekit</a:t>
          </a:r>
          <a:endParaRPr lang="sv-SE" dirty="0" smtClean="0"/>
        </a:p>
        <a:p>
          <a:r>
            <a:rPr lang="sv-SE" dirty="0" smtClean="0"/>
            <a:t>- Dokumentering av kroppsliga skador</a:t>
          </a:r>
        </a:p>
      </dgm:t>
    </dgm:pt>
    <dgm:pt modelId="{A6BDB5AF-51A3-4FF8-97AD-2BF57B99DCCE}" type="parTrans" cxnId="{30E68136-13A3-41FA-AE2E-7DBE7AC8A7BC}">
      <dgm:prSet/>
      <dgm:spPr/>
      <dgm:t>
        <a:bodyPr/>
        <a:lstStyle/>
        <a:p>
          <a:endParaRPr lang="sv-SE"/>
        </a:p>
      </dgm:t>
    </dgm:pt>
    <dgm:pt modelId="{F8A442BC-76A6-43D8-8858-3438CF8F79A6}" type="sibTrans" cxnId="{30E68136-13A3-41FA-AE2E-7DBE7AC8A7BC}">
      <dgm:prSet/>
      <dgm:spPr/>
      <dgm:t>
        <a:bodyPr/>
        <a:lstStyle/>
        <a:p>
          <a:endParaRPr lang="sv-SE"/>
        </a:p>
      </dgm:t>
    </dgm:pt>
    <dgm:pt modelId="{CE19A6CE-CE6D-4604-B1E9-683670B66C04}" type="pres">
      <dgm:prSet presAssocID="{031D6C46-8FDB-4EC7-9532-2C484DC7BC5F}" presName="CompostProcess" presStyleCnt="0">
        <dgm:presLayoutVars>
          <dgm:dir/>
          <dgm:resizeHandles val="exact"/>
        </dgm:presLayoutVars>
      </dgm:prSet>
      <dgm:spPr/>
    </dgm:pt>
    <dgm:pt modelId="{6E9D8B42-0E82-46CE-88B1-1115AB04010A}" type="pres">
      <dgm:prSet presAssocID="{031D6C46-8FDB-4EC7-9532-2C484DC7BC5F}" presName="arrow" presStyleLbl="bgShp" presStyleIdx="0" presStyleCnt="1"/>
      <dgm:spPr/>
    </dgm:pt>
    <dgm:pt modelId="{5333A146-B1CC-4010-BD5B-463D5864CD69}" type="pres">
      <dgm:prSet presAssocID="{031D6C46-8FDB-4EC7-9532-2C484DC7BC5F}" presName="linearProcess" presStyleCnt="0"/>
      <dgm:spPr/>
    </dgm:pt>
    <dgm:pt modelId="{3B123825-E034-4055-9312-13723406AAC1}" type="pres">
      <dgm:prSet presAssocID="{5F76D78E-A2AE-40EB-B558-7EEC29B303E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F6DE494-1CF9-4628-BD3F-605F5DE008E8}" type="pres">
      <dgm:prSet presAssocID="{C0856F1D-45F6-4EE6-9E5E-289A3280559C}" presName="sibTrans" presStyleCnt="0"/>
      <dgm:spPr/>
    </dgm:pt>
    <dgm:pt modelId="{8F6206B1-63C9-4602-B1D1-51EFD0809A7F}" type="pres">
      <dgm:prSet presAssocID="{E44511AE-21EF-4FB3-89A7-948CBDEE74C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A00EAF9-7266-455A-9A87-6714CDDE16E6}" type="pres">
      <dgm:prSet presAssocID="{B96C5D73-DECF-418A-86BD-4129630C89D4}" presName="sibTrans" presStyleCnt="0"/>
      <dgm:spPr/>
    </dgm:pt>
    <dgm:pt modelId="{CAED0C00-49D9-466D-A107-ECDC966E0BE1}" type="pres">
      <dgm:prSet presAssocID="{546E4301-8EB2-4962-913D-64CA165AB1A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9C46D60-81B2-465C-B017-3884F3615843}" type="pres">
      <dgm:prSet presAssocID="{3C9C440B-9872-45FF-8DC3-B8F17D8C94DD}" presName="sibTrans" presStyleCnt="0"/>
      <dgm:spPr/>
    </dgm:pt>
    <dgm:pt modelId="{DAA2126A-7EB2-43CD-ADAC-8E6C46618B35}" type="pres">
      <dgm:prSet presAssocID="{C6D555B6-6589-4E5C-8B00-64626709CE5F}" presName="textNode" presStyleLbl="node1" presStyleIdx="3" presStyleCnt="4" custScaleY="16199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9367B08-E064-4EB8-82B0-34B3D03C415F}" srcId="{031D6C46-8FDB-4EC7-9532-2C484DC7BC5F}" destId="{5F76D78E-A2AE-40EB-B558-7EEC29B303E6}" srcOrd="0" destOrd="0" parTransId="{C92E6481-2769-499F-99AB-D75889D06503}" sibTransId="{C0856F1D-45F6-4EE6-9E5E-289A3280559C}"/>
    <dgm:cxn modelId="{BA283ACC-50D1-485B-9D09-FF03DA6A4A4C}" type="presOf" srcId="{C6D555B6-6589-4E5C-8B00-64626709CE5F}" destId="{DAA2126A-7EB2-43CD-ADAC-8E6C46618B35}" srcOrd="0" destOrd="0" presId="urn:microsoft.com/office/officeart/2005/8/layout/hProcess9"/>
    <dgm:cxn modelId="{E529ED5B-4C3A-45FD-8600-0433C9EB0C35}" srcId="{031D6C46-8FDB-4EC7-9532-2C484DC7BC5F}" destId="{E44511AE-21EF-4FB3-89A7-948CBDEE74C8}" srcOrd="1" destOrd="0" parTransId="{EFCFED7B-0585-4975-A5FA-C2A82B893FEF}" sibTransId="{B96C5D73-DECF-418A-86BD-4129630C89D4}"/>
    <dgm:cxn modelId="{F5942C91-96CE-403B-9F43-703F5D165C58}" type="presOf" srcId="{E44511AE-21EF-4FB3-89A7-948CBDEE74C8}" destId="{8F6206B1-63C9-4602-B1D1-51EFD0809A7F}" srcOrd="0" destOrd="0" presId="urn:microsoft.com/office/officeart/2005/8/layout/hProcess9"/>
    <dgm:cxn modelId="{BB3DFCBC-6907-40CB-B89B-C6938E1B8836}" srcId="{031D6C46-8FDB-4EC7-9532-2C484DC7BC5F}" destId="{546E4301-8EB2-4962-913D-64CA165AB1A0}" srcOrd="2" destOrd="0" parTransId="{95FA77F4-0984-4241-BE04-AD6FA256216A}" sibTransId="{3C9C440B-9872-45FF-8DC3-B8F17D8C94DD}"/>
    <dgm:cxn modelId="{8B00E9E6-C530-4D07-ADDB-9E56E305B04F}" type="presOf" srcId="{546E4301-8EB2-4962-913D-64CA165AB1A0}" destId="{CAED0C00-49D9-466D-A107-ECDC966E0BE1}" srcOrd="0" destOrd="0" presId="urn:microsoft.com/office/officeart/2005/8/layout/hProcess9"/>
    <dgm:cxn modelId="{30E68136-13A3-41FA-AE2E-7DBE7AC8A7BC}" srcId="{031D6C46-8FDB-4EC7-9532-2C484DC7BC5F}" destId="{C6D555B6-6589-4E5C-8B00-64626709CE5F}" srcOrd="3" destOrd="0" parTransId="{A6BDB5AF-51A3-4FF8-97AD-2BF57B99DCCE}" sibTransId="{F8A442BC-76A6-43D8-8858-3438CF8F79A6}"/>
    <dgm:cxn modelId="{15CB9272-020F-4F1D-B4DD-9514FAD3F070}" type="presOf" srcId="{5F76D78E-A2AE-40EB-B558-7EEC29B303E6}" destId="{3B123825-E034-4055-9312-13723406AAC1}" srcOrd="0" destOrd="0" presId="urn:microsoft.com/office/officeart/2005/8/layout/hProcess9"/>
    <dgm:cxn modelId="{87A954B6-41ED-46FC-A950-D0DB345B9749}" type="presOf" srcId="{031D6C46-8FDB-4EC7-9532-2C484DC7BC5F}" destId="{CE19A6CE-CE6D-4604-B1E9-683670B66C04}" srcOrd="0" destOrd="0" presId="urn:microsoft.com/office/officeart/2005/8/layout/hProcess9"/>
    <dgm:cxn modelId="{6AEF4FBB-AD3E-49BE-A878-8EC22A32E2C2}" type="presParOf" srcId="{CE19A6CE-CE6D-4604-B1E9-683670B66C04}" destId="{6E9D8B42-0E82-46CE-88B1-1115AB04010A}" srcOrd="0" destOrd="0" presId="urn:microsoft.com/office/officeart/2005/8/layout/hProcess9"/>
    <dgm:cxn modelId="{D17F8EEE-0252-4D02-BDB9-C3427D9F66D1}" type="presParOf" srcId="{CE19A6CE-CE6D-4604-B1E9-683670B66C04}" destId="{5333A146-B1CC-4010-BD5B-463D5864CD69}" srcOrd="1" destOrd="0" presId="urn:microsoft.com/office/officeart/2005/8/layout/hProcess9"/>
    <dgm:cxn modelId="{C15F06D9-FA28-4C3B-8720-69DA45053836}" type="presParOf" srcId="{5333A146-B1CC-4010-BD5B-463D5864CD69}" destId="{3B123825-E034-4055-9312-13723406AAC1}" srcOrd="0" destOrd="0" presId="urn:microsoft.com/office/officeart/2005/8/layout/hProcess9"/>
    <dgm:cxn modelId="{6BD12979-6338-4DE7-A3EF-3E44358FE68C}" type="presParOf" srcId="{5333A146-B1CC-4010-BD5B-463D5864CD69}" destId="{1F6DE494-1CF9-4628-BD3F-605F5DE008E8}" srcOrd="1" destOrd="0" presId="urn:microsoft.com/office/officeart/2005/8/layout/hProcess9"/>
    <dgm:cxn modelId="{C045A5F1-B6D9-49CE-90ED-B79ED2600836}" type="presParOf" srcId="{5333A146-B1CC-4010-BD5B-463D5864CD69}" destId="{8F6206B1-63C9-4602-B1D1-51EFD0809A7F}" srcOrd="2" destOrd="0" presId="urn:microsoft.com/office/officeart/2005/8/layout/hProcess9"/>
    <dgm:cxn modelId="{7EB42584-15F7-452C-92F0-009D4E4A4E4C}" type="presParOf" srcId="{5333A146-B1CC-4010-BD5B-463D5864CD69}" destId="{5A00EAF9-7266-455A-9A87-6714CDDE16E6}" srcOrd="3" destOrd="0" presId="urn:microsoft.com/office/officeart/2005/8/layout/hProcess9"/>
    <dgm:cxn modelId="{D8C27F11-4DBB-4DD3-9413-8C245D3691EC}" type="presParOf" srcId="{5333A146-B1CC-4010-BD5B-463D5864CD69}" destId="{CAED0C00-49D9-466D-A107-ECDC966E0BE1}" srcOrd="4" destOrd="0" presId="urn:microsoft.com/office/officeart/2005/8/layout/hProcess9"/>
    <dgm:cxn modelId="{475E7545-7AAE-4720-B09A-83582E97C332}" type="presParOf" srcId="{5333A146-B1CC-4010-BD5B-463D5864CD69}" destId="{49C46D60-81B2-465C-B017-3884F3615843}" srcOrd="5" destOrd="0" presId="urn:microsoft.com/office/officeart/2005/8/layout/hProcess9"/>
    <dgm:cxn modelId="{D2046FA9-92D2-4B56-8F27-F48EBD1F8D57}" type="presParOf" srcId="{5333A146-B1CC-4010-BD5B-463D5864CD69}" destId="{DAA2126A-7EB2-43CD-ADAC-8E6C46618B3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D8B42-0E82-46CE-88B1-1115AB04010A}">
      <dsp:nvSpPr>
        <dsp:cNvPr id="0" name=""/>
        <dsp:cNvSpPr/>
      </dsp:nvSpPr>
      <dsp:spPr>
        <a:xfrm>
          <a:off x="859729" y="0"/>
          <a:ext cx="9743604" cy="550547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123825-E034-4055-9312-13723406AAC1}">
      <dsp:nvSpPr>
        <dsp:cNvPr id="0" name=""/>
        <dsp:cNvSpPr/>
      </dsp:nvSpPr>
      <dsp:spPr>
        <a:xfrm>
          <a:off x="5737" y="1651642"/>
          <a:ext cx="2759419" cy="2202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BUP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Får kännedom</a:t>
          </a:r>
          <a:endParaRPr lang="sv-SE" sz="1500" kern="1200" dirty="0"/>
        </a:p>
      </dsp:txBody>
      <dsp:txXfrm>
        <a:off x="113239" y="1759144"/>
        <a:ext cx="2544415" cy="1987186"/>
      </dsp:txXfrm>
    </dsp:sp>
    <dsp:sp modelId="{8F6206B1-63C9-4602-B1D1-51EFD0809A7F}">
      <dsp:nvSpPr>
        <dsp:cNvPr id="0" name=""/>
        <dsp:cNvSpPr/>
      </dsp:nvSpPr>
      <dsp:spPr>
        <a:xfrm>
          <a:off x="2903127" y="1651642"/>
          <a:ext cx="2759419" cy="2202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BUP gör orosanmälan eller polisanmälan.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Vid orosanmälan tar Socialtjänst ställning till om polisanmälan ska göras. </a:t>
          </a:r>
        </a:p>
      </dsp:txBody>
      <dsp:txXfrm>
        <a:off x="3010629" y="1759144"/>
        <a:ext cx="2544415" cy="1987186"/>
      </dsp:txXfrm>
    </dsp:sp>
    <dsp:sp modelId="{CAED0C00-49D9-466D-A107-ECDC966E0BE1}">
      <dsp:nvSpPr>
        <dsp:cNvPr id="0" name=""/>
        <dsp:cNvSpPr/>
      </dsp:nvSpPr>
      <dsp:spPr>
        <a:xfrm>
          <a:off x="5800517" y="1651642"/>
          <a:ext cx="2759419" cy="22021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Ärendet når Barnahus där ärende tas upp på samråd</a:t>
          </a:r>
          <a:endParaRPr lang="sv-SE" sz="1500" kern="1200" dirty="0"/>
        </a:p>
      </dsp:txBody>
      <dsp:txXfrm>
        <a:off x="5908019" y="1759144"/>
        <a:ext cx="2544415" cy="1987186"/>
      </dsp:txXfrm>
    </dsp:sp>
    <dsp:sp modelId="{DAA2126A-7EB2-43CD-ADAC-8E6C46618B35}">
      <dsp:nvSpPr>
        <dsp:cNvPr id="0" name=""/>
        <dsp:cNvSpPr/>
      </dsp:nvSpPr>
      <dsp:spPr>
        <a:xfrm>
          <a:off x="8697907" y="968974"/>
          <a:ext cx="2759419" cy="35675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Om åklagare inleder förundersökning: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- Barnförhör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- Förhör av vittnen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- Förhör av misstänkt förövare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- Häktning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- Insamling av tekniska bevis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- </a:t>
          </a:r>
          <a:r>
            <a:rPr lang="sv-SE" sz="1500" kern="1200" dirty="0" err="1" smtClean="0"/>
            <a:t>Rapekit</a:t>
          </a:r>
          <a:endParaRPr lang="sv-SE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500" kern="1200" dirty="0" smtClean="0"/>
            <a:t>- Dokumentering av kroppsliga skador</a:t>
          </a:r>
        </a:p>
      </dsp:txBody>
      <dsp:txXfrm>
        <a:off x="8832611" y="1103678"/>
        <a:ext cx="2490011" cy="3298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269D82DC-5434-4B13-AFDE-361B5E211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3D1AD93E-D021-4F3F-8073-4A550286A7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3D1B3C60-9B66-4B3C-BD18-03B9C35884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705CAB4D-95FC-4E1E-9C91-39D38488AF5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AFC18B5E-4434-42F2-8907-0C97DA06F6A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4EEC4E84-ADB6-447F-BDFA-AB701CF260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fld id="{B1BF5E35-0CD6-4D01-8E8D-A31FF9510064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9435493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F5E35-0CD6-4D01-8E8D-A31FF9510064}" type="slidenum">
              <a:rPr lang="sv-SE" altLang="sv-SE" smtClean="0"/>
              <a:pPr>
                <a:defRPr/>
              </a:pPr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43673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1BF5E35-0CD6-4D01-8E8D-A31FF9510064}" type="slidenum">
              <a:rPr lang="sv-SE" altLang="sv-SE" smtClean="0"/>
              <a:pPr>
                <a:defRPr/>
              </a:pPr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83363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836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82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v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19">
            <a:extLst>
              <a:ext uri="{FF2B5EF4-FFF2-40B4-BE49-F238E27FC236}">
                <a16:creationId xmlns="" xmlns:a16="http://schemas.microsoft.com/office/drawing/2014/main" id="{8A6151B1-F11A-42C1-960F-C83B2E2973C9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-24146" y="-36589"/>
            <a:ext cx="5328057" cy="65619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23232"/>
                </a:solidFill>
              </a:defRPr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069025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1700808"/>
            <a:ext cx="10363200" cy="14700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404592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  <p:extLst>
      <p:ext uri="{BB962C8B-B14F-4D97-AF65-F5344CB8AC3E}">
        <p14:creationId xmlns:p14="http://schemas.microsoft.com/office/powerpoint/2010/main" val="4024117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361660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177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3AF2D5CC-F833-48DB-B6B6-72FBF1F1A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76672"/>
            <a:ext cx="5040560" cy="396044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=""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0" y="0"/>
            <a:ext cx="6528048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7334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90304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60635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5037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9123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9985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99456" y="4800600"/>
            <a:ext cx="850546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99456" y="476672"/>
            <a:ext cx="9793088" cy="42588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v-SE" noProof="0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99456" y="5367338"/>
            <a:ext cx="8505461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6152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473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=""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-32452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84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eller platta v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=""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6456040" y="0"/>
            <a:ext cx="573596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  <p:pic>
        <p:nvPicPr>
          <p:cNvPr id="4" name="Bildobjekt 5">
            <a:extLst>
              <a:ext uri="{FF2B5EF4-FFF2-40B4-BE49-F238E27FC236}">
                <a16:creationId xmlns="" xmlns:a16="http://schemas.microsoft.com/office/drawing/2014/main" id="{ACBDEC4D-638F-4BC4-BFCE-C3779A42C85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6988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7889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74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8848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1424" y="692696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06180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9951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=""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=""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8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17" r:id="rId4"/>
    <p:sldLayoutId id="2147483716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11">
            <a:extLst>
              <a:ext uri="{FF2B5EF4-FFF2-40B4-BE49-F238E27FC236}">
                <a16:creationId xmlns="" xmlns:a16="http://schemas.microsoft.com/office/drawing/2014/main" id="{667560BB-C8C3-4371-A5E4-941E61430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7600" y="6553200"/>
            <a:ext cx="609600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pPr algn="r">
              <a:spcBef>
                <a:spcPct val="50000"/>
              </a:spcBef>
              <a:defRPr/>
            </a:pPr>
            <a:fld id="{9FD1A5A4-4934-4F16-AC14-4F441D0C8C45}" type="slidenum">
              <a:rPr lang="sv-SE" altLang="sv-SE" sz="600" smtClean="0"/>
              <a:pPr algn="r">
                <a:spcBef>
                  <a:spcPct val="50000"/>
                </a:spcBef>
                <a:defRPr/>
              </a:pPr>
              <a:t>‹#›</a:t>
            </a:fld>
            <a:endParaRPr lang="sv-SE" altLang="sv-SE" sz="600"/>
          </a:p>
        </p:txBody>
      </p:sp>
      <p:pic>
        <p:nvPicPr>
          <p:cNvPr id="2051" name="Bildobjekt 5">
            <a:extLst>
              <a:ext uri="{FF2B5EF4-FFF2-40B4-BE49-F238E27FC236}">
                <a16:creationId xmlns=""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78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ヒラギノ角ゴ Pro W3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ヒラギノ角ゴ Pro W3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ヒラギノ角ゴ Pro W3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ヒラギノ角ゴ Pro W3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ヒラギノ角ゴ Pro W3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ヒラギノ角ゴ Pro W3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vardgivare.skane.se/kompetens-utveckling/projekt-och-utvecklingsarbete/barnskyddsteam/#178346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martin.herrgard@skane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allmannabarnh.cdn.triggerfish.cloud/uploads/2015/11/Det-ga&#776;ller-1-av-5.pdf" TargetMode="External"/><Relationship Id="rId2" Type="http://schemas.openxmlformats.org/officeDocument/2006/relationships/hyperlink" Target="https://wwwallmannabarnh.cdn.triggerfish.cloud/uploads/2017/08/V&#229;ld_mot_barn_2016_reviderad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allmannabarnh.cdn.triggerfish.cloud/uploads/2015/11/Det-ga&#776;ller-1-av-5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98A80FFA-2FCE-4DAC-AACA-311A1485E0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BUP:s Roll när barn misstänks ha utsatts för brott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="" xmlns:a16="http://schemas.microsoft.com/office/drawing/2014/main" id="{230C379C-74C5-4A97-AE8B-D6E20CE282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Martin Herrgård</a:t>
            </a:r>
          </a:p>
          <a:p>
            <a:r>
              <a:rPr lang="sv-SE" dirty="0" smtClean="0"/>
              <a:t>TF Enhetschef, Leg. Psykolog, BUP Mottagning Trauma Malmö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811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du ställs inför om du hörs som vittne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Din patients integritet.</a:t>
            </a:r>
          </a:p>
          <a:p>
            <a:r>
              <a:rPr lang="sv-SE" dirty="0" smtClean="0"/>
              <a:t>Allians med patienten. </a:t>
            </a:r>
          </a:p>
          <a:p>
            <a:r>
              <a:rPr lang="sv-SE" dirty="0" smtClean="0"/>
              <a:t>Förundersökningssekretess</a:t>
            </a:r>
          </a:p>
          <a:p>
            <a:r>
              <a:rPr lang="sv-SE" dirty="0" smtClean="0"/>
              <a:t>Patientsekretess. </a:t>
            </a:r>
          </a:p>
          <a:p>
            <a:r>
              <a:rPr lang="sv-SE" dirty="0" smtClean="0"/>
              <a:t>Vad behöver polis veta och vad behöver polis inte veta?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563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händer sen? 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404450"/>
              </p:ext>
            </p:extLst>
          </p:nvPr>
        </p:nvGraphicFramePr>
        <p:xfrm>
          <a:off x="119336" y="620688"/>
          <a:ext cx="11463064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02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Några ord om Barnahus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000" dirty="0"/>
              <a:t>Samla kompetens på en plats så barnet slipper fara runt bland olika aktörer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Polis, socialsekreterare, åklagare, psykolog, barnläkare</a:t>
            </a:r>
          </a:p>
          <a:p>
            <a:pPr marL="0" indent="0">
              <a:buNone/>
            </a:pPr>
            <a:r>
              <a:rPr lang="sv-SE" sz="2000" dirty="0"/>
              <a:t>&amp; rättsläkare.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/>
              <a:t>Fyra rum: </a:t>
            </a:r>
          </a:p>
          <a:p>
            <a:pPr>
              <a:buFontTx/>
              <a:buChar char="-"/>
            </a:pPr>
            <a:r>
              <a:rPr lang="sv-SE" sz="2000" dirty="0"/>
              <a:t>Brottsutredning</a:t>
            </a:r>
          </a:p>
          <a:p>
            <a:pPr>
              <a:buFontTx/>
              <a:buChar char="-"/>
            </a:pPr>
            <a:r>
              <a:rPr lang="sv-SE" sz="2000" dirty="0"/>
              <a:t>Samverkan/Skydd</a:t>
            </a:r>
          </a:p>
          <a:p>
            <a:pPr>
              <a:buFontTx/>
              <a:buChar char="-"/>
            </a:pPr>
            <a:r>
              <a:rPr lang="sv-SE" sz="2000" dirty="0"/>
              <a:t>Fysisk hälsa</a:t>
            </a:r>
          </a:p>
          <a:p>
            <a:pPr>
              <a:buFontTx/>
              <a:buChar char="-"/>
            </a:pPr>
            <a:r>
              <a:rPr lang="sv-SE" sz="2000" dirty="0"/>
              <a:t>Psykisk hälsa</a:t>
            </a:r>
          </a:p>
          <a:p>
            <a:pPr>
              <a:buFontTx/>
              <a:buChar char="-"/>
            </a:pPr>
            <a:endParaRPr lang="sv-SE" sz="2000" dirty="0"/>
          </a:p>
          <a:p>
            <a:pPr marL="0" indent="0">
              <a:buNone/>
            </a:pPr>
            <a:r>
              <a:rPr lang="sv-SE" sz="2000" b="1" dirty="0"/>
              <a:t>Vilka kommer dit? </a:t>
            </a:r>
            <a:r>
              <a:rPr lang="sv-SE" sz="2000" dirty="0"/>
              <a:t>Barn som misstänks ha utsatts för och/eller bevittnat sexuella övergrepp eller fysisk misshandel. </a:t>
            </a:r>
          </a:p>
          <a:p>
            <a:endParaRPr lang="sv-SE" dirty="0"/>
          </a:p>
        </p:txBody>
      </p:sp>
      <p:pic>
        <p:nvPicPr>
          <p:cNvPr id="4" name="Picture 4" descr="C:\Users\2DB8\AppData\Local\Microsoft\Windows\Temporary Internet Files\Content.IE5\LN269TSV\MC900391412[1]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24" y="112326"/>
            <a:ext cx="3026715" cy="315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53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ser BUP-kontakten ut framåt?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Vårt uppdrag är </a:t>
            </a:r>
            <a:r>
              <a:rPr lang="sv-SE" b="1" dirty="0" smtClean="0"/>
              <a:t>fortfarande</a:t>
            </a:r>
            <a:r>
              <a:rPr lang="sv-SE" dirty="0" smtClean="0"/>
              <a:t> att ge barnet vård för dennes barnpsykiatriska symtom</a:t>
            </a:r>
          </a:p>
          <a:p>
            <a:r>
              <a:rPr lang="sv-SE" dirty="0"/>
              <a:t>Oftast ökat fokus här och nu</a:t>
            </a:r>
          </a:p>
          <a:p>
            <a:pPr>
              <a:buFontTx/>
              <a:buChar char="-"/>
            </a:pPr>
            <a:r>
              <a:rPr lang="sv-SE" sz="2000" dirty="0"/>
              <a:t>Att släppa ut en svår hemlighet kan sätta igång mycket i och runt barnet. Prata om detta. Hjälp barnet att sortera i detta. Behöver samtal föras med viktiga vuxna runt barnet? Har barnet fått nya symtom som vi behöver se till? </a:t>
            </a:r>
          </a:p>
          <a:p>
            <a:pPr>
              <a:buFontTx/>
              <a:buChar char="-"/>
            </a:pPr>
            <a:r>
              <a:rPr lang="sv-SE" sz="2000" dirty="0"/>
              <a:t>Drabbas inte av beröringsskräck av rädsla för att göra fel. Oftast behöver barnet i dessa lägen mer och inte mindre. Du vet hur en möter barn som mår dåligt!</a:t>
            </a:r>
          </a:p>
          <a:p>
            <a:pPr>
              <a:buFontTx/>
              <a:buChar char="-"/>
            </a:pPr>
            <a:r>
              <a:rPr lang="sv-SE" sz="2000" dirty="0"/>
              <a:t>Undvik i detta skede att tala om det som barnet berättat om – varför? Lägg fokus på hur barnet mår inte på vad som hänt</a:t>
            </a:r>
          </a:p>
          <a:p>
            <a:r>
              <a:rPr lang="sv-SE" dirty="0" smtClean="0"/>
              <a:t>Fortsätt med vården när möjligt.</a:t>
            </a:r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1411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Oftast ökat fokus </a:t>
            </a:r>
            <a:r>
              <a:rPr lang="sv-SE" i="1" dirty="0" smtClean="0"/>
              <a:t>här och nu.</a:t>
            </a:r>
            <a:endParaRPr lang="sv-SE" dirty="0"/>
          </a:p>
        </p:txBody>
      </p:sp>
      <p:pic>
        <p:nvPicPr>
          <p:cNvPr id="4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540" y="1600200"/>
            <a:ext cx="5878919" cy="4525963"/>
          </a:xfrm>
        </p:spPr>
      </p:pic>
    </p:spTree>
    <p:extLst>
      <p:ext uri="{BB962C8B-B14F-4D97-AF65-F5344CB8AC3E}">
        <p14:creationId xmlns:p14="http://schemas.microsoft.com/office/powerpoint/2010/main" val="229376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Fallbeskrivningar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Hamid </a:t>
            </a:r>
          </a:p>
          <a:p>
            <a:r>
              <a:rPr lang="sv-SE" dirty="0" smtClean="0"/>
              <a:t>Saga</a:t>
            </a:r>
          </a:p>
          <a:p>
            <a:endParaRPr lang="sv-SE" dirty="0"/>
          </a:p>
          <a:p>
            <a:r>
              <a:rPr lang="sv-SE" dirty="0" smtClean="0"/>
              <a:t>Diskussionsfrågor</a:t>
            </a:r>
          </a:p>
          <a:p>
            <a:pPr lvl="1"/>
            <a:r>
              <a:rPr lang="sv-SE" dirty="0" smtClean="0"/>
              <a:t>Vad behöver du göra direkt? </a:t>
            </a:r>
          </a:p>
          <a:p>
            <a:pPr lvl="1"/>
            <a:r>
              <a:rPr lang="sv-SE" dirty="0" smtClean="0"/>
              <a:t>Vad behöver du göra sen? </a:t>
            </a:r>
          </a:p>
          <a:p>
            <a:pPr lvl="1"/>
            <a:r>
              <a:rPr lang="sv-SE" dirty="0" smtClean="0"/>
              <a:t>Vad bör du undvika? </a:t>
            </a:r>
          </a:p>
          <a:p>
            <a:pPr lvl="1"/>
            <a:r>
              <a:rPr lang="sv-SE" dirty="0" smtClean="0"/>
              <a:t>Vad är viktigt att tänka på om du hörs som vittne?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31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Kan jag ge vård om ett barn misstänks har utsatts för brott?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Högst upp på vår agenda är alltid att se till barnets vårdbehov och möta detta.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En förundersökning förändrar inte detta.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37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Barnskyddsteamet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500" dirty="0"/>
              <a:t>Tvärprofessionellt team med regionalt uppdrag. Barnskyddsteamen arbetar med barnskyddsfrågor och vänder sig till personal inom alla delar av vården, privat som offentlig, i Region Skåne samt samverkar med andra verksamheter och myndigheter. Möter ej patienter men kan konsulteras för vägledning.</a:t>
            </a:r>
          </a:p>
          <a:p>
            <a:pPr marL="0" indent="0">
              <a:buNone/>
            </a:pPr>
            <a:endParaRPr lang="sv-SE" sz="2500" dirty="0"/>
          </a:p>
          <a:p>
            <a:pPr marL="0" indent="0">
              <a:buNone/>
            </a:pPr>
            <a:r>
              <a:rPr lang="sv-SE" sz="2500" dirty="0">
                <a:hlinkClick r:id="rId2"/>
              </a:rPr>
              <a:t>https://vardgivare.skane.se/kompetens-utveckling/projekt-och-utvecklingsarbete/barnskyddsteam/#178346</a:t>
            </a:r>
            <a:endParaRPr lang="sv-SE" sz="2500" dirty="0"/>
          </a:p>
          <a:p>
            <a:pPr marL="0" indent="0">
              <a:buNone/>
            </a:pPr>
            <a:endParaRPr lang="sv-SE" sz="2500" dirty="0"/>
          </a:p>
          <a:p>
            <a:pPr marL="0" indent="0">
              <a:buNone/>
            </a:pPr>
            <a:r>
              <a:rPr lang="sv-SE" sz="2500" dirty="0"/>
              <a:t>Vad säger Barnskyddsteamet</a:t>
            </a:r>
            <a:r>
              <a:rPr lang="sv-SE" sz="2500" dirty="0" smtClean="0"/>
              <a:t>?</a:t>
            </a:r>
            <a:endParaRPr lang="sv-SE" sz="2500" dirty="0"/>
          </a:p>
        </p:txBody>
      </p:sp>
    </p:spTree>
    <p:extLst>
      <p:ext uri="{BB962C8B-B14F-4D97-AF65-F5344CB8AC3E}">
        <p14:creationId xmlns:p14="http://schemas.microsoft.com/office/powerpoint/2010/main" val="105992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Tack för ordet!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dirty="0"/>
              <a:t>Martin Herrgård</a:t>
            </a:r>
          </a:p>
          <a:p>
            <a:pPr marL="0" indent="0" algn="ctr">
              <a:buNone/>
            </a:pPr>
            <a:r>
              <a:rPr lang="sv-SE" dirty="0">
                <a:hlinkClick r:id="rId2"/>
              </a:rPr>
              <a:t>martin.herrgard@skane.se</a:t>
            </a:r>
            <a:endParaRPr lang="sv-SE" dirty="0"/>
          </a:p>
          <a:p>
            <a:pPr marL="0" indent="0" algn="ctr">
              <a:buNone/>
            </a:pPr>
            <a:r>
              <a:rPr lang="sv-SE" dirty="0"/>
              <a:t>040 - 33 66 62</a:t>
            </a:r>
          </a:p>
          <a:p>
            <a:pPr marL="0" indent="0">
              <a:buNone/>
            </a:pPr>
            <a:endParaRPr lang="sv-SE" smtClean="0"/>
          </a:p>
          <a:p>
            <a:pPr marL="0" indent="0"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848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Ramar och innehåll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15 min föredrag om BUP:s roll då barn misstänks ha utsatts för brott.</a:t>
            </a:r>
          </a:p>
          <a:p>
            <a:r>
              <a:rPr lang="sv-SE" dirty="0" smtClean="0"/>
              <a:t>20 min diskussion med kollega på plats (eller i telefon) utifrån fallbeskrivningar</a:t>
            </a:r>
          </a:p>
          <a:p>
            <a:r>
              <a:rPr lang="sv-SE" dirty="0" smtClean="0"/>
              <a:t>15 min avslutande föredrag och samtal om fallbeskrivningar.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705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Barnmisshandel – en bred definition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När en vuxen person utsätter ett barn för…</a:t>
            </a:r>
          </a:p>
          <a:p>
            <a:pPr lvl="1"/>
            <a:r>
              <a:rPr lang="sv-SE" dirty="0" smtClean="0"/>
              <a:t>Fysiskt våld</a:t>
            </a:r>
          </a:p>
          <a:p>
            <a:pPr lvl="1"/>
            <a:r>
              <a:rPr lang="sv-SE" dirty="0" smtClean="0"/>
              <a:t>Sexuellt våld</a:t>
            </a:r>
          </a:p>
          <a:p>
            <a:pPr lvl="1"/>
            <a:r>
              <a:rPr lang="sv-SE" dirty="0" smtClean="0"/>
              <a:t>Psykiskt våld</a:t>
            </a:r>
          </a:p>
          <a:p>
            <a:pPr lvl="1"/>
            <a:r>
              <a:rPr lang="sv-SE" dirty="0" smtClean="0"/>
              <a:t>Kränkning</a:t>
            </a:r>
          </a:p>
          <a:p>
            <a:pPr lvl="1"/>
            <a:r>
              <a:rPr lang="sv-SE" dirty="0" smtClean="0"/>
              <a:t>Försummelse av barnets grundläggande behov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6346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vanligt är barnmisshandel i Sverige?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Nästan alla barn utsätts för våld </a:t>
            </a:r>
            <a:r>
              <a:rPr lang="sv-SE" b="1" dirty="0" smtClean="0"/>
              <a:t>någon gång </a:t>
            </a:r>
            <a:r>
              <a:rPr lang="sv-SE" dirty="0" smtClean="0"/>
              <a:t>under sin uppväxt.</a:t>
            </a:r>
          </a:p>
          <a:p>
            <a:r>
              <a:rPr lang="sv-SE" dirty="0"/>
              <a:t>Multiutsatthet – Att utsätta </a:t>
            </a:r>
            <a:r>
              <a:rPr lang="sv-SE" b="1" dirty="0"/>
              <a:t>upprepade gånger </a:t>
            </a:r>
            <a:r>
              <a:rPr lang="sv-SE" dirty="0"/>
              <a:t>och för </a:t>
            </a:r>
            <a:r>
              <a:rPr lang="sv-SE" b="1" dirty="0"/>
              <a:t>flera former </a:t>
            </a:r>
            <a:r>
              <a:rPr lang="sv-SE" dirty="0"/>
              <a:t>av våld är inte lika vanligt. </a:t>
            </a:r>
          </a:p>
          <a:p>
            <a:pPr lvl="1"/>
            <a:r>
              <a:rPr lang="sv-SE" dirty="0">
                <a:hlinkClick r:id="rId2"/>
              </a:rPr>
              <a:t>3≤ olika former av våld - 8 % av alla skolelever i Sverige. </a:t>
            </a:r>
            <a:endParaRPr lang="sv-SE" dirty="0"/>
          </a:p>
          <a:p>
            <a:pPr lvl="1"/>
            <a:r>
              <a:rPr lang="sv-SE" dirty="0">
                <a:hlinkClick r:id="rId3"/>
              </a:rPr>
              <a:t>1 av 5 av alla gymnasieelever i Sverige uppger att de utsatts för sexuella övergrepp.</a:t>
            </a:r>
            <a:endParaRPr lang="sv-SE" dirty="0"/>
          </a:p>
          <a:p>
            <a:r>
              <a:rPr lang="sv-SE" dirty="0" smtClean="0"/>
              <a:t>Stort mörkertal.</a:t>
            </a:r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90747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Vilka utsätts?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Vanligare bland flickor än pojkar. </a:t>
            </a:r>
          </a:p>
          <a:p>
            <a:r>
              <a:rPr lang="sv-SE" dirty="0" smtClean="0"/>
              <a:t>Mycket vanligare bland HBTQ-personer (40 % uppger att utsatts för sexuella övergrepp).</a:t>
            </a:r>
          </a:p>
          <a:p>
            <a:r>
              <a:rPr lang="sv-SE" dirty="0" smtClean="0"/>
              <a:t>Mycket vanligare bland personer med funktionsvariation (språkstörning vanligast).</a:t>
            </a:r>
          </a:p>
          <a:p>
            <a:r>
              <a:rPr lang="sv-SE" dirty="0" smtClean="0"/>
              <a:t>Vanligare inom BUP-population än hos andra barn. </a:t>
            </a:r>
          </a:p>
          <a:p>
            <a:r>
              <a:rPr lang="sv-SE" dirty="0" smtClean="0"/>
              <a:t>Förekommer inom alla socioekonomiska grupper.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8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Vem </a:t>
            </a:r>
            <a:r>
              <a:rPr lang="sv-SE" i="1" dirty="0" smtClean="0"/>
              <a:t>utsätter </a:t>
            </a:r>
            <a:r>
              <a:rPr lang="sv-SE" dirty="0" smtClean="0"/>
              <a:t>barn för barnmisshandel?	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Vanligare bland män än kvinnor.</a:t>
            </a:r>
          </a:p>
          <a:p>
            <a:r>
              <a:rPr lang="sv-SE" dirty="0" smtClean="0"/>
              <a:t>Om offret är ett litet barn är vanligen en vuxen person som är förövare och oftast någon i barnets närhet. </a:t>
            </a:r>
          </a:p>
          <a:p>
            <a:r>
              <a:rPr lang="sv-SE" dirty="0" smtClean="0"/>
              <a:t>Om offret är ett äldre barn vanligare att förövaren är en person som endast är något år äldre än offret, ofta någon i ungdomens närhet.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1637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Berättar barn självmant om utsatthet?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500" dirty="0" smtClean="0"/>
              <a:t>- Knappt </a:t>
            </a:r>
            <a:r>
              <a:rPr lang="sv-SE" sz="2500" dirty="0"/>
              <a:t>hälften berättar inte för någon.</a:t>
            </a:r>
          </a:p>
          <a:p>
            <a:pPr marL="0" indent="0">
              <a:buNone/>
            </a:pPr>
            <a:r>
              <a:rPr lang="sv-SE" sz="2500" dirty="0"/>
              <a:t>- Drygt hälften berättar för någon. </a:t>
            </a:r>
          </a:p>
          <a:p>
            <a:pPr>
              <a:buFontTx/>
              <a:buChar char="-"/>
            </a:pPr>
            <a:r>
              <a:rPr lang="sv-SE" sz="2500" dirty="0"/>
              <a:t>Vanligare att tjejer berättar än att killar gör det.</a:t>
            </a:r>
          </a:p>
          <a:p>
            <a:pPr>
              <a:buFontTx/>
              <a:buChar char="-"/>
            </a:pPr>
            <a:r>
              <a:rPr lang="sv-SE" sz="2500" dirty="0"/>
              <a:t>Om en berättar gör en det oftast för en jämnårig vän. </a:t>
            </a:r>
          </a:p>
          <a:p>
            <a:pPr>
              <a:buFontTx/>
              <a:buChar char="-"/>
            </a:pPr>
            <a:r>
              <a:rPr lang="sv-SE" sz="2500" dirty="0"/>
              <a:t>Att berätta för en professionell gör endast få. </a:t>
            </a:r>
          </a:p>
          <a:p>
            <a:pPr marL="0" indent="0">
              <a:buNone/>
            </a:pPr>
            <a:r>
              <a:rPr lang="sv-SE" sz="2500" dirty="0"/>
              <a:t>						</a:t>
            </a:r>
            <a:r>
              <a:rPr lang="sv-SE" sz="2500" dirty="0">
                <a:hlinkClick r:id="rId2"/>
              </a:rPr>
              <a:t>Ref: </a:t>
            </a:r>
            <a:r>
              <a:rPr lang="sv-SE" sz="2500" dirty="0" err="1">
                <a:hlinkClick r:id="rId2"/>
              </a:rPr>
              <a:t>Langberg</a:t>
            </a:r>
            <a:r>
              <a:rPr lang="sv-SE" sz="2500" dirty="0">
                <a:hlinkClick r:id="rId2"/>
              </a:rPr>
              <a:t> et al. 2015</a:t>
            </a:r>
            <a:endParaRPr lang="sv-SE" sz="2500" dirty="0"/>
          </a:p>
          <a:p>
            <a:pPr marL="0" indent="0">
              <a:buNone/>
            </a:pPr>
            <a:r>
              <a:rPr lang="sv-SE" sz="2500" b="1" dirty="0" smtClean="0"/>
              <a:t>Slutsats</a:t>
            </a:r>
            <a:r>
              <a:rPr lang="sv-SE" sz="2500" b="1" dirty="0"/>
              <a:t>: </a:t>
            </a:r>
          </a:p>
          <a:p>
            <a:pPr>
              <a:buFontTx/>
              <a:buChar char="-"/>
            </a:pPr>
            <a:r>
              <a:rPr lang="sv-SE" sz="2500" dirty="0"/>
              <a:t>Vi måste känna igen signaler på att ett barn far illa. </a:t>
            </a:r>
          </a:p>
          <a:p>
            <a:pPr>
              <a:buFontTx/>
              <a:buChar char="-"/>
            </a:pPr>
            <a:r>
              <a:rPr lang="sv-SE" sz="2500" dirty="0"/>
              <a:t>Vi måste ställa rätt frågor.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5936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Det är alltså sannolikt att det dagligen kommer brottsutsatta barn till er mottagning. Detta får inte gå oss förbi!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92220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göra </a:t>
            </a:r>
            <a:r>
              <a:rPr lang="sv-SE" i="1" dirty="0" smtClean="0"/>
              <a:t>när </a:t>
            </a:r>
            <a:r>
              <a:rPr lang="sv-SE" dirty="0" smtClean="0"/>
              <a:t>du får kännedom om att patient kan ha utsatts för brott?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Skydd och säkerhet</a:t>
            </a:r>
          </a:p>
          <a:p>
            <a:pPr lvl="1"/>
            <a:r>
              <a:rPr lang="sv-SE" dirty="0"/>
              <a:t>Är det säkert att släppa hem barnet?</a:t>
            </a:r>
          </a:p>
          <a:p>
            <a:pPr lvl="1"/>
            <a:r>
              <a:rPr lang="sv-SE" dirty="0"/>
              <a:t>Behöver barnet omhändertas akut av socialtjänst? </a:t>
            </a:r>
          </a:p>
          <a:p>
            <a:pPr lvl="1"/>
            <a:r>
              <a:rPr lang="sv-SE" dirty="0"/>
              <a:t>Behöver barnet omhändertas akut av BUP akutenhet? </a:t>
            </a:r>
          </a:p>
          <a:p>
            <a:r>
              <a:rPr lang="sv-SE" dirty="0"/>
              <a:t>Ge barnet förutsägbarhet och känsla av kontroll</a:t>
            </a:r>
          </a:p>
          <a:p>
            <a:pPr lvl="1"/>
            <a:r>
              <a:rPr lang="sv-SE" dirty="0"/>
              <a:t>Var tydligt mot barnet vem du delar information med och förklarar alltid varför du måste göra det. </a:t>
            </a:r>
          </a:p>
          <a:p>
            <a:r>
              <a:rPr lang="sv-SE" dirty="0" smtClean="0"/>
              <a:t>Orosanmälan eller polisanmälan? </a:t>
            </a:r>
          </a:p>
          <a:p>
            <a:r>
              <a:rPr lang="sv-SE" dirty="0" smtClean="0"/>
              <a:t>Dokumentera i detalj vad du fått beskrivet – varför? </a:t>
            </a:r>
          </a:p>
          <a:p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7162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200129 [Skrivskyddad]" id="{048AB1F5-10C6-44B1-A74B-00F3D0FD36D0}" vid="{FE8DE795-CF91-4FCD-922B-0A1225B23089}"/>
    </a:ext>
  </a:extLst>
</a:theme>
</file>

<file path=ppt/theme/theme2.xml><?xml version="1.0" encoding="utf-8"?>
<a:theme xmlns:a="http://schemas.openxmlformats.org/drawingml/2006/main" name="1_Region Skåne">
  <a:themeElements>
    <a:clrScheme name="Region Skån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E96A8"/>
      </a:accent1>
      <a:accent2>
        <a:srgbClr val="61B9BD"/>
      </a:accent2>
      <a:accent3>
        <a:srgbClr val="3D9378"/>
      </a:accent3>
      <a:accent4>
        <a:srgbClr val="C4B79F"/>
      </a:accent4>
      <a:accent5>
        <a:srgbClr val="FFFFFF"/>
      </a:accent5>
      <a:accent6>
        <a:srgbClr val="FFFFFF"/>
      </a:accent6>
      <a:hlink>
        <a:srgbClr val="00B0F0"/>
      </a:hlink>
      <a:folHlink>
        <a:srgbClr val="D1FF47"/>
      </a:folHlink>
    </a:clrScheme>
    <a:fontScheme name="Tom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S powerpointmall 200129 [Skrivskyddad]" id="{048AB1F5-10C6-44B1-A74B-00F3D0FD36D0}" vid="{4CE72D6D-4A4D-4200-A47F-97EC6185CC01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SharedContentType xmlns="Microsoft.SharePoint.Taxonomy.ContentTypeSync" SourceId="649d846f-5990-441a-b7ea-c87757b39728" ContentTypeId="0x0101000728167CD9C94899925BA69C4AF6743E1122" PreviousValue="fals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nformationmaterial" ma:contentTypeID="0x0101000728167CD9C94899925BA69C4AF6743E1122008026F9AFC070934998CB400726493303" ma:contentTypeVersion="36" ma:contentTypeDescription="Informerande" ma:contentTypeScope="" ma:versionID="fd9ef1b28ce9e298b79b2d833e208829">
  <xsd:schema xmlns:xsd="http://www.w3.org/2001/XMLSchema" xmlns:xs="http://www.w3.org/2001/XMLSchema" xmlns:p="http://schemas.microsoft.com/office/2006/metadata/properties" xmlns:ns1="http://schemas.microsoft.com/sharepoint/v3" xmlns:ns2="08943ba7-0447-4cf0-b908-5d03d029f642" xmlns:ns3="a23a2f6b-7e21-49b1-b33f-300315b17fc7" targetNamespace="http://schemas.microsoft.com/office/2006/metadata/properties" ma:root="true" ma:fieldsID="a76728074475c9bcf55f434ad716daee" ns1:_="" ns2:_="" ns3:_="">
    <xsd:import namespace="http://schemas.microsoft.com/sharepoint/v3"/>
    <xsd:import namespace="08943ba7-0447-4cf0-b908-5d03d029f642"/>
    <xsd:import namespace="a23a2f6b-7e21-49b1-b33f-300315b17fc7"/>
    <xsd:element name="properties">
      <xsd:complexType>
        <xsd:sequence>
          <xsd:element name="documentManagement">
            <xsd:complexType>
              <xsd:all>
                <xsd:element ref="ns1:Dokumentforfattare"/>
                <xsd:element ref="ns2:TaxCatchAll" minOccurs="0"/>
                <xsd:element ref="ns2:TaxCatchAllLabel" minOccurs="0"/>
                <xsd:element ref="ns1:Externforfattare" minOccurs="0"/>
                <xsd:element ref="ns1:Gallerfran"/>
                <xsd:element ref="ns1:Gallertillochmed" minOccurs="0"/>
                <xsd:element ref="ns1:Paminnelse" minOccurs="0"/>
                <xsd:element ref="ns1:Publiceringsdatum"/>
                <xsd:element ref="ns1:bafcb4227c9043da9566b5ef78ddcc95" minOccurs="0"/>
                <xsd:element ref="ns1:Aktuellversion" minOccurs="0"/>
                <xsd:element ref="ns1:Valdinnehallstyp" minOccurs="0"/>
                <xsd:element ref="ns1:h2c9d7dd9eeb4da4ac62aed9bea1dce9" minOccurs="0"/>
                <xsd:element ref="ns1:b01f2f3f268b4d69803358402dbab91a" minOccurs="0"/>
                <xsd:element ref="ns1:Gallerforunderavdelningar" minOccurs="0"/>
                <xsd:element ref="ns1:Dokumentgodkannare" minOccurs="0"/>
                <xsd:element ref="ns1:Dokumentslag" minOccurs="0"/>
                <xsd:element ref="ns1:Sakerhetsklass"/>
                <xsd:element ref="ns1:Comment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kumentforfattare" ma:index="8" ma:displayName="Författare" ma:list="UserInfo" ma:internalName="Dokumentforfattare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forfattare" ma:index="11" nillable="true" ma:displayName="Extern författare" ma:internalName="Externforfattare">
      <xsd:simpleType>
        <xsd:restriction base="dms:Text"/>
      </xsd:simpleType>
    </xsd:element>
    <xsd:element name="Gallerfran" ma:index="12" ma:displayName="Gäller från" ma:format="DateOnly" ma:internalName="Gallerfran">
      <xsd:simpleType>
        <xsd:restriction base="dms:DateTime"/>
      </xsd:simpleType>
    </xsd:element>
    <xsd:element name="Gallertillochmed" ma:index="13" nillable="true" ma:displayName="Gäller till och med" ma:format="DateOnly" ma:internalName="Gallertillochmed">
      <xsd:simpleType>
        <xsd:restriction base="dms:DateTime"/>
      </xsd:simpleType>
    </xsd:element>
    <xsd:element name="Paminnelse" ma:index="14" nillable="true" ma:displayName="Påminnelse" ma:internalName="Paminnelse">
      <xsd:simpleType>
        <xsd:restriction base="dms:Boolean"/>
      </xsd:simpleType>
    </xsd:element>
    <xsd:element name="Publiceringsdatum" ma:index="15" ma:displayName="Publiceringsdatum" ma:format="DateOnly" ma:internalName="Publiceringsdatum">
      <xsd:simpleType>
        <xsd:restriction base="dms:DateTime"/>
      </xsd:simpleType>
    </xsd:element>
    <xsd:element name="bafcb4227c9043da9566b5ef78ddcc95" ma:index="16" ma:taxonomy="true" ma:internalName="bafcb4227c9043da9566b5ef78ddcc95" ma:taxonomyFieldName="Dokumentagandeenhet" ma:displayName="Dokumentägande enhet" ma:indexed="true" ma:default="" ma:fieldId="{bafcb422-7c90-43da-9566-b5ef78ddcc95}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Aktuellversion" ma:index="18" nillable="true" ma:displayName="Aktuell version" ma:hidden="true" ma:internalName="Aktuellversion">
      <xsd:simpleType>
        <xsd:restriction base="dms:Text"/>
      </xsd:simpleType>
    </xsd:element>
    <xsd:element name="Valdinnehallstyp" ma:index="19" nillable="true" ma:displayName="Vald innehållstyp" ma:hidden="true" ma:internalName="Valdinnehallstyp">
      <xsd:simpleType>
        <xsd:restriction base="dms:Text"/>
      </xsd:simpleType>
    </xsd:element>
    <xsd:element name="h2c9d7dd9eeb4da4ac62aed9bea1dce9" ma:index="20" ma:taxonomy="true" ma:internalName="h2c9d7dd9eeb4da4ac62aed9bea1dce9" ma:taxonomyFieldName="Taggning" ma:displayName="Ämnesområde" ma:readOnly="false" ma:default="" ma:fieldId="{12c9d7dd-9eeb-4da4-ac62-aed9bea1dce9}" ma:taxonomyMulti="true" ma:sspId="649d846f-5990-441a-b7ea-c87757b39728" ma:termSetId="c51e19ca-d4c2-4121-81f2-291317faa78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01f2f3f268b4d69803358402dbab91a" ma:index="22" ma:taxonomy="true" ma:internalName="b01f2f3f268b4d69803358402dbab91a" ma:taxonomyFieldName="Gallerfor" ma:displayName="Gäller för" ma:default="" ma:fieldId="{b01f2f3f-268b-4d69-8033-58402dbab91a}" ma:taxonomyMulti="true" ma:sspId="649d846f-5990-441a-b7ea-c87757b39728" ma:termSetId="d6c0c6fc-2c94-474b-a565-70d641e6154c" ma:anchorId="ca822978-0689-4562-8110-f77377f87f93" ma:open="false" ma:isKeyword="false">
      <xsd:complexType>
        <xsd:sequence>
          <xsd:element ref="pc:Terms" minOccurs="0" maxOccurs="1"/>
        </xsd:sequence>
      </xsd:complexType>
    </xsd:element>
    <xsd:element name="Gallerforunderavdelningar" ma:index="24" nillable="true" ma:displayName="Gäller för underavdelningar" ma:internalName="Gallerforunderavdelningar">
      <xsd:simpleType>
        <xsd:restriction base="dms:Boolean"/>
      </xsd:simpleType>
    </xsd:element>
    <xsd:element name="Dokumentgodkannare" ma:index="25" nillable="true" ma:displayName="Faktaägare" ma:hidden="true" ma:internalName="Dokumentgodkannare" ma:readOnly="false">
      <xsd:simpleType>
        <xsd:restriction base="dms:Text"/>
      </xsd:simpleType>
    </xsd:element>
    <xsd:element name="Dokumentslag" ma:index="26" nillable="true" ma:displayName="Dokumentslag" ma:internalName="Dokumentslag" ma:readOnly="true">
      <xsd:simpleType>
        <xsd:restriction base="dms:Text"/>
      </xsd:simpleType>
    </xsd:element>
    <xsd:element name="Sakerhetsklass" ma:index="27" ma:displayName="Säkerhetsklass" ma:internalName="Sakerhetsklass" ma:readOnly="false">
      <xsd:simpleType>
        <xsd:restriction base="dms:Choice">
          <xsd:enumeration value="Alla internt"/>
          <xsd:enumeration value="Alla"/>
        </xsd:restriction>
      </xsd:simpleType>
    </xsd:element>
    <xsd:element name="Comment" ma:index="28" nillable="true" ma:displayName="Beskrivning" ma:internalName="Commen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943ba7-0447-4cf0-b908-5d03d029f642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0cfea753-fe51-4d63-bfa0-6d9695f106c0}" ma:internalName="TaxCatchAll" ma:showField="CatchAllData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0cfea753-fe51-4d63-bfa0-6d9695f106c0}" ma:internalName="TaxCatchAllLabel" ma:readOnly="true" ma:showField="CatchAllDataLabel" ma:web="813faf41-6702-4fce-8689-e91bbb568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a2f6b-7e21-49b1-b33f-300315b17fc7" elementFormDefault="qualified">
    <xsd:import namespace="http://schemas.microsoft.com/office/2006/documentManagement/types"/>
    <xsd:import namespace="http://schemas.microsoft.com/office/infopath/2007/PartnerControls"/>
    <xsd:element name="_dlc_DocId" ma:index="2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3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3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allertillochmed xmlns="http://schemas.microsoft.com/sharepoint/v3" xsi:nil="true"/>
    <Gallerfran xmlns="http://schemas.microsoft.com/sharepoint/v3">2020-06-14T22:00:00+00:00</Gallerfran>
    <Publiceringsdatum xmlns="http://schemas.microsoft.com/sharepoint/v3">2020-06-14T22:00:00+00:00</Publiceringsdatum>
    <h2c9d7dd9eeb4da4ac62aed9bea1dce9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Informationsmaterial</TermName>
          <TermId xmlns="http://schemas.microsoft.com/office/infopath/2007/PartnerControls">6564bb37-7519-47b5-a28d-bbe0dd5c58f7</TermId>
        </TermInfo>
      </Terms>
    </h2c9d7dd9eeb4da4ac62aed9bea1dce9>
    <bafcb4227c9043da9566b5ef78ddcc95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afcb4227c9043da9566b5ef78ddcc95>
    <b01f2f3f268b4d69803358402dbab91a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Kommunikation</TermName>
          <TermId xmlns="http://schemas.microsoft.com/office/infopath/2007/PartnerControls">9daa9f5a-0c0d-427a-a8e5-a42deff6fd30</TermId>
        </TermInfo>
      </Terms>
    </b01f2f3f268b4d69803358402dbab91a>
    <Sakerhetsklass xmlns="http://schemas.microsoft.com/sharepoint/v3">Alla internt</Sakerhetsklass>
    <Dokumentforfattare xmlns="http://schemas.microsoft.com/sharepoint/v3">
      <UserInfo>
        <DisplayName>Jönsson Bo ER</DisplayName>
        <AccountId>7270</AccountId>
        <AccountType/>
      </UserInfo>
    </Dokumentforfattare>
    <Valdinnehallstyp xmlns="http://schemas.microsoft.com/sharepoint/v3">Informationmaterial</Valdinnehallstyp>
    <Externforfattare xmlns="http://schemas.microsoft.com/sharepoint/v3" xsi:nil="true"/>
    <Gallerforunderavdelningar xmlns="http://schemas.microsoft.com/sharepoint/v3">false</Gallerforunderavdelningar>
    <TaxCatchAll xmlns="08943ba7-0447-4cf0-b908-5d03d029f642">
      <Value>2458</Value>
      <Value>3319</Value>
    </TaxCatchAll>
    <Paminnelse xmlns="http://schemas.microsoft.com/sharepoint/v3">false</Paminnelse>
    <Aktuellversion xmlns="http://schemas.microsoft.com/sharepoint/v3">1</Aktuellversion>
    <Dokumentgodkannare xmlns="http://schemas.microsoft.com/sharepoint/v3" xsi:nil="true"/>
    <Comment xmlns="http://schemas.microsoft.com/sharepoint/v3" xsi:nil="true"/>
    <_dlc_DocId xmlns="a23a2f6b-7e21-49b1-b33f-300315b17fc7">RS03-00000077226</_dlc_DocId>
    <_dlc_DocIdUrl xmlns="a23a2f6b-7e21-49b1-b33f-300315b17fc7">
      <Url>http://dokumentportal.i.skane.se/_layouts/15/DocIdRedir.aspx?ID=RS03-00000077226</Url>
      <Description>RS03-00000077226</Description>
    </_dlc_DocIdUrl>
    <Dokumentslag xmlns="http://schemas.microsoft.com/sharepoint/v3">Informerande</Dokumentslag>
    <_dlc_DocIdPersistId xmlns="a23a2f6b-7e21-49b1-b33f-300315b17fc7">false</_dlc_DocIdPersistId>
  </documentManagement>
</p:properties>
</file>

<file path=customXml/itemProps1.xml><?xml version="1.0" encoding="utf-8"?>
<ds:datastoreItem xmlns:ds="http://schemas.openxmlformats.org/officeDocument/2006/customXml" ds:itemID="{D5B5E20E-C2FC-4793-95DB-3383A48427AF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7E8BEC51-6993-4D6F-865A-7A5A313FDA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943ba7-0447-4cf0-b908-5d03d029f642"/>
    <ds:schemaRef ds:uri="a23a2f6b-7e21-49b1-b33f-300315b17f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216C18-20C1-49E5-B4F8-22E0787368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FF541F4-0B41-43BA-8AC8-8CC77B8FB659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94E4E136-265A-4286-A709-C44411EEEF4D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1780AD26-2BBA-4F8D-A846-D24DA55A825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08943ba7-0447-4cf0-b908-5d03d029f642"/>
    <ds:schemaRef ds:uri="a23a2f6b-7e21-49b1-b33f-300315b17fc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RS powerpointmall</Template>
  <TotalTime>46</TotalTime>
  <Words>846</Words>
  <Application>Microsoft Office PowerPoint</Application>
  <PresentationFormat>Bredbild</PresentationFormat>
  <Paragraphs>121</Paragraphs>
  <Slides>18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18</vt:i4>
      </vt:variant>
    </vt:vector>
  </HeadingPairs>
  <TitlesOfParts>
    <vt:vector size="22" baseType="lpstr">
      <vt:lpstr>Arial</vt:lpstr>
      <vt:lpstr>ヒラギノ角ゴ Pro W3</vt:lpstr>
      <vt:lpstr>Region Skåne</vt:lpstr>
      <vt:lpstr>1_Region Skåne</vt:lpstr>
      <vt:lpstr>BUP:s Roll när barn misstänks ha utsatts för brott</vt:lpstr>
      <vt:lpstr>Ramar och innehåll </vt:lpstr>
      <vt:lpstr>Barnmisshandel – en bred definition</vt:lpstr>
      <vt:lpstr>Hur vanligt är barnmisshandel i Sverige? </vt:lpstr>
      <vt:lpstr>Vilka utsätts?</vt:lpstr>
      <vt:lpstr>Vem utsätter barn för barnmisshandel? </vt:lpstr>
      <vt:lpstr>Berättar barn självmant om utsatthet?</vt:lpstr>
      <vt:lpstr>PowerPoint-presentation</vt:lpstr>
      <vt:lpstr>Vad göra när du får kännedom om att patient kan ha utsatts för brott?</vt:lpstr>
      <vt:lpstr>Frågor du ställs inför om du hörs som vittne</vt:lpstr>
      <vt:lpstr>Vad händer sen? </vt:lpstr>
      <vt:lpstr>Några ord om Barnahus</vt:lpstr>
      <vt:lpstr>Hur ser BUP-kontakten ut framåt? </vt:lpstr>
      <vt:lpstr>Oftast ökat fokus här och nu.</vt:lpstr>
      <vt:lpstr>Fallbeskrivningar</vt:lpstr>
      <vt:lpstr>Kan jag ge vård om ett barn misstänks har utsatts för brott? </vt:lpstr>
      <vt:lpstr>Barnskyddsteamet</vt:lpstr>
      <vt:lpstr>Tack för ordet!</vt:lpstr>
    </vt:vector>
  </TitlesOfParts>
  <Company>Region Skåne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BUP:s Roll när barn misstänks ha utsatts för brott</dc:title>
  <dc:creator>Herrgård Martin</dc:creator>
  <cp:lastModifiedBy>Herrgård Martin</cp:lastModifiedBy>
  <cp:revision>11</cp:revision>
  <dcterms:created xsi:type="dcterms:W3CDTF">2020-11-19T08:07:43Z</dcterms:created>
  <dcterms:modified xsi:type="dcterms:W3CDTF">2020-11-19T08:54:26Z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0x0101000728167CD9C94899925BA69C4AF6743E1122008026F9AFC070934998CB400726493303</vt:lpwstr>
  </property>
  <property fmtid="{D5CDD505-2E9C-101B-9397-08002B2CF9AE}" pid="3" name="_dlc_DocIdItemGuid">
    <vt:lpwstr>965291bd-16e8-4db8-9512-0b49369d4b86</vt:lpwstr>
  </property>
  <property fmtid="{D5CDD505-2E9C-101B-9397-08002B2CF9AE}" pid="4" name="Dokumentagandeenhet">
    <vt:lpwstr>3319;#Kommunikation|9daa9f5a-0c0d-427a-a8e5-a42deff6fd30</vt:lpwstr>
  </property>
  <property fmtid="{D5CDD505-2E9C-101B-9397-08002B2CF9AE}" pid="5" name="Taggning">
    <vt:lpwstr>2458;#Informationsmaterial|6564bb37-7519-47b5-a28d-bbe0dd5c58f7</vt:lpwstr>
  </property>
  <property fmtid="{D5CDD505-2E9C-101B-9397-08002B2CF9AE}" pid="6" name="Gallerfor">
    <vt:lpwstr>3319;#Kommunikation|9daa9f5a-0c0d-427a-a8e5-a42deff6fd30</vt:lpwstr>
  </property>
  <property fmtid="{D5CDD505-2E9C-101B-9397-08002B2CF9AE}" pid="7" name="f704ae44dfee48309a4736a767fe9886">
    <vt:lpwstr/>
  </property>
  <property fmtid="{D5CDD505-2E9C-101B-9397-08002B2CF9AE}" pid="8" name="Forfattarensenhet">
    <vt:lpwstr/>
  </property>
  <property fmtid="{D5CDD505-2E9C-101B-9397-08002B2CF9AE}" pid="9" name="Order">
    <vt:r8>6105800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SharedWithUsers">
    <vt:lpwstr/>
  </property>
  <property fmtid="{D5CDD505-2E9C-101B-9397-08002B2CF9AE}" pid="13" name="TemplateUrl">
    <vt:lpwstr/>
  </property>
  <property fmtid="{D5CDD505-2E9C-101B-9397-08002B2CF9AE}" pid="14" name="Overgripande">
    <vt:bool>false</vt:bool>
  </property>
  <property fmtid="{D5CDD505-2E9C-101B-9397-08002B2CF9AE}" pid="15" name="_SourceUrl">
    <vt:lpwstr/>
  </property>
  <property fmtid="{D5CDD505-2E9C-101B-9397-08002B2CF9AE}" pid="16" name="_SharedFileIndex">
    <vt:lpwstr/>
  </property>
</Properties>
</file>