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81" r:id="rId3"/>
    <p:sldId id="293" r:id="rId4"/>
    <p:sldId id="286" r:id="rId5"/>
    <p:sldId id="283" r:id="rId6"/>
    <p:sldId id="287" r:id="rId7"/>
    <p:sldId id="294" r:id="rId8"/>
    <p:sldId id="292" r:id="rId9"/>
    <p:sldId id="288" r:id="rId10"/>
    <p:sldId id="289" r:id="rId11"/>
    <p:sldId id="295" r:id="rId12"/>
    <p:sldId id="263"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53584" autoAdjust="0"/>
  </p:normalViewPr>
  <p:slideViewPr>
    <p:cSldViewPr snapToGrid="0">
      <p:cViewPr varScale="1">
        <p:scale>
          <a:sx n="61" d="100"/>
          <a:sy n="61" d="100"/>
        </p:scale>
        <p:origin x="25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6BCA9-C622-4600-AB8C-2FED04CE7DD8}" type="datetimeFigureOut">
              <a:rPr lang="sv-SE" smtClean="0"/>
              <a:t>2020-12-11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DBCFC-FCB5-4EC1-8EDF-FD162BFC144A}" type="slidenum">
              <a:rPr lang="sv-SE" smtClean="0"/>
              <a:t>‹#›</a:t>
            </a:fld>
            <a:endParaRPr lang="sv-SE"/>
          </a:p>
        </p:txBody>
      </p:sp>
    </p:spTree>
    <p:extLst>
      <p:ext uri="{BB962C8B-B14F-4D97-AF65-F5344CB8AC3E}">
        <p14:creationId xmlns:p14="http://schemas.microsoft.com/office/powerpoint/2010/main" val="285456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psykologi.se/forskning/forskning-om-ikome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pnasoc.helsingborg.se/%E2%80%8Bhelsingborg-blir-forst-i-sverige-med-digitalt-stod-for-barn-i-vardnadstviste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kungsbacka.se/Omsorg-stod-och-hjalp/Familj-barn-och-unga/foralder-i-kungsbacka/Foraldrar-emella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is.se/forskning/dhear/kvinna-barn-ungdom-och-familj/digitalt-foraldrasto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400" b="0" dirty="0"/>
          </a:p>
        </p:txBody>
      </p:sp>
      <p:sp>
        <p:nvSpPr>
          <p:cNvPr id="4" name="Platshållare för bildnummer 3"/>
          <p:cNvSpPr>
            <a:spLocks noGrp="1"/>
          </p:cNvSpPr>
          <p:nvPr>
            <p:ph type="sldNum" sz="quarter" idx="5"/>
          </p:nvPr>
        </p:nvSpPr>
        <p:spPr/>
        <p:txBody>
          <a:bodyPr/>
          <a:lstStyle/>
          <a:p>
            <a:fld id="{93BDBCFC-FCB5-4EC1-8EDF-FD162BFC144A}" type="slidenum">
              <a:rPr lang="sv-SE" smtClean="0"/>
              <a:t>1</a:t>
            </a:fld>
            <a:endParaRPr lang="sv-SE"/>
          </a:p>
        </p:txBody>
      </p:sp>
    </p:spTree>
    <p:extLst>
      <p:ext uri="{BB962C8B-B14F-4D97-AF65-F5344CB8AC3E}">
        <p14:creationId xmlns:p14="http://schemas.microsoft.com/office/powerpoint/2010/main" val="15915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3"/>
              </a:rPr>
              <a:t>https://www.ipsykologi.se/forskning/forskning-om-ikomet</a:t>
            </a:r>
            <a:r>
              <a:rPr lang="sv-SE" dirty="0"/>
              <a:t> </a:t>
            </a:r>
          </a:p>
          <a:p>
            <a:endParaRPr lang="sv-SE" dirty="0"/>
          </a:p>
        </p:txBody>
      </p:sp>
      <p:sp>
        <p:nvSpPr>
          <p:cNvPr id="4" name="Platshållare för bildnummer 3"/>
          <p:cNvSpPr>
            <a:spLocks noGrp="1"/>
          </p:cNvSpPr>
          <p:nvPr>
            <p:ph type="sldNum" sz="quarter" idx="5"/>
          </p:nvPr>
        </p:nvSpPr>
        <p:spPr/>
        <p:txBody>
          <a:bodyPr/>
          <a:lstStyle/>
          <a:p>
            <a:fld id="{93BDBCFC-FCB5-4EC1-8EDF-FD162BFC144A}" type="slidenum">
              <a:rPr lang="sv-SE" smtClean="0"/>
              <a:t>10</a:t>
            </a:fld>
            <a:endParaRPr lang="sv-SE"/>
          </a:p>
        </p:txBody>
      </p:sp>
    </p:spTree>
    <p:extLst>
      <p:ext uri="{BB962C8B-B14F-4D97-AF65-F5344CB8AC3E}">
        <p14:creationId xmlns:p14="http://schemas.microsoft.com/office/powerpoint/2010/main" val="101865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https://svenskacope.se/vad-ar-foraldrakurs-pa-natet/ </a:t>
            </a:r>
          </a:p>
        </p:txBody>
      </p:sp>
      <p:sp>
        <p:nvSpPr>
          <p:cNvPr id="4" name="Platshållare för bildnummer 3"/>
          <p:cNvSpPr>
            <a:spLocks noGrp="1"/>
          </p:cNvSpPr>
          <p:nvPr>
            <p:ph type="sldNum" sz="quarter" idx="5"/>
          </p:nvPr>
        </p:nvSpPr>
        <p:spPr/>
        <p:txBody>
          <a:bodyPr/>
          <a:lstStyle/>
          <a:p>
            <a:fld id="{93BDBCFC-FCB5-4EC1-8EDF-FD162BFC144A}" type="slidenum">
              <a:rPr lang="sv-SE" smtClean="0"/>
              <a:t>11</a:t>
            </a:fld>
            <a:endParaRPr lang="sv-SE"/>
          </a:p>
        </p:txBody>
      </p:sp>
    </p:spTree>
    <p:extLst>
      <p:ext uri="{BB962C8B-B14F-4D97-AF65-F5344CB8AC3E}">
        <p14:creationId xmlns:p14="http://schemas.microsoft.com/office/powerpoint/2010/main" val="252057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BDBCFC-FCB5-4EC1-8EDF-FD162BFC144A}" type="slidenum">
              <a:rPr lang="sv-SE" smtClean="0"/>
              <a:t>2</a:t>
            </a:fld>
            <a:endParaRPr lang="sv-SE"/>
          </a:p>
        </p:txBody>
      </p:sp>
    </p:spTree>
    <p:extLst>
      <p:ext uri="{BB962C8B-B14F-4D97-AF65-F5344CB8AC3E}">
        <p14:creationId xmlns:p14="http://schemas.microsoft.com/office/powerpoint/2010/main" val="129627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https://www.rfsl.se/verksamhet/regnbagsfamiljer-i-vantan/</a:t>
            </a:r>
          </a:p>
          <a:p>
            <a:r>
              <a:rPr lang="sv-SE" dirty="0"/>
              <a:t>https://mind.se/hitta-hjalp/foraldralinjen/</a:t>
            </a:r>
          </a:p>
          <a:p>
            <a:r>
              <a:rPr lang="sv-SE" dirty="0"/>
              <a:t>https://www.bris.se/for-vuxna/start/bris-vuxentelefon/  </a:t>
            </a:r>
          </a:p>
        </p:txBody>
      </p:sp>
      <p:sp>
        <p:nvSpPr>
          <p:cNvPr id="4" name="Platshållare för bildnummer 3"/>
          <p:cNvSpPr>
            <a:spLocks noGrp="1"/>
          </p:cNvSpPr>
          <p:nvPr>
            <p:ph type="sldNum" sz="quarter" idx="5"/>
          </p:nvPr>
        </p:nvSpPr>
        <p:spPr/>
        <p:txBody>
          <a:bodyPr/>
          <a:lstStyle/>
          <a:p>
            <a:fld id="{93BDBCFC-FCB5-4EC1-8EDF-FD162BFC144A}" type="slidenum">
              <a:rPr lang="sv-SE" smtClean="0"/>
              <a:t>3</a:t>
            </a:fld>
            <a:endParaRPr lang="sv-SE"/>
          </a:p>
        </p:txBody>
      </p:sp>
    </p:spTree>
    <p:extLst>
      <p:ext uri="{BB962C8B-B14F-4D97-AF65-F5344CB8AC3E}">
        <p14:creationId xmlns:p14="http://schemas.microsoft.com/office/powerpoint/2010/main" val="311314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https://www.researchgate.net/publication/343696050_Impacted_family_equality_self-confidence_and_loneliness_a_cross-sectional_study_of_first-time_and_multi-time_fathers%27_satisfaction_with_prenatal_and_postnatal_father_groups_in_Sweden </a:t>
            </a:r>
          </a:p>
        </p:txBody>
      </p:sp>
      <p:sp>
        <p:nvSpPr>
          <p:cNvPr id="4" name="Platshållare för bildnummer 3"/>
          <p:cNvSpPr>
            <a:spLocks noGrp="1"/>
          </p:cNvSpPr>
          <p:nvPr>
            <p:ph type="sldNum" sz="quarter" idx="5"/>
          </p:nvPr>
        </p:nvSpPr>
        <p:spPr/>
        <p:txBody>
          <a:bodyPr/>
          <a:lstStyle/>
          <a:p>
            <a:fld id="{93BDBCFC-FCB5-4EC1-8EDF-FD162BFC144A}" type="slidenum">
              <a:rPr lang="sv-SE" smtClean="0"/>
              <a:t>4</a:t>
            </a:fld>
            <a:endParaRPr lang="sv-SE"/>
          </a:p>
        </p:txBody>
      </p:sp>
    </p:spTree>
    <p:extLst>
      <p:ext uri="{BB962C8B-B14F-4D97-AF65-F5344CB8AC3E}">
        <p14:creationId xmlns:p14="http://schemas.microsoft.com/office/powerpoint/2010/main" val="95268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https://www.haninge.se/omsorg-och-stod/stod-till-vuxna-och-foraldrar2/alla-barn-i-centrumtraffar/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3"/>
              </a:rPr>
              <a:t>https://oppnasoc.helsingborg.se/%E2%80%8Bhelsingborg-blir-forst-i-sverige-med-digitalt-stod-for-barn-i-vardnadstvister/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3"/>
              </a:rPr>
              <a:t>https://www.jarfalla.se/omsorgochstod/familj/foraldragrupper.4.6734bb8137ee0f195980004742.html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4"/>
              </a:rPr>
              <a:t>https://www.kungsbacka.se/Omsorg-stod-och-hjalp/Familj-barn-och-unga/foralder-i-kungsbacka/Foraldrar-emellan/</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3BDBCFC-FCB5-4EC1-8EDF-FD162BFC144A}" type="slidenum">
              <a:rPr lang="sv-SE" smtClean="0"/>
              <a:t>5</a:t>
            </a:fld>
            <a:endParaRPr lang="sv-SE"/>
          </a:p>
        </p:txBody>
      </p:sp>
    </p:spTree>
    <p:extLst>
      <p:ext uri="{BB962C8B-B14F-4D97-AF65-F5344CB8AC3E}">
        <p14:creationId xmlns:p14="http://schemas.microsoft.com/office/powerpoint/2010/main" val="3004535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https://www.ehalsomyndigheten.se/om-e-halsa/stod-till-kommuner-for-inforande-och-anvandning-av-digital-teknik/sollentuna/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https://www.sollentuna.se/omsorg--stod/familj-barn-och-ungdom/foraldrastod/ </a:t>
            </a:r>
          </a:p>
          <a:p>
            <a:endParaRPr lang="sv-SE" dirty="0"/>
          </a:p>
          <a:p>
            <a:endParaRPr lang="sv-SE" dirty="0"/>
          </a:p>
        </p:txBody>
      </p:sp>
      <p:sp>
        <p:nvSpPr>
          <p:cNvPr id="4" name="Platshållare för bildnummer 3"/>
          <p:cNvSpPr>
            <a:spLocks noGrp="1"/>
          </p:cNvSpPr>
          <p:nvPr>
            <p:ph type="sldNum" sz="quarter" idx="5"/>
          </p:nvPr>
        </p:nvSpPr>
        <p:spPr/>
        <p:txBody>
          <a:bodyPr/>
          <a:lstStyle/>
          <a:p>
            <a:fld id="{93BDBCFC-FCB5-4EC1-8EDF-FD162BFC144A}" type="slidenum">
              <a:rPr lang="sv-SE" smtClean="0"/>
              <a:t>6</a:t>
            </a:fld>
            <a:endParaRPr lang="sv-SE"/>
          </a:p>
        </p:txBody>
      </p:sp>
    </p:spTree>
    <p:extLst>
      <p:ext uri="{BB962C8B-B14F-4D97-AF65-F5344CB8AC3E}">
        <p14:creationId xmlns:p14="http://schemas.microsoft.com/office/powerpoint/2010/main" val="10444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https://vard.skane.se/habilitering-och-hjalpmedel/utbildning/digitala-utbildningar/</a:t>
            </a:r>
          </a:p>
          <a:p>
            <a:endParaRPr lang="sv-SE" dirty="0"/>
          </a:p>
        </p:txBody>
      </p:sp>
      <p:sp>
        <p:nvSpPr>
          <p:cNvPr id="4" name="Platshållare för bildnummer 3"/>
          <p:cNvSpPr>
            <a:spLocks noGrp="1"/>
          </p:cNvSpPr>
          <p:nvPr>
            <p:ph type="sldNum" sz="quarter" idx="5"/>
          </p:nvPr>
        </p:nvSpPr>
        <p:spPr/>
        <p:txBody>
          <a:bodyPr/>
          <a:lstStyle/>
          <a:p>
            <a:fld id="{93BDBCFC-FCB5-4EC1-8EDF-FD162BFC144A}" type="slidenum">
              <a:rPr lang="sv-SE" smtClean="0"/>
              <a:t>7</a:t>
            </a:fld>
            <a:endParaRPr lang="sv-SE"/>
          </a:p>
        </p:txBody>
      </p:sp>
    </p:spTree>
    <p:extLst>
      <p:ext uri="{BB962C8B-B14F-4D97-AF65-F5344CB8AC3E}">
        <p14:creationId xmlns:p14="http://schemas.microsoft.com/office/powerpoint/2010/main" val="129212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https://www.iusinnovation.se/2020/10/27/interaktiv-story-spel-ska-stotta-foraldrar-genom-hela-foraldraskapet/ </a:t>
            </a:r>
          </a:p>
          <a:p>
            <a:r>
              <a:rPr lang="sv-SE" u="sng" dirty="0">
                <a:hlinkClick r:id="rId3"/>
              </a:rPr>
              <a:t>https://www.his.se/forskning/dhear/kvinna-barn-ungdom-och-familj/digitalt-foraldrastod</a:t>
            </a:r>
            <a:endParaRPr lang="sv-SE" u="sng" dirty="0"/>
          </a:p>
          <a:p>
            <a:r>
              <a:rPr lang="sv-SE" dirty="0"/>
              <a:t>https://liu.se/nyhet/digitalt-stod-for-en-hallbar-halsa</a:t>
            </a:r>
          </a:p>
          <a:p>
            <a:endParaRPr lang="sv-SE" dirty="0"/>
          </a:p>
        </p:txBody>
      </p:sp>
      <p:sp>
        <p:nvSpPr>
          <p:cNvPr id="4" name="Platshållare för bildnummer 3"/>
          <p:cNvSpPr>
            <a:spLocks noGrp="1"/>
          </p:cNvSpPr>
          <p:nvPr>
            <p:ph type="sldNum" sz="quarter" idx="5"/>
          </p:nvPr>
        </p:nvSpPr>
        <p:spPr/>
        <p:txBody>
          <a:bodyPr/>
          <a:lstStyle/>
          <a:p>
            <a:fld id="{93BDBCFC-FCB5-4EC1-8EDF-FD162BFC144A}" type="slidenum">
              <a:rPr lang="sv-SE" smtClean="0"/>
              <a:t>8</a:t>
            </a:fld>
            <a:endParaRPr lang="sv-SE"/>
          </a:p>
        </p:txBody>
      </p:sp>
    </p:spTree>
    <p:extLst>
      <p:ext uri="{BB962C8B-B14F-4D97-AF65-F5344CB8AC3E}">
        <p14:creationId xmlns:p14="http://schemas.microsoft.com/office/powerpoint/2010/main" val="3434279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http://www.herabarnmorskor.se/Aktuellt </a:t>
            </a:r>
          </a:p>
        </p:txBody>
      </p:sp>
      <p:sp>
        <p:nvSpPr>
          <p:cNvPr id="4" name="Platshållare för bildnummer 3"/>
          <p:cNvSpPr>
            <a:spLocks noGrp="1"/>
          </p:cNvSpPr>
          <p:nvPr>
            <p:ph type="sldNum" sz="quarter" idx="5"/>
          </p:nvPr>
        </p:nvSpPr>
        <p:spPr/>
        <p:txBody>
          <a:bodyPr/>
          <a:lstStyle/>
          <a:p>
            <a:fld id="{93BDBCFC-FCB5-4EC1-8EDF-FD162BFC144A}" type="slidenum">
              <a:rPr lang="sv-SE" smtClean="0"/>
              <a:t>9</a:t>
            </a:fld>
            <a:endParaRPr lang="sv-SE"/>
          </a:p>
        </p:txBody>
      </p:sp>
    </p:spTree>
    <p:extLst>
      <p:ext uri="{BB962C8B-B14F-4D97-AF65-F5344CB8AC3E}">
        <p14:creationId xmlns:p14="http://schemas.microsoft.com/office/powerpoint/2010/main" val="2524998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78C09FD-2611-47E4-AFAF-163876F2AD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9420"/>
          <a:stretch/>
        </p:blipFill>
        <p:spPr>
          <a:xfrm>
            <a:off x="0" y="4977441"/>
            <a:ext cx="12192000" cy="1962798"/>
          </a:xfrm>
          <a:prstGeom prst="rect">
            <a:avLst/>
          </a:prstGeom>
        </p:spPr>
      </p:pic>
      <p:sp>
        <p:nvSpPr>
          <p:cNvPr id="2" name="Rubrik 1">
            <a:extLst>
              <a:ext uri="{FF2B5EF4-FFF2-40B4-BE49-F238E27FC236}">
                <a16:creationId xmlns:a16="http://schemas.microsoft.com/office/drawing/2014/main" id="{B3E6D070-069D-4CAC-B6C9-2E2C00287833}"/>
              </a:ext>
            </a:extLst>
          </p:cNvPr>
          <p:cNvSpPr>
            <a:spLocks noGrp="1"/>
          </p:cNvSpPr>
          <p:nvPr>
            <p:ph type="ctrTitle" hasCustomPrompt="1"/>
          </p:nvPr>
        </p:nvSpPr>
        <p:spPr>
          <a:xfrm>
            <a:off x="911524" y="1568121"/>
            <a:ext cx="6205268" cy="2387600"/>
          </a:xfrm>
        </p:spPr>
        <p:txBody>
          <a:bodyPr anchor="b">
            <a:normAutofit/>
          </a:bodyPr>
          <a:lstStyle>
            <a:lvl1pPr algn="l">
              <a:defRPr sz="3200" b="1">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77565E7-B2D5-41D2-983B-500F2C041BD9}"/>
              </a:ext>
            </a:extLst>
          </p:cNvPr>
          <p:cNvSpPr>
            <a:spLocks noGrp="1"/>
          </p:cNvSpPr>
          <p:nvPr>
            <p:ph type="subTitle" idx="1"/>
          </p:nvPr>
        </p:nvSpPr>
        <p:spPr>
          <a:xfrm>
            <a:off x="911524" y="4037422"/>
            <a:ext cx="6205268" cy="387934"/>
          </a:xfrm>
        </p:spPr>
        <p:txBody>
          <a:bodyPr>
            <a:normAutofit/>
          </a:bodyPr>
          <a:lstStyle>
            <a:lvl1pPr marL="0" indent="0" algn="l">
              <a:buNone/>
              <a:defRPr sz="20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6" name="Bildobjekt 5">
            <a:extLst>
              <a:ext uri="{FF2B5EF4-FFF2-40B4-BE49-F238E27FC236}">
                <a16:creationId xmlns:a16="http://schemas.microsoft.com/office/drawing/2014/main" id="{06B6923D-2298-43C1-89E7-7502074CA9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692" t="6161" r="24450" b="70228"/>
          <a:stretch/>
        </p:blipFill>
        <p:spPr>
          <a:xfrm>
            <a:off x="480713" y="387193"/>
            <a:ext cx="1836000" cy="945818"/>
          </a:xfrm>
          <a:prstGeom prst="rect">
            <a:avLst/>
          </a:prstGeom>
        </p:spPr>
      </p:pic>
    </p:spTree>
    <p:extLst>
      <p:ext uri="{BB962C8B-B14F-4D97-AF65-F5344CB8AC3E}">
        <p14:creationId xmlns:p14="http://schemas.microsoft.com/office/powerpoint/2010/main" val="226382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8. Bara rubrik">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AC5773A-F815-47FD-A148-8EA24BA1AF9A}"/>
              </a:ext>
            </a:extLst>
          </p:cNvPr>
          <p:cNvPicPr>
            <a:picLocks noChangeAspect="1"/>
          </p:cNvPicPr>
          <p:nvPr userDrawn="1"/>
        </p:nvPicPr>
        <p:blipFill>
          <a:blip r:embed="rId2"/>
          <a:stretch>
            <a:fillRect/>
          </a:stretch>
        </p:blipFill>
        <p:spPr>
          <a:xfrm>
            <a:off x="5271519" y="5601508"/>
            <a:ext cx="1648962" cy="845539"/>
          </a:xfrm>
          <a:prstGeom prst="rect">
            <a:avLst/>
          </a:prstGeom>
        </p:spPr>
      </p:pic>
      <p:grpSp>
        <p:nvGrpSpPr>
          <p:cNvPr id="5" name="Grupp 4">
            <a:extLst>
              <a:ext uri="{FF2B5EF4-FFF2-40B4-BE49-F238E27FC236}">
                <a16:creationId xmlns:a16="http://schemas.microsoft.com/office/drawing/2014/main" id="{5F0AD0C9-2FE7-4217-9443-758BB2874EDB}"/>
              </a:ext>
            </a:extLst>
          </p:cNvPr>
          <p:cNvGrpSpPr/>
          <p:nvPr userDrawn="1"/>
        </p:nvGrpSpPr>
        <p:grpSpPr>
          <a:xfrm>
            <a:off x="0" y="6737230"/>
            <a:ext cx="12192000" cy="120770"/>
            <a:chOff x="0" y="6186730"/>
            <a:chExt cx="7776468" cy="293445"/>
          </a:xfrm>
        </p:grpSpPr>
        <p:sp>
          <p:nvSpPr>
            <p:cNvPr id="6" name="Rektangel 5">
              <a:extLst>
                <a:ext uri="{FF2B5EF4-FFF2-40B4-BE49-F238E27FC236}">
                  <a16:creationId xmlns:a16="http://schemas.microsoft.com/office/drawing/2014/main" id="{42D6F3DE-C43B-4CC6-AB97-DC19A91EF57F}"/>
                </a:ext>
              </a:extLst>
            </p:cNvPr>
            <p:cNvSpPr/>
            <p:nvPr userDrawn="1"/>
          </p:nvSpPr>
          <p:spPr>
            <a:xfrm>
              <a:off x="0" y="6192415"/>
              <a:ext cx="1944117" cy="287760"/>
            </a:xfrm>
            <a:prstGeom prst="rect">
              <a:avLst/>
            </a:prstGeom>
            <a:solidFill>
              <a:srgbClr val="E2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D9855C6B-267D-4B12-ABD5-A564E4864F97}"/>
                </a:ext>
              </a:extLst>
            </p:cNvPr>
            <p:cNvSpPr/>
            <p:nvPr userDrawn="1"/>
          </p:nvSpPr>
          <p:spPr>
            <a:xfrm>
              <a:off x="1944117" y="6192415"/>
              <a:ext cx="1944117" cy="287760"/>
            </a:xfrm>
            <a:prstGeom prst="rect">
              <a:avLst/>
            </a:prstGeom>
            <a:solidFill>
              <a:srgbClr val="E4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47D61AC-8140-4A3B-9B7B-63667AD8E9E1}"/>
                </a:ext>
              </a:extLst>
            </p:cNvPr>
            <p:cNvSpPr/>
            <p:nvPr userDrawn="1"/>
          </p:nvSpPr>
          <p:spPr>
            <a:xfrm>
              <a:off x="3888234" y="6192415"/>
              <a:ext cx="1944117" cy="287760"/>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A102130-0538-4AE6-A196-E4ED5EF465A5}"/>
                </a:ext>
              </a:extLst>
            </p:cNvPr>
            <p:cNvSpPr/>
            <p:nvPr userDrawn="1"/>
          </p:nvSpPr>
          <p:spPr>
            <a:xfrm>
              <a:off x="5832351" y="6186730"/>
              <a:ext cx="1944117" cy="287760"/>
            </a:xfrm>
            <a:prstGeom prst="rect">
              <a:avLst/>
            </a:prstGeom>
            <a:solidFill>
              <a:srgbClr val="006A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pic>
        <p:nvPicPr>
          <p:cNvPr id="10" name="Bildobjekt 9">
            <a:extLst>
              <a:ext uri="{FF2B5EF4-FFF2-40B4-BE49-F238E27FC236}">
                <a16:creationId xmlns:a16="http://schemas.microsoft.com/office/drawing/2014/main" id="{6DBBF33C-D42D-4BC3-99D1-482DDA2C48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045" y="439816"/>
            <a:ext cx="3326896" cy="3185660"/>
          </a:xfrm>
          <a:prstGeom prst="rect">
            <a:avLst/>
          </a:prstGeom>
        </p:spPr>
      </p:pic>
      <p:sp>
        <p:nvSpPr>
          <p:cNvPr id="11" name="textruta 10">
            <a:extLst>
              <a:ext uri="{FF2B5EF4-FFF2-40B4-BE49-F238E27FC236}">
                <a16:creationId xmlns:a16="http://schemas.microsoft.com/office/drawing/2014/main" id="{3E2845E9-6502-4203-AF3E-23BD02B87EA0}"/>
              </a:ext>
            </a:extLst>
          </p:cNvPr>
          <p:cNvSpPr txBox="1"/>
          <p:nvPr userDrawn="1"/>
        </p:nvSpPr>
        <p:spPr>
          <a:xfrm>
            <a:off x="2953560" y="3901809"/>
            <a:ext cx="5909734" cy="1412181"/>
          </a:xfrm>
          <a:prstGeom prst="rect">
            <a:avLst/>
          </a:prstGeom>
          <a:noFill/>
        </p:spPr>
        <p:txBody>
          <a:bodyPr wrap="square" rtlCol="0">
            <a:spAutoFit/>
          </a:bodyPr>
          <a:lstStyle/>
          <a:p>
            <a:pPr algn="ctr">
              <a:lnSpc>
                <a:spcPts val="2100"/>
              </a:lnSpc>
            </a:pPr>
            <a:r>
              <a:rPr lang="sv-SE" sz="1400" b="1" dirty="0">
                <a:latin typeface="Segoe UI" panose="020B0502040204020203" pitchFamily="34" charset="0"/>
                <a:cs typeface="Segoe UI" panose="020B0502040204020203" pitchFamily="34" charset="0"/>
              </a:rPr>
              <a:t>Postadress: </a:t>
            </a:r>
            <a:r>
              <a:rPr lang="sv-SE" sz="1400" dirty="0">
                <a:latin typeface="Segoe UI" panose="020B0502040204020203" pitchFamily="34" charset="0"/>
                <a:cs typeface="Segoe UI" panose="020B0502040204020203" pitchFamily="34" charset="0"/>
              </a:rPr>
              <a:t>291 86 Kristianstad  </a:t>
            </a:r>
            <a:r>
              <a:rPr lang="en-US" sz="1400" dirty="0">
                <a:latin typeface="Segoe UI" panose="020B0502040204020203" pitchFamily="34" charset="0"/>
                <a:cs typeface="Segoe UI" panose="020B0502040204020203" pitchFamily="34" charset="0"/>
              </a:rPr>
              <a:t>|</a:t>
            </a:r>
            <a:r>
              <a:rPr lang="sv-SE" sz="1400" dirty="0">
                <a:latin typeface="Segoe UI" panose="020B0502040204020203" pitchFamily="34" charset="0"/>
                <a:cs typeface="Segoe UI" panose="020B0502040204020203" pitchFamily="34" charset="0"/>
              </a:rPr>
              <a:t>  205 15 Malmö</a:t>
            </a:r>
          </a:p>
          <a:p>
            <a:pPr algn="ctr">
              <a:lnSpc>
                <a:spcPts val="2100"/>
              </a:lnSpc>
            </a:pPr>
            <a:r>
              <a:rPr lang="sv-SE" sz="1400" b="1" dirty="0">
                <a:latin typeface="Segoe UI" panose="020B0502040204020203" pitchFamily="34" charset="0"/>
                <a:cs typeface="Segoe UI" panose="020B0502040204020203" pitchFamily="34" charset="0"/>
              </a:rPr>
              <a:t>Besöksadress: </a:t>
            </a:r>
            <a:r>
              <a:rPr lang="sv-SE" sz="1400" b="0" dirty="0">
                <a:latin typeface="Segoe UI" panose="020B0502040204020203" pitchFamily="34" charset="0"/>
                <a:cs typeface="Segoe UI" panose="020B0502040204020203" pitchFamily="34" charset="0"/>
              </a:rPr>
              <a:t>Ö Boulevarden 62 A, Kristianstad</a:t>
            </a:r>
            <a:r>
              <a:rPr lang="sv-SE"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Södergatan</a:t>
            </a:r>
            <a:r>
              <a:rPr lang="en-US" sz="1400" dirty="0">
                <a:latin typeface="Segoe UI" panose="020B0502040204020203" pitchFamily="34" charset="0"/>
                <a:cs typeface="Segoe UI" panose="020B0502040204020203" pitchFamily="34" charset="0"/>
              </a:rPr>
              <a:t> 5, Malmö</a:t>
            </a:r>
            <a:r>
              <a:rPr lang="sv-SE" sz="1400" dirty="0">
                <a:latin typeface="Segoe UI" panose="020B0502040204020203" pitchFamily="34" charset="0"/>
                <a:cs typeface="Segoe UI" panose="020B0502040204020203" pitchFamily="34" charset="0"/>
              </a:rPr>
              <a:t> </a:t>
            </a:r>
            <a:r>
              <a:rPr lang="sv-SE" sz="1400" b="0" dirty="0">
                <a:latin typeface="Segoe UI" panose="020B0502040204020203" pitchFamily="34" charset="0"/>
                <a:cs typeface="Segoe UI" panose="020B0502040204020203" pitchFamily="34" charset="0"/>
              </a:rPr>
              <a:t>  </a:t>
            </a:r>
            <a:endParaRPr lang="sv-SE" sz="1400" b="1" dirty="0">
              <a:latin typeface="Segoe UI" panose="020B0502040204020203" pitchFamily="34" charset="0"/>
              <a:cs typeface="Segoe UI" panose="020B0502040204020203" pitchFamily="34" charset="0"/>
            </a:endParaRPr>
          </a:p>
          <a:p>
            <a:pPr algn="ctr">
              <a:lnSpc>
                <a:spcPts val="2100"/>
              </a:lnSpc>
            </a:pPr>
            <a:r>
              <a:rPr lang="sv-SE" sz="1400" b="1" dirty="0">
                <a:latin typeface="Segoe UI" panose="020B0502040204020203" pitchFamily="34" charset="0"/>
                <a:cs typeface="Segoe UI" panose="020B0502040204020203" pitchFamily="34" charset="0"/>
              </a:rPr>
              <a:t>Telefon: </a:t>
            </a:r>
            <a:r>
              <a:rPr lang="sv-SE" sz="1400" b="0" dirty="0">
                <a:latin typeface="Segoe UI" panose="020B0502040204020203" pitchFamily="34" charset="0"/>
                <a:cs typeface="Segoe UI" panose="020B0502040204020203" pitchFamily="34" charset="0"/>
              </a:rPr>
              <a:t>010-224 10 00</a:t>
            </a:r>
            <a:r>
              <a:rPr lang="sv-SE" sz="1400" b="1" dirty="0">
                <a:latin typeface="Segoe UI" panose="020B0502040204020203" pitchFamily="34" charset="0"/>
                <a:cs typeface="Segoe UI" panose="020B0502040204020203" pitchFamily="34" charset="0"/>
              </a:rPr>
              <a:t>    E-post: </a:t>
            </a:r>
            <a:r>
              <a:rPr lang="sv-SE" sz="1400" b="0" dirty="0">
                <a:latin typeface="Segoe UI" panose="020B0502040204020203" pitchFamily="34" charset="0"/>
                <a:cs typeface="Segoe UI" panose="020B0502040204020203" pitchFamily="34" charset="0"/>
              </a:rPr>
              <a:t>skane@lansstyrelsen.se</a:t>
            </a:r>
            <a:endParaRPr lang="sv-SE" sz="1400" b="1" dirty="0">
              <a:latin typeface="Segoe UI" panose="020B0502040204020203" pitchFamily="34" charset="0"/>
              <a:cs typeface="Segoe UI" panose="020B0502040204020203" pitchFamily="34" charset="0"/>
            </a:endParaRPr>
          </a:p>
          <a:p>
            <a:pPr algn="ctr">
              <a:lnSpc>
                <a:spcPts val="2100"/>
              </a:lnSpc>
            </a:pPr>
            <a:r>
              <a:rPr lang="sv-SE" sz="1400" b="1" dirty="0">
                <a:latin typeface="Segoe UI" panose="020B0502040204020203" pitchFamily="34" charset="0"/>
                <a:cs typeface="Segoe UI" panose="020B0502040204020203" pitchFamily="34" charset="0"/>
              </a:rPr>
              <a:t>Webb: </a:t>
            </a:r>
            <a:r>
              <a:rPr lang="sv-SE" sz="1400" b="0" dirty="0">
                <a:latin typeface="Segoe UI" panose="020B0502040204020203" pitchFamily="34" charset="0"/>
                <a:cs typeface="Segoe UI" panose="020B0502040204020203" pitchFamily="34" charset="0"/>
              </a:rPr>
              <a:t>www.lansstyrelsen.se/skane</a:t>
            </a:r>
          </a:p>
          <a:p>
            <a:pPr algn="ctr">
              <a:lnSpc>
                <a:spcPts val="2100"/>
              </a:lnSpc>
            </a:pPr>
            <a:r>
              <a:rPr lang="sv-SE" sz="1400" b="1" dirty="0">
                <a:latin typeface="Segoe UI" panose="020B0502040204020203" pitchFamily="34" charset="0"/>
                <a:cs typeface="Segoe UI" panose="020B0502040204020203" pitchFamily="34" charset="0"/>
              </a:rPr>
              <a:t>Sociala medier:      </a:t>
            </a:r>
            <a:r>
              <a:rPr lang="sv-SE" sz="1400" b="0" dirty="0" err="1">
                <a:latin typeface="Segoe UI" panose="020B0502040204020203" pitchFamily="34" charset="0"/>
                <a:cs typeface="Segoe UI" panose="020B0502040204020203" pitchFamily="34" charset="0"/>
              </a:rPr>
              <a:t>lansstyrelsenskane</a:t>
            </a:r>
            <a:r>
              <a:rPr lang="sv-SE" sz="1400" b="0" dirty="0">
                <a:latin typeface="Segoe UI" panose="020B0502040204020203" pitchFamily="34" charset="0"/>
                <a:cs typeface="Segoe UI" panose="020B0502040204020203" pitchFamily="34" charset="0"/>
              </a:rPr>
              <a:t>      @</a:t>
            </a:r>
            <a:r>
              <a:rPr lang="sv-SE" sz="1400" b="0" dirty="0" err="1">
                <a:latin typeface="Segoe UI" panose="020B0502040204020203" pitchFamily="34" charset="0"/>
                <a:cs typeface="Segoe UI" panose="020B0502040204020203" pitchFamily="34" charset="0"/>
              </a:rPr>
              <a:t>LstSkane</a:t>
            </a:r>
            <a:r>
              <a:rPr lang="sv-SE" sz="1400" b="0" dirty="0">
                <a:latin typeface="Segoe UI" panose="020B0502040204020203" pitchFamily="34" charset="0"/>
                <a:cs typeface="Segoe UI" panose="020B0502040204020203" pitchFamily="34" charset="0"/>
              </a:rPr>
              <a:t>       @</a:t>
            </a:r>
            <a:r>
              <a:rPr lang="sv-SE" sz="1400" b="0" dirty="0" err="1">
                <a:latin typeface="Segoe UI" panose="020B0502040204020203" pitchFamily="34" charset="0"/>
                <a:cs typeface="Segoe UI" panose="020B0502040204020203" pitchFamily="34" charset="0"/>
              </a:rPr>
              <a:t>lstskane</a:t>
            </a:r>
            <a:endParaRPr lang="sv-SE" sz="1400" b="0" dirty="0">
              <a:latin typeface="Segoe UI" panose="020B0502040204020203" pitchFamily="34" charset="0"/>
              <a:cs typeface="Segoe UI" panose="020B0502040204020203" pitchFamily="34" charset="0"/>
            </a:endParaRPr>
          </a:p>
        </p:txBody>
      </p:sp>
      <p:pic>
        <p:nvPicPr>
          <p:cNvPr id="12" name="Bildobjekt 11">
            <a:extLst>
              <a:ext uri="{FF2B5EF4-FFF2-40B4-BE49-F238E27FC236}">
                <a16:creationId xmlns:a16="http://schemas.microsoft.com/office/drawing/2014/main" id="{0D3BBBC2-4971-437E-8606-BADFF56E60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26059" y="5078345"/>
            <a:ext cx="148358" cy="152854"/>
          </a:xfrm>
          <a:prstGeom prst="rect">
            <a:avLst/>
          </a:prstGeom>
        </p:spPr>
      </p:pic>
      <p:pic>
        <p:nvPicPr>
          <p:cNvPr id="13" name="Bildobjekt 12">
            <a:extLst>
              <a:ext uri="{FF2B5EF4-FFF2-40B4-BE49-F238E27FC236}">
                <a16:creationId xmlns:a16="http://schemas.microsoft.com/office/drawing/2014/main" id="{8C0411AE-2E93-49DF-AEDA-E2A625A3ED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72505" y="5085977"/>
            <a:ext cx="159598" cy="152854"/>
          </a:xfrm>
          <a:prstGeom prst="rect">
            <a:avLst/>
          </a:prstGeom>
        </p:spPr>
      </p:pic>
      <p:pic>
        <p:nvPicPr>
          <p:cNvPr id="14" name="Bildobjekt 13">
            <a:extLst>
              <a:ext uri="{FF2B5EF4-FFF2-40B4-BE49-F238E27FC236}">
                <a16:creationId xmlns:a16="http://schemas.microsoft.com/office/drawing/2014/main" id="{0A10D119-42B1-4877-B55E-15039E3D6B9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64355" y="5090959"/>
            <a:ext cx="159598" cy="152854"/>
          </a:xfrm>
          <a:prstGeom prst="rect">
            <a:avLst/>
          </a:prstGeom>
        </p:spPr>
      </p:pic>
    </p:spTree>
    <p:extLst>
      <p:ext uri="{BB962C8B-B14F-4D97-AF65-F5344CB8AC3E}">
        <p14:creationId xmlns:p14="http://schemas.microsoft.com/office/powerpoint/2010/main" val="75573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8954C-D4BC-4E85-B1CE-021A13F662AE}"/>
              </a:ext>
            </a:extLst>
          </p:cNvPr>
          <p:cNvSpPr>
            <a:spLocks noGrp="1"/>
          </p:cNvSpPr>
          <p:nvPr>
            <p:ph type="title"/>
          </p:nvPr>
        </p:nvSpPr>
        <p:spPr/>
        <p:txBody>
          <a:bodyPr>
            <a:normAutofit/>
          </a:bodyPr>
          <a:lstStyle>
            <a:lvl1pPr>
              <a:defRPr sz="2400" b="1">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72717A9-5458-4D76-A08B-D8C1911B167E}"/>
              </a:ext>
            </a:extLst>
          </p:cNvPr>
          <p:cNvSpPr>
            <a:spLocks noGrp="1"/>
          </p:cNvSpPr>
          <p:nvPr>
            <p:ph idx="1"/>
          </p:nvPr>
        </p:nvSpPr>
        <p:spPr/>
        <p:txBody>
          <a:bodyPr/>
          <a:lstStyle>
            <a:lvl1pPr marL="0" indent="0">
              <a:buFontTx/>
              <a:buNone/>
              <a:defRPr sz="1700">
                <a:latin typeface="Segoe UI" panose="020B0502040204020203" pitchFamily="34" charset="0"/>
                <a:ea typeface="Segoe UI" panose="020B0502040204020203" pitchFamily="34" charset="0"/>
                <a:cs typeface="Segoe UI" panose="020B0502040204020203" pitchFamily="34" charset="0"/>
              </a:defRPr>
            </a:lvl1pPr>
            <a:lvl2pPr marL="457200" indent="0">
              <a:buFontTx/>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FontTx/>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FontTx/>
              <a:buNone/>
              <a:defRPr sz="1400">
                <a:latin typeface="Segoe UI" panose="020B0502040204020203" pitchFamily="34" charset="0"/>
                <a:ea typeface="Segoe UI" panose="020B0502040204020203" pitchFamily="34" charset="0"/>
                <a:cs typeface="Segoe UI" panose="020B0502040204020203" pitchFamily="34" charset="0"/>
              </a:defRPr>
            </a:lvl4pPr>
            <a:lvl5pPr marL="1828800" indent="0">
              <a:buFontTx/>
              <a:buNone/>
              <a:defRPr sz="1400">
                <a:latin typeface="Segoe UI" panose="020B0502040204020203" pitchFamily="34" charset="0"/>
                <a:ea typeface="Segoe UI" panose="020B0502040204020203" pitchFamily="34" charset="0"/>
                <a:cs typeface="Segoe UI" panose="020B0502040204020203" pitchFamily="34" charset="0"/>
              </a:defRPr>
            </a:lvl5pPr>
          </a:lstStyle>
          <a:p>
            <a:pPr lvl="0"/>
            <a:r>
              <a:rPr lang="sv-SE"/>
              <a:t>Klicka här för att ändra format på bakgrundstexten</a:t>
            </a:r>
          </a:p>
        </p:txBody>
      </p:sp>
    </p:spTree>
    <p:extLst>
      <p:ext uri="{BB962C8B-B14F-4D97-AF65-F5344CB8AC3E}">
        <p14:creationId xmlns:p14="http://schemas.microsoft.com/office/powerpoint/2010/main" val="388616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8954C-D4BC-4E85-B1CE-021A13F662AE}"/>
              </a:ext>
            </a:extLst>
          </p:cNvPr>
          <p:cNvSpPr>
            <a:spLocks noGrp="1"/>
          </p:cNvSpPr>
          <p:nvPr>
            <p:ph type="title"/>
          </p:nvPr>
        </p:nvSpPr>
        <p:spPr/>
        <p:txBody>
          <a:bodyPr>
            <a:normAutofit/>
          </a:bodyPr>
          <a:lstStyle>
            <a:lvl1pPr>
              <a:defRPr sz="2400" b="1">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72717A9-5458-4D76-A08B-D8C1911B167E}"/>
              </a:ext>
            </a:extLst>
          </p:cNvPr>
          <p:cNvSpPr>
            <a:spLocks noGrp="1"/>
          </p:cNvSpPr>
          <p:nvPr>
            <p:ph idx="1"/>
          </p:nvPr>
        </p:nvSpPr>
        <p:spPr/>
        <p:txBody>
          <a:bodyPr/>
          <a:lstStyle>
            <a:lvl1pPr>
              <a:defRPr sz="1700">
                <a:latin typeface="Segoe UI" panose="020B0502040204020203" pitchFamily="34" charset="0"/>
                <a:ea typeface="Segoe UI" panose="020B0502040204020203" pitchFamily="34" charset="0"/>
                <a:cs typeface="Segoe UI" panose="020B0502040204020203" pitchFamily="34" charset="0"/>
              </a:defRPr>
            </a:lvl1pPr>
            <a:lvl2pPr>
              <a:defRPr sz="1600">
                <a:latin typeface="Segoe UI" panose="020B0502040204020203" pitchFamily="34" charset="0"/>
                <a:ea typeface="Segoe UI" panose="020B0502040204020203" pitchFamily="34" charset="0"/>
                <a:cs typeface="Segoe UI" panose="020B0502040204020203" pitchFamily="34" charset="0"/>
              </a:defRPr>
            </a:lvl2pPr>
            <a:lvl3pPr>
              <a:defRPr sz="1600">
                <a:latin typeface="Segoe UI" panose="020B0502040204020203" pitchFamily="34" charset="0"/>
                <a:ea typeface="Segoe UI" panose="020B0502040204020203" pitchFamily="34" charset="0"/>
                <a:cs typeface="Segoe UI" panose="020B0502040204020203" pitchFamily="34" charset="0"/>
              </a:defRPr>
            </a:lvl3pPr>
            <a:lvl4pPr>
              <a:defRPr sz="1400">
                <a:latin typeface="Segoe UI" panose="020B0502040204020203" pitchFamily="34" charset="0"/>
                <a:ea typeface="Segoe UI" panose="020B0502040204020203" pitchFamily="34" charset="0"/>
                <a:cs typeface="Segoe UI" panose="020B0502040204020203" pitchFamily="34" charset="0"/>
              </a:defRPr>
            </a:lvl4pPr>
            <a:lvl5pPr>
              <a:defRPr sz="1400">
                <a:latin typeface="Segoe UI" panose="020B0502040204020203" pitchFamily="34" charset="0"/>
                <a:ea typeface="Segoe UI" panose="020B0502040204020203" pitchFamily="34" charset="0"/>
                <a:cs typeface="Segoe UI" panose="020B0502040204020203"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77659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F8059-8B34-465E-80D1-A6E79FA83D9A}"/>
              </a:ext>
            </a:extLst>
          </p:cNvPr>
          <p:cNvSpPr>
            <a:spLocks noGrp="1"/>
          </p:cNvSpPr>
          <p:nvPr>
            <p:ph type="title"/>
          </p:nvPr>
        </p:nvSpPr>
        <p:spPr>
          <a:xfrm>
            <a:off x="838200" y="365125"/>
            <a:ext cx="5709248"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2063694C-4BC1-49C7-82F8-E187FA55C246}"/>
              </a:ext>
            </a:extLst>
          </p:cNvPr>
          <p:cNvSpPr>
            <a:spLocks noGrp="1"/>
          </p:cNvSpPr>
          <p:nvPr>
            <p:ph sz="half" idx="1"/>
          </p:nvPr>
        </p:nvSpPr>
        <p:spPr>
          <a:xfrm>
            <a:off x="838199" y="1825625"/>
            <a:ext cx="5709249"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2">
            <a:extLst>
              <a:ext uri="{FF2B5EF4-FFF2-40B4-BE49-F238E27FC236}">
                <a16:creationId xmlns:a16="http://schemas.microsoft.com/office/drawing/2014/main" id="{EC8B289A-6071-479D-9623-3FCFE760725E}"/>
              </a:ext>
            </a:extLst>
          </p:cNvPr>
          <p:cNvSpPr>
            <a:spLocks noGrp="1"/>
          </p:cNvSpPr>
          <p:nvPr>
            <p:ph type="pic" idx="10"/>
          </p:nvPr>
        </p:nvSpPr>
        <p:spPr>
          <a:xfrm>
            <a:off x="6841473" y="0"/>
            <a:ext cx="5354198" cy="69351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19886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Svart bakgrund tex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A7A7A6D-3A92-45A7-A3CC-5DFB72FA4637}"/>
              </a:ext>
            </a:extLst>
          </p:cNvPr>
          <p:cNvSpPr/>
          <p:nvPr userDrawn="1"/>
        </p:nvSpPr>
        <p:spPr>
          <a:xfrm>
            <a:off x="0" y="1"/>
            <a:ext cx="12192000" cy="7092994"/>
          </a:xfrm>
          <a:prstGeom prst="rect">
            <a:avLst/>
          </a:prstGeom>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5AAFD8B-24C9-4700-8AEB-6EC8BEB929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36" r="528"/>
          <a:stretch/>
        </p:blipFill>
        <p:spPr>
          <a:xfrm>
            <a:off x="0" y="5023776"/>
            <a:ext cx="12192000" cy="2069218"/>
          </a:xfrm>
          <a:prstGeom prst="rect">
            <a:avLst/>
          </a:prstGeom>
        </p:spPr>
      </p:pic>
      <p:sp>
        <p:nvSpPr>
          <p:cNvPr id="7" name="Rubrik 1">
            <a:extLst>
              <a:ext uri="{FF2B5EF4-FFF2-40B4-BE49-F238E27FC236}">
                <a16:creationId xmlns:a16="http://schemas.microsoft.com/office/drawing/2014/main" id="{1C27CB39-214B-4A8E-BD3D-34D6807F63CD}"/>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sv-SE"/>
              <a:t>Klicka här för att ändra mall för rubrikformat</a:t>
            </a:r>
            <a:endParaRPr lang="sv-SE" dirty="0"/>
          </a:p>
        </p:txBody>
      </p:sp>
      <p:sp>
        <p:nvSpPr>
          <p:cNvPr id="10" name="Platshållare för innehåll 2">
            <a:extLst>
              <a:ext uri="{FF2B5EF4-FFF2-40B4-BE49-F238E27FC236}">
                <a16:creationId xmlns:a16="http://schemas.microsoft.com/office/drawing/2014/main" id="{5D231913-855D-4774-A288-71C1AD488126}"/>
              </a:ext>
            </a:extLst>
          </p:cNvPr>
          <p:cNvSpPr>
            <a:spLocks noGrp="1"/>
          </p:cNvSpPr>
          <p:nvPr>
            <p:ph idx="1"/>
          </p:nvPr>
        </p:nvSpPr>
        <p:spPr>
          <a:xfrm>
            <a:off x="838200" y="1825625"/>
            <a:ext cx="10515600" cy="4351338"/>
          </a:xfrm>
        </p:spPr>
        <p:txBody>
          <a:bodyPr/>
          <a:lstStyle>
            <a:lvl1pPr marL="0" indent="0">
              <a:buFontTx/>
              <a:buNone/>
              <a:defRPr sz="17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FontTx/>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FontTx/>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FontTx/>
              <a:buNone/>
              <a:defRPr sz="1400">
                <a:latin typeface="Segoe UI" panose="020B0502040204020203" pitchFamily="34" charset="0"/>
                <a:ea typeface="Segoe UI" panose="020B0502040204020203" pitchFamily="34" charset="0"/>
                <a:cs typeface="Segoe UI" panose="020B0502040204020203" pitchFamily="34" charset="0"/>
              </a:defRPr>
            </a:lvl4pPr>
            <a:lvl5pPr marL="1828800" indent="0">
              <a:buFontTx/>
              <a:buNone/>
              <a:defRPr sz="1400">
                <a:latin typeface="Segoe UI" panose="020B0502040204020203" pitchFamily="34" charset="0"/>
                <a:ea typeface="Segoe UI" panose="020B0502040204020203" pitchFamily="34" charset="0"/>
                <a:cs typeface="Segoe UI" panose="020B0502040204020203" pitchFamily="34" charset="0"/>
              </a:defRPr>
            </a:lvl5pPr>
          </a:lstStyle>
          <a:p>
            <a:pPr lvl="0"/>
            <a:r>
              <a:rPr lang="sv-SE"/>
              <a:t>Klicka här för att ändra format på bakgrundstexten</a:t>
            </a:r>
          </a:p>
        </p:txBody>
      </p:sp>
    </p:spTree>
    <p:extLst>
      <p:ext uri="{BB962C8B-B14F-4D97-AF65-F5344CB8AC3E}">
        <p14:creationId xmlns:p14="http://schemas.microsoft.com/office/powerpoint/2010/main" val="38700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vart bakgrund bild till hög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A7A7A6D-3A92-45A7-A3CC-5DFB72FA4637}"/>
              </a:ext>
            </a:extLst>
          </p:cNvPr>
          <p:cNvSpPr/>
          <p:nvPr userDrawn="1"/>
        </p:nvSpPr>
        <p:spPr>
          <a:xfrm>
            <a:off x="0" y="1"/>
            <a:ext cx="12192000" cy="7092994"/>
          </a:xfrm>
          <a:prstGeom prst="rect">
            <a:avLst/>
          </a:prstGeom>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5AAFD8B-24C9-4700-8AEB-6EC8BEB929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36" r="528"/>
          <a:stretch/>
        </p:blipFill>
        <p:spPr>
          <a:xfrm>
            <a:off x="0" y="5023776"/>
            <a:ext cx="12192000" cy="2069218"/>
          </a:xfrm>
          <a:prstGeom prst="rect">
            <a:avLst/>
          </a:prstGeom>
        </p:spPr>
      </p:pic>
      <p:sp>
        <p:nvSpPr>
          <p:cNvPr id="4" name="Rubrik 1">
            <a:extLst>
              <a:ext uri="{FF2B5EF4-FFF2-40B4-BE49-F238E27FC236}">
                <a16:creationId xmlns:a16="http://schemas.microsoft.com/office/drawing/2014/main" id="{CC2787BA-BC21-42B9-BBAB-188D903FEB5A}"/>
              </a:ext>
            </a:extLst>
          </p:cNvPr>
          <p:cNvSpPr>
            <a:spLocks noGrp="1"/>
          </p:cNvSpPr>
          <p:nvPr>
            <p:ph type="title"/>
          </p:nvPr>
        </p:nvSpPr>
        <p:spPr>
          <a:xfrm>
            <a:off x="838200" y="365125"/>
            <a:ext cx="5709248" cy="1325563"/>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innehåll 2">
            <a:extLst>
              <a:ext uri="{FF2B5EF4-FFF2-40B4-BE49-F238E27FC236}">
                <a16:creationId xmlns:a16="http://schemas.microsoft.com/office/drawing/2014/main" id="{F1A9E03A-0EAE-4825-A370-9F1174234256}"/>
              </a:ext>
            </a:extLst>
          </p:cNvPr>
          <p:cNvSpPr>
            <a:spLocks noGrp="1"/>
          </p:cNvSpPr>
          <p:nvPr>
            <p:ph sz="half" idx="1"/>
          </p:nvPr>
        </p:nvSpPr>
        <p:spPr>
          <a:xfrm>
            <a:off x="838199" y="1825625"/>
            <a:ext cx="5709249"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 2">
            <a:extLst>
              <a:ext uri="{FF2B5EF4-FFF2-40B4-BE49-F238E27FC236}">
                <a16:creationId xmlns:a16="http://schemas.microsoft.com/office/drawing/2014/main" id="{D2629485-453E-4B9B-94D2-448378B54501}"/>
              </a:ext>
            </a:extLst>
          </p:cNvPr>
          <p:cNvSpPr>
            <a:spLocks noGrp="1"/>
          </p:cNvSpPr>
          <p:nvPr>
            <p:ph type="pic" idx="10"/>
          </p:nvPr>
        </p:nvSpPr>
        <p:spPr>
          <a:xfrm>
            <a:off x="6837802" y="0"/>
            <a:ext cx="5354198" cy="70929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1992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B3482-C904-4CD6-B804-14B3741C0CA7}"/>
              </a:ext>
            </a:extLst>
          </p:cNvPr>
          <p:cNvSpPr>
            <a:spLocks noGrp="1"/>
          </p:cNvSpPr>
          <p:nvPr>
            <p:ph type="title"/>
          </p:nvPr>
        </p:nvSpPr>
        <p:spPr>
          <a:xfrm>
            <a:off x="5814204" y="365125"/>
            <a:ext cx="5541184" cy="1325563"/>
          </a:xfrm>
        </p:spPr>
        <p:txBody>
          <a:bodyPr/>
          <a:lstStyle/>
          <a:p>
            <a:r>
              <a:rPr lang="sv-SE"/>
              <a:t>Klicka här för att ändra mall för rubrikformat</a:t>
            </a:r>
            <a:endParaRPr lang="sv-SE" dirty="0"/>
          </a:p>
        </p:txBody>
      </p:sp>
      <p:sp>
        <p:nvSpPr>
          <p:cNvPr id="6" name="Platshållare för innehåll 5">
            <a:extLst>
              <a:ext uri="{FF2B5EF4-FFF2-40B4-BE49-F238E27FC236}">
                <a16:creationId xmlns:a16="http://schemas.microsoft.com/office/drawing/2014/main" id="{3ED4A7C1-91C2-4094-B040-5D3783F24975}"/>
              </a:ext>
            </a:extLst>
          </p:cNvPr>
          <p:cNvSpPr>
            <a:spLocks noGrp="1"/>
          </p:cNvSpPr>
          <p:nvPr>
            <p:ph sz="quarter" idx="4"/>
          </p:nvPr>
        </p:nvSpPr>
        <p:spPr>
          <a:xfrm>
            <a:off x="5814204" y="1690688"/>
            <a:ext cx="5541184" cy="504061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2">
            <a:extLst>
              <a:ext uri="{FF2B5EF4-FFF2-40B4-BE49-F238E27FC236}">
                <a16:creationId xmlns:a16="http://schemas.microsoft.com/office/drawing/2014/main" id="{2564B28A-E2A1-484A-8BF2-EDCC6ED8EED4}"/>
              </a:ext>
            </a:extLst>
          </p:cNvPr>
          <p:cNvSpPr>
            <a:spLocks noGrp="1"/>
          </p:cNvSpPr>
          <p:nvPr>
            <p:ph type="pic" idx="1"/>
          </p:nvPr>
        </p:nvSpPr>
        <p:spPr>
          <a:xfrm>
            <a:off x="0" y="0"/>
            <a:ext cx="5354198" cy="69957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391979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8. Bar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C3243-3259-4B2E-BE4F-B4FBFC3E9ADF}"/>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63278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Liggande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39D92179-8FF9-4EC8-A3ED-AA85221E3EF3}"/>
              </a:ext>
            </a:extLst>
          </p:cNvPr>
          <p:cNvSpPr>
            <a:spLocks noGrp="1"/>
          </p:cNvSpPr>
          <p:nvPr>
            <p:ph type="pic" idx="1"/>
          </p:nvPr>
        </p:nvSpPr>
        <p:spPr>
          <a:xfrm>
            <a:off x="5023692" y="365125"/>
            <a:ext cx="6896558" cy="45594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0" name="Rubrik 1">
            <a:extLst>
              <a:ext uri="{FF2B5EF4-FFF2-40B4-BE49-F238E27FC236}">
                <a16:creationId xmlns:a16="http://schemas.microsoft.com/office/drawing/2014/main" id="{3723B4DC-59B9-4016-800D-130637DBEB1F}"/>
              </a:ext>
            </a:extLst>
          </p:cNvPr>
          <p:cNvSpPr>
            <a:spLocks noGrp="1"/>
          </p:cNvSpPr>
          <p:nvPr>
            <p:ph type="title"/>
          </p:nvPr>
        </p:nvSpPr>
        <p:spPr>
          <a:xfrm>
            <a:off x="838200" y="365125"/>
            <a:ext cx="3733800" cy="1325563"/>
          </a:xfrm>
        </p:spPr>
        <p:txBody>
          <a:bodyPr/>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E1262A75-C974-4D79-9953-E105BE0921B6}"/>
              </a:ext>
            </a:extLst>
          </p:cNvPr>
          <p:cNvSpPr>
            <a:spLocks noGrp="1"/>
          </p:cNvSpPr>
          <p:nvPr>
            <p:ph sz="half" idx="10"/>
          </p:nvPr>
        </p:nvSpPr>
        <p:spPr>
          <a:xfrm>
            <a:off x="838199" y="1825625"/>
            <a:ext cx="3888037"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2768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B82E67A-8C45-4E52-938A-968661754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pic>
        <p:nvPicPr>
          <p:cNvPr id="7" name="Bildobjekt 6">
            <a:extLst>
              <a:ext uri="{FF2B5EF4-FFF2-40B4-BE49-F238E27FC236}">
                <a16:creationId xmlns:a16="http://schemas.microsoft.com/office/drawing/2014/main" id="{D1718B94-E205-411A-9BFF-EC5A733E85DE}"/>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69420"/>
          <a:stretch/>
        </p:blipFill>
        <p:spPr>
          <a:xfrm>
            <a:off x="0" y="4977441"/>
            <a:ext cx="12192000" cy="1962798"/>
          </a:xfrm>
          <a:prstGeom prst="rect">
            <a:avLst/>
          </a:prstGeom>
        </p:spPr>
      </p:pic>
      <p:sp>
        <p:nvSpPr>
          <p:cNvPr id="3" name="Platshållare för text 2">
            <a:extLst>
              <a:ext uri="{FF2B5EF4-FFF2-40B4-BE49-F238E27FC236}">
                <a16:creationId xmlns:a16="http://schemas.microsoft.com/office/drawing/2014/main" id="{3D604109-51CF-4F0A-A13D-0DE915B59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961951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2" r:id="rId5"/>
    <p:sldLayoutId id="2147483661" r:id="rId6"/>
    <p:sldLayoutId id="2147483653" r:id="rId7"/>
    <p:sldLayoutId id="2147483654" r:id="rId8"/>
    <p:sldLayoutId id="2147483657" r:id="rId9"/>
    <p:sldLayoutId id="2147483663" r:id="rId10"/>
  </p:sldLayoutIdLst>
  <p:txStyles>
    <p:titleStyle>
      <a:lvl1pPr algn="l" defTabSz="914400" rtl="0" eaLnBrk="1" latinLnBrk="0" hangingPunct="1">
        <a:lnSpc>
          <a:spcPct val="90000"/>
        </a:lnSpc>
        <a:spcBef>
          <a:spcPct val="0"/>
        </a:spcBef>
        <a:buNone/>
        <a:defRPr sz="2400" b="1"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karolin.johansson@lansstyrelsen.se"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ris.se/for-vuxna/start/bris-vuxentelef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erabarnmorskor.se/aktuell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493188-3811-4614-A7CA-377AA03EFA55}"/>
              </a:ext>
            </a:extLst>
          </p:cNvPr>
          <p:cNvSpPr>
            <a:spLocks noGrp="1"/>
          </p:cNvSpPr>
          <p:nvPr>
            <p:ph type="ctrTitle"/>
          </p:nvPr>
        </p:nvSpPr>
        <p:spPr>
          <a:xfrm>
            <a:off x="911524" y="1225540"/>
            <a:ext cx="10847339" cy="1155107"/>
          </a:xfrm>
        </p:spPr>
        <p:txBody>
          <a:bodyPr>
            <a:normAutofit/>
          </a:bodyPr>
          <a:lstStyle/>
          <a:p>
            <a:r>
              <a:rPr lang="sv-SE" dirty="0"/>
              <a:t>Nationell spaning - digitalt </a:t>
            </a:r>
            <a:r>
              <a:rPr lang="sv-SE" dirty="0" err="1"/>
              <a:t>föräldraskapsstöd</a:t>
            </a:r>
            <a:endParaRPr lang="sv-SE" dirty="0"/>
          </a:p>
        </p:txBody>
      </p:sp>
      <p:sp>
        <p:nvSpPr>
          <p:cNvPr id="3" name="Underrubrik 2">
            <a:extLst>
              <a:ext uri="{FF2B5EF4-FFF2-40B4-BE49-F238E27FC236}">
                <a16:creationId xmlns:a16="http://schemas.microsoft.com/office/drawing/2014/main" id="{DF7FC7D0-1F60-49D7-8C69-F1D9C7126E12}"/>
              </a:ext>
            </a:extLst>
          </p:cNvPr>
          <p:cNvSpPr>
            <a:spLocks noGrp="1"/>
          </p:cNvSpPr>
          <p:nvPr>
            <p:ph type="subTitle" idx="1"/>
          </p:nvPr>
        </p:nvSpPr>
        <p:spPr/>
        <p:txBody>
          <a:bodyPr/>
          <a:lstStyle/>
          <a:p>
            <a:r>
              <a:rPr lang="sv-SE" dirty="0"/>
              <a:t>Den 14 december 2020</a:t>
            </a:r>
          </a:p>
        </p:txBody>
      </p:sp>
      <p:sp>
        <p:nvSpPr>
          <p:cNvPr id="4" name="Underrubrik 2">
            <a:extLst>
              <a:ext uri="{FF2B5EF4-FFF2-40B4-BE49-F238E27FC236}">
                <a16:creationId xmlns:a16="http://schemas.microsoft.com/office/drawing/2014/main" id="{B0C403A0-B012-4193-AC1C-2066C8C7ACA8}"/>
              </a:ext>
            </a:extLst>
          </p:cNvPr>
          <p:cNvSpPr txBox="1">
            <a:spLocks/>
          </p:cNvSpPr>
          <p:nvPr/>
        </p:nvSpPr>
        <p:spPr>
          <a:xfrm>
            <a:off x="911524" y="4425356"/>
            <a:ext cx="6205268" cy="38793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sv-SE" sz="1400" b="1" dirty="0"/>
              <a:t>Karolin Johansson, </a:t>
            </a:r>
            <a:r>
              <a:rPr lang="sv-SE" sz="1400" b="1" dirty="0" err="1"/>
              <a:t>utvecklingsstrateg</a:t>
            </a:r>
            <a:r>
              <a:rPr lang="sv-SE" sz="1400" b="1" dirty="0"/>
              <a:t> för </a:t>
            </a:r>
            <a:r>
              <a:rPr lang="sv-SE" sz="1400" b="1" dirty="0" err="1"/>
              <a:t>föräldraskapsstöd</a:t>
            </a:r>
            <a:r>
              <a:rPr lang="sv-SE" sz="1400" b="1" dirty="0"/>
              <a:t> Länsstyrelsen Skåne </a:t>
            </a:r>
          </a:p>
        </p:txBody>
      </p:sp>
      <p:pic>
        <p:nvPicPr>
          <p:cNvPr id="6" name="Bildobjekt 5">
            <a:extLst>
              <a:ext uri="{FF2B5EF4-FFF2-40B4-BE49-F238E27FC236}">
                <a16:creationId xmlns:a16="http://schemas.microsoft.com/office/drawing/2014/main" id="{E393E151-9357-4381-B329-7B6DEF43A94C}"/>
              </a:ext>
            </a:extLst>
          </p:cNvPr>
          <p:cNvPicPr>
            <a:picLocks noChangeAspect="1"/>
          </p:cNvPicPr>
          <p:nvPr/>
        </p:nvPicPr>
        <p:blipFill rotWithShape="1">
          <a:blip r:embed="rId3">
            <a:extLst>
              <a:ext uri="{28A0092B-C50C-407E-A947-70E740481C1C}">
                <a14:useLocalDpi xmlns:a14="http://schemas.microsoft.com/office/drawing/2010/main" val="0"/>
              </a:ext>
            </a:extLst>
          </a:blip>
          <a:srcRect l="15718" t="6933" r="12603" b="5213"/>
          <a:stretch/>
        </p:blipFill>
        <p:spPr>
          <a:xfrm>
            <a:off x="7017488" y="2540812"/>
            <a:ext cx="3902149" cy="3381153"/>
          </a:xfrm>
          <a:prstGeom prst="rect">
            <a:avLst/>
          </a:prstGeom>
        </p:spPr>
      </p:pic>
      <p:sp>
        <p:nvSpPr>
          <p:cNvPr id="5" name="textruta 4">
            <a:extLst>
              <a:ext uri="{FF2B5EF4-FFF2-40B4-BE49-F238E27FC236}">
                <a16:creationId xmlns:a16="http://schemas.microsoft.com/office/drawing/2014/main" id="{8E5CF477-BE0B-4256-99EB-146CD4C3B868}"/>
              </a:ext>
            </a:extLst>
          </p:cNvPr>
          <p:cNvSpPr txBox="1"/>
          <p:nvPr/>
        </p:nvSpPr>
        <p:spPr>
          <a:xfrm>
            <a:off x="911524" y="2540812"/>
            <a:ext cx="5952739" cy="707886"/>
          </a:xfrm>
          <a:prstGeom prst="rect">
            <a:avLst/>
          </a:prstGeom>
          <a:noFill/>
        </p:spPr>
        <p:txBody>
          <a:bodyPr wrap="square" rtlCol="0">
            <a:spAutoFit/>
          </a:bodyPr>
          <a:lstStyle/>
          <a:p>
            <a:r>
              <a:rPr lang="sv-SE" sz="2000" dirty="0">
                <a:latin typeface="Segoe UI" panose="020B0502040204020203" pitchFamily="34" charset="0"/>
                <a:cs typeface="Segoe UI" panose="020B0502040204020203" pitchFamily="34" charset="0"/>
              </a:rPr>
              <a:t>Appar, filmer, digitala föräldraträffar, livesända föreläsningar och telefonsamtal mm</a:t>
            </a:r>
          </a:p>
        </p:txBody>
      </p:sp>
    </p:spTree>
    <p:extLst>
      <p:ext uri="{BB962C8B-B14F-4D97-AF65-F5344CB8AC3E}">
        <p14:creationId xmlns:p14="http://schemas.microsoft.com/office/powerpoint/2010/main" val="118001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6F8649-772F-4DF0-9FA6-BC621CDE319B}"/>
              </a:ext>
            </a:extLst>
          </p:cNvPr>
          <p:cNvSpPr>
            <a:spLocks noGrp="1"/>
          </p:cNvSpPr>
          <p:nvPr>
            <p:ph type="title"/>
          </p:nvPr>
        </p:nvSpPr>
        <p:spPr/>
        <p:txBody>
          <a:bodyPr/>
          <a:lstStyle/>
          <a:p>
            <a:r>
              <a:rPr lang="sv-SE" dirty="0" err="1"/>
              <a:t>iKOMET</a:t>
            </a:r>
            <a:r>
              <a:rPr lang="sv-SE" dirty="0"/>
              <a:t> till föräldrar med barn mellan 3-11 år </a:t>
            </a:r>
            <a:br>
              <a:rPr lang="sv-SE" dirty="0"/>
            </a:br>
            <a:endParaRPr lang="sv-SE" dirty="0"/>
          </a:p>
        </p:txBody>
      </p:sp>
      <p:sp>
        <p:nvSpPr>
          <p:cNvPr id="3" name="Platshållare för innehåll 2">
            <a:extLst>
              <a:ext uri="{FF2B5EF4-FFF2-40B4-BE49-F238E27FC236}">
                <a16:creationId xmlns:a16="http://schemas.microsoft.com/office/drawing/2014/main" id="{ACFB5E93-82E2-43F5-B1DA-2640C84008BA}"/>
              </a:ext>
            </a:extLst>
          </p:cNvPr>
          <p:cNvSpPr>
            <a:spLocks noGrp="1"/>
          </p:cNvSpPr>
          <p:nvPr>
            <p:ph idx="1"/>
          </p:nvPr>
        </p:nvSpPr>
        <p:spPr>
          <a:xfrm>
            <a:off x="838200" y="1294646"/>
            <a:ext cx="10515600" cy="4882317"/>
          </a:xfrm>
        </p:spPr>
        <p:txBody>
          <a:bodyPr>
            <a:normAutofit/>
          </a:bodyPr>
          <a:lstStyle/>
          <a:p>
            <a:r>
              <a:rPr lang="sv-SE" sz="2400" dirty="0" err="1">
                <a:latin typeface="+mn-lt"/>
              </a:rPr>
              <a:t>iKomet</a:t>
            </a:r>
            <a:r>
              <a:rPr lang="sv-SE" sz="2400" dirty="0">
                <a:latin typeface="+mn-lt"/>
              </a:rPr>
              <a:t> är en webbaserad version  av Komet, en föräldragrupp för föräldrar som upplever dagliga konflikter med sitt barn. </a:t>
            </a:r>
            <a:r>
              <a:rPr lang="sv-SE" sz="2400" dirty="0">
                <a:solidFill>
                  <a:prstClr val="black"/>
                </a:solidFill>
                <a:latin typeface="+mn-lt"/>
              </a:rPr>
              <a:t>Program syftar till att minska bråk och konflikter. </a:t>
            </a:r>
            <a:r>
              <a:rPr lang="sv-SE" sz="2400" dirty="0">
                <a:latin typeface="+mn-lt"/>
              </a:rPr>
              <a:t>Gruppen innebär att föräldern jobbar individuellt på hemmaplan med stöd av en webbehandlare som finns tillgänglig för frågor.</a:t>
            </a:r>
          </a:p>
          <a:p>
            <a:r>
              <a:rPr lang="sv-SE" sz="2400" dirty="0" err="1">
                <a:latin typeface="+mn-lt"/>
              </a:rPr>
              <a:t>iKomet</a:t>
            </a:r>
            <a:r>
              <a:rPr lang="sv-SE" sz="2400" dirty="0">
                <a:latin typeface="+mn-lt"/>
              </a:rPr>
              <a:t> innehåller filmer, en del forskning kring området samt frågeställningar att fundera över. Mellan träffarna övar föräldrarna på det som de just gått igenom. </a:t>
            </a:r>
          </a:p>
          <a:p>
            <a:r>
              <a:rPr lang="sv-SE" sz="2400" dirty="0" err="1">
                <a:latin typeface="+mn-lt"/>
              </a:rPr>
              <a:t>iKomet</a:t>
            </a:r>
            <a:r>
              <a:rPr lang="sv-SE" sz="2400" dirty="0">
                <a:latin typeface="+mn-lt"/>
              </a:rPr>
              <a:t>-forskningen tyder på att det är högre avhopp från deltagare, är kostnadseffektivt och får goda resultat på barn och föräldrars beteenden. </a:t>
            </a:r>
          </a:p>
        </p:txBody>
      </p:sp>
    </p:spTree>
    <p:extLst>
      <p:ext uri="{BB962C8B-B14F-4D97-AF65-F5344CB8AC3E}">
        <p14:creationId xmlns:p14="http://schemas.microsoft.com/office/powerpoint/2010/main" val="183512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4EFED2-E4AF-4A8B-8EE7-93557CD8B49E}"/>
              </a:ext>
            </a:extLst>
          </p:cNvPr>
          <p:cNvSpPr>
            <a:spLocks noGrp="1"/>
          </p:cNvSpPr>
          <p:nvPr>
            <p:ph type="title"/>
          </p:nvPr>
        </p:nvSpPr>
        <p:spPr/>
        <p:txBody>
          <a:bodyPr/>
          <a:lstStyle/>
          <a:p>
            <a:r>
              <a:rPr lang="sv-SE" dirty="0"/>
              <a:t>COPE föräldrakurs på nätet för föräldrar med barn 3-12 år</a:t>
            </a:r>
          </a:p>
        </p:txBody>
      </p:sp>
      <p:sp>
        <p:nvSpPr>
          <p:cNvPr id="3" name="Platshållare för innehåll 2">
            <a:extLst>
              <a:ext uri="{FF2B5EF4-FFF2-40B4-BE49-F238E27FC236}">
                <a16:creationId xmlns:a16="http://schemas.microsoft.com/office/drawing/2014/main" id="{CED38115-FCE7-4ED6-84C2-2A40B0A486D4}"/>
              </a:ext>
            </a:extLst>
          </p:cNvPr>
          <p:cNvSpPr>
            <a:spLocks noGrp="1"/>
          </p:cNvSpPr>
          <p:nvPr>
            <p:ph idx="1"/>
          </p:nvPr>
        </p:nvSpPr>
        <p:spPr>
          <a:xfrm>
            <a:off x="838200" y="1409349"/>
            <a:ext cx="10515600" cy="4767613"/>
          </a:xfrm>
        </p:spPr>
        <p:txBody>
          <a:bodyPr>
            <a:normAutofit/>
          </a:bodyPr>
          <a:lstStyle/>
          <a:p>
            <a:pPr fontAlgn="base">
              <a:lnSpc>
                <a:spcPct val="120000"/>
              </a:lnSpc>
              <a:spcBef>
                <a:spcPts val="0"/>
              </a:spcBef>
            </a:pPr>
            <a:r>
              <a:rPr lang="sv-SE" sz="2000" dirty="0">
                <a:latin typeface="+mn-lt"/>
              </a:rPr>
              <a:t>Syftet är att föräldrar ska kunna arbeta hemma med kursen och tillsammans med sin coach få uppföljning efter varje genomgången strategi. Fysiska kursen COPE har utvärderats med goda resultat kopplat till minskad stress, depressiva symtom, bättre relationer, att föräldrarna tar barnets perspektiv och att barns beteendeproblem minskar.   </a:t>
            </a:r>
          </a:p>
          <a:p>
            <a:pPr fontAlgn="base">
              <a:lnSpc>
                <a:spcPct val="120000"/>
              </a:lnSpc>
              <a:spcBef>
                <a:spcPts val="0"/>
              </a:spcBef>
            </a:pPr>
            <a:endParaRPr lang="sv-SE" sz="2000" dirty="0">
              <a:latin typeface="+mn-lt"/>
            </a:endParaRPr>
          </a:p>
          <a:p>
            <a:pPr fontAlgn="base">
              <a:lnSpc>
                <a:spcPct val="120000"/>
              </a:lnSpc>
              <a:spcBef>
                <a:spcPts val="0"/>
              </a:spcBef>
            </a:pPr>
            <a:r>
              <a:rPr lang="sv-SE" sz="2000" dirty="0">
                <a:latin typeface="+mn-lt"/>
              </a:rPr>
              <a:t>Kursen innehåller filmscener som ska leda till reflektion, bygger på en strategi, hemuppgifter och coachning på telefon av kursledare. </a:t>
            </a:r>
          </a:p>
          <a:p>
            <a:pPr fontAlgn="base">
              <a:lnSpc>
                <a:spcPct val="120000"/>
              </a:lnSpc>
              <a:spcBef>
                <a:spcPts val="0"/>
              </a:spcBef>
            </a:pPr>
            <a:endParaRPr lang="sv-SE" sz="2000" dirty="0">
              <a:latin typeface="+mn-lt"/>
            </a:endParaRPr>
          </a:p>
          <a:p>
            <a:pPr fontAlgn="base">
              <a:lnSpc>
                <a:spcPct val="120000"/>
              </a:lnSpc>
              <a:spcBef>
                <a:spcPts val="0"/>
              </a:spcBef>
            </a:pPr>
            <a:r>
              <a:rPr lang="sv-SE" sz="2000" dirty="0">
                <a:latin typeface="+mn-lt"/>
              </a:rPr>
              <a:t>Föräldrakurs på nätet finns bland annat i Lunds kommun, Helsingborgs kommun, Malmö Stad.</a:t>
            </a:r>
          </a:p>
          <a:p>
            <a:pPr fontAlgn="base">
              <a:lnSpc>
                <a:spcPct val="120000"/>
              </a:lnSpc>
              <a:spcBef>
                <a:spcPts val="0"/>
              </a:spcBef>
            </a:pPr>
            <a:endParaRPr lang="sv-SE" dirty="0">
              <a:latin typeface="+mn-lt"/>
            </a:endParaRPr>
          </a:p>
        </p:txBody>
      </p:sp>
    </p:spTree>
    <p:extLst>
      <p:ext uri="{BB962C8B-B14F-4D97-AF65-F5344CB8AC3E}">
        <p14:creationId xmlns:p14="http://schemas.microsoft.com/office/powerpoint/2010/main" val="1372919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B536A24-6A9F-4E81-AA81-1013CE87C51E}"/>
              </a:ext>
            </a:extLst>
          </p:cNvPr>
          <p:cNvSpPr/>
          <p:nvPr/>
        </p:nvSpPr>
        <p:spPr>
          <a:xfrm>
            <a:off x="2521819" y="1931120"/>
            <a:ext cx="7324825" cy="1162369"/>
          </a:xfrm>
          <a:prstGeom prst="rect">
            <a:avLst/>
          </a:prstGeom>
        </p:spPr>
        <p:txBody>
          <a:bodyPr wrap="square">
            <a:spAutoFit/>
          </a:bodyPr>
          <a:lstStyle/>
          <a:p>
            <a:pPr algn="ctr">
              <a:lnSpc>
                <a:spcPct val="90000"/>
              </a:lnSpc>
              <a:spcBef>
                <a:spcPts val="1000"/>
              </a:spcBef>
            </a:pPr>
            <a:r>
              <a:rPr lang="sv-SE" sz="3200" b="1" dirty="0">
                <a:solidFill>
                  <a:prstClr val="black"/>
                </a:solidFill>
                <a:latin typeface="Segoe UI" panose="020B0502040204020203" pitchFamily="34" charset="0"/>
                <a:cs typeface="Segoe UI" panose="020B0502040204020203" pitchFamily="34" charset="0"/>
              </a:rPr>
              <a:t>TACK! </a:t>
            </a:r>
          </a:p>
          <a:p>
            <a:pPr>
              <a:lnSpc>
                <a:spcPct val="90000"/>
              </a:lnSpc>
              <a:spcBef>
                <a:spcPts val="1000"/>
              </a:spcBef>
            </a:pPr>
            <a:r>
              <a:rPr lang="sv-SE" dirty="0">
                <a:solidFill>
                  <a:prstClr val="black"/>
                </a:solidFill>
                <a:latin typeface="Segoe UI" panose="020B0502040204020203" pitchFamily="34" charset="0"/>
                <a:cs typeface="Segoe UI" panose="020B0502040204020203" pitchFamily="34" charset="0"/>
              </a:rPr>
              <a:t>Hör gärna av dig om du vill få Länsstyrelsens nyhetsbrev inom uppdraget </a:t>
            </a:r>
            <a:r>
              <a:rPr lang="sv-SE" dirty="0" err="1">
                <a:solidFill>
                  <a:prstClr val="black"/>
                </a:solidFill>
                <a:latin typeface="Segoe UI" panose="020B0502040204020203" pitchFamily="34" charset="0"/>
                <a:cs typeface="Segoe UI" panose="020B0502040204020203" pitchFamily="34" charset="0"/>
              </a:rPr>
              <a:t>föräldraskapsstöd</a:t>
            </a:r>
            <a:r>
              <a:rPr lang="sv-SE" b="1" dirty="0">
                <a:solidFill>
                  <a:prstClr val="black"/>
                </a:solidFill>
                <a:latin typeface="Segoe UI" panose="020B0502040204020203" pitchFamily="34" charset="0"/>
                <a:cs typeface="Segoe UI" panose="020B0502040204020203" pitchFamily="34" charset="0"/>
              </a:rPr>
              <a:t> </a:t>
            </a:r>
            <a:r>
              <a:rPr lang="sv-SE" sz="1700" dirty="0">
                <a:solidFill>
                  <a:prstClr val="black"/>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karolin.johansson@lansstyrelsen.se</a:t>
            </a:r>
            <a:endParaRPr lang="sv-SE" sz="1700"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9523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B50D25-282F-4BF4-93ED-BAE27D53C9A8}"/>
              </a:ext>
            </a:extLst>
          </p:cNvPr>
          <p:cNvSpPr>
            <a:spLocks noGrp="1"/>
          </p:cNvSpPr>
          <p:nvPr>
            <p:ph type="title"/>
          </p:nvPr>
        </p:nvSpPr>
        <p:spPr>
          <a:xfrm>
            <a:off x="838200" y="365125"/>
            <a:ext cx="10515600" cy="1126791"/>
          </a:xfrm>
        </p:spPr>
        <p:txBody>
          <a:bodyPr/>
          <a:lstStyle/>
          <a:p>
            <a:r>
              <a:rPr lang="sv-SE" dirty="0"/>
              <a:t>I pandemins spår – mer digitalt stöd</a:t>
            </a:r>
          </a:p>
        </p:txBody>
      </p:sp>
      <p:sp>
        <p:nvSpPr>
          <p:cNvPr id="3" name="Platshållare för innehåll 2">
            <a:extLst>
              <a:ext uri="{FF2B5EF4-FFF2-40B4-BE49-F238E27FC236}">
                <a16:creationId xmlns:a16="http://schemas.microsoft.com/office/drawing/2014/main" id="{B933DD99-9278-49AF-9613-0FF6E5D64412}"/>
              </a:ext>
            </a:extLst>
          </p:cNvPr>
          <p:cNvSpPr>
            <a:spLocks noGrp="1"/>
          </p:cNvSpPr>
          <p:nvPr>
            <p:ph idx="1"/>
          </p:nvPr>
        </p:nvSpPr>
        <p:spPr>
          <a:xfrm>
            <a:off x="838200" y="1491917"/>
            <a:ext cx="10515600" cy="4685046"/>
          </a:xfrm>
        </p:spPr>
        <p:txBody>
          <a:bodyPr>
            <a:normAutofit/>
          </a:bodyPr>
          <a:lstStyle/>
          <a:p>
            <a:pPr>
              <a:lnSpc>
                <a:spcPct val="110000"/>
              </a:lnSpc>
              <a:spcBef>
                <a:spcPts val="0"/>
              </a:spcBef>
            </a:pPr>
            <a:r>
              <a:rPr lang="sv-SE" sz="2000" dirty="0"/>
              <a:t>Redan i maj i år när jag ställde frågor om hur pandemin påverkade föräldraskapsstödjande aktörers uppdrag fick jag detta svar:</a:t>
            </a:r>
          </a:p>
          <a:p>
            <a:pPr>
              <a:lnSpc>
                <a:spcPct val="110000"/>
              </a:lnSpc>
              <a:spcBef>
                <a:spcPts val="0"/>
              </a:spcBef>
            </a:pPr>
            <a:endParaRPr lang="sv-SE" sz="2000" dirty="0"/>
          </a:p>
          <a:p>
            <a:pPr marL="285750" indent="-285750">
              <a:lnSpc>
                <a:spcPct val="110000"/>
              </a:lnSpc>
              <a:spcBef>
                <a:spcPts val="0"/>
              </a:spcBef>
              <a:buFontTx/>
              <a:buChar char="-"/>
            </a:pPr>
            <a:r>
              <a:rPr lang="sv-SE" sz="2000" dirty="0"/>
              <a:t>Många </a:t>
            </a:r>
            <a:r>
              <a:rPr lang="sv-SE" sz="2000" b="1" dirty="0"/>
              <a:t>föräldrar föredrar </a:t>
            </a:r>
            <a:r>
              <a:rPr lang="sv-SE" sz="2000" dirty="0" err="1"/>
              <a:t>föräldraskapsstöd</a:t>
            </a:r>
            <a:r>
              <a:rPr lang="sv-SE" sz="2000" dirty="0"/>
              <a:t> via sms, mail, telefon- eller videosamtal</a:t>
            </a:r>
            <a:r>
              <a:rPr lang="sv-SE" sz="2000" b="1" dirty="0"/>
              <a:t> </a:t>
            </a:r>
            <a:r>
              <a:rPr lang="sv-SE" sz="2000" dirty="0"/>
              <a:t>och det är </a:t>
            </a:r>
            <a:r>
              <a:rPr lang="sv-SE" sz="2000" b="1" dirty="0"/>
              <a:t>stort söktryck </a:t>
            </a:r>
            <a:r>
              <a:rPr lang="sv-SE" sz="2000" dirty="0"/>
              <a:t>till digitalt </a:t>
            </a:r>
            <a:r>
              <a:rPr lang="sv-SE" sz="2000" dirty="0" err="1"/>
              <a:t>föräldraskapsstöd</a:t>
            </a:r>
            <a:r>
              <a:rPr lang="sv-SE" sz="2000" dirty="0"/>
              <a:t> som ex. </a:t>
            </a:r>
            <a:r>
              <a:rPr lang="sv-SE" sz="2000" dirty="0" err="1"/>
              <a:t>iKomet</a:t>
            </a:r>
            <a:r>
              <a:rPr lang="sv-SE" sz="2000" dirty="0"/>
              <a:t> och Cope på nätet. </a:t>
            </a:r>
          </a:p>
          <a:p>
            <a:pPr marL="285750" indent="-285750">
              <a:lnSpc>
                <a:spcPct val="110000"/>
              </a:lnSpc>
              <a:spcBef>
                <a:spcPts val="0"/>
              </a:spcBef>
              <a:buFontTx/>
              <a:buChar char="-"/>
            </a:pPr>
            <a:r>
              <a:rPr lang="sv-SE" sz="2000" b="1" dirty="0"/>
              <a:t>Föräldratelefoner/linjer bemannas </a:t>
            </a:r>
            <a:r>
              <a:rPr lang="sv-SE" sz="2000" dirty="0"/>
              <a:t>på ett mer utökat sätt eller startas upp för att möta föräldrarnas behov</a:t>
            </a:r>
          </a:p>
          <a:p>
            <a:pPr marL="285750" indent="-285750">
              <a:lnSpc>
                <a:spcPct val="110000"/>
              </a:lnSpc>
              <a:spcBef>
                <a:spcPts val="0"/>
              </a:spcBef>
              <a:buFontTx/>
              <a:buChar char="-"/>
            </a:pPr>
            <a:r>
              <a:rPr lang="sv-SE" sz="2000" dirty="0"/>
              <a:t>Fysiska föräldraskapsstödsprogram ställdes om till </a:t>
            </a:r>
            <a:r>
              <a:rPr lang="sv-SE" sz="2000" b="1" dirty="0"/>
              <a:t>gruppträffar via Skype </a:t>
            </a:r>
            <a:r>
              <a:rPr lang="sv-SE" sz="2000" dirty="0"/>
              <a:t>vilket fungerat bra</a:t>
            </a:r>
          </a:p>
          <a:p>
            <a:pPr marL="285750" indent="-285750">
              <a:lnSpc>
                <a:spcPct val="110000"/>
              </a:lnSpc>
              <a:spcBef>
                <a:spcPts val="0"/>
              </a:spcBef>
              <a:buFontTx/>
              <a:buChar char="-"/>
            </a:pPr>
            <a:r>
              <a:rPr lang="sv-SE" sz="2000" dirty="0"/>
              <a:t>Många aktörer har tagit fram </a:t>
            </a:r>
            <a:r>
              <a:rPr lang="sv-SE" sz="2000" b="1" dirty="0"/>
              <a:t>korta filmer med tips </a:t>
            </a:r>
            <a:r>
              <a:rPr lang="sv-SE" sz="2000" dirty="0"/>
              <a:t>till föräldrarna som sprids på båda hemsida och </a:t>
            </a:r>
            <a:r>
              <a:rPr lang="sv-SE" sz="2000" dirty="0" err="1"/>
              <a:t>facebooksidor</a:t>
            </a:r>
            <a:r>
              <a:rPr lang="sv-SE" sz="2000" dirty="0"/>
              <a:t>. En del filmer var pandemirelaterade och andra hade mer generella tips kring föräldraskapet. En del filmer textas till fler språk. </a:t>
            </a:r>
          </a:p>
          <a:p>
            <a:pPr marL="285750" indent="-285750">
              <a:lnSpc>
                <a:spcPct val="110000"/>
              </a:lnSpc>
              <a:spcBef>
                <a:spcPts val="0"/>
              </a:spcBef>
              <a:buFontTx/>
              <a:buChar char="-"/>
            </a:pPr>
            <a:r>
              <a:rPr lang="sv-SE" sz="2000" b="1" dirty="0"/>
              <a:t>Föräldramöten sker digitalt </a:t>
            </a:r>
            <a:r>
              <a:rPr lang="sv-SE" sz="2000" dirty="0"/>
              <a:t>men blir nerkortade (förskola/skola)</a:t>
            </a:r>
          </a:p>
          <a:p>
            <a:pPr marL="285750" indent="-285750">
              <a:buFontTx/>
              <a:buChar char="-"/>
            </a:pPr>
            <a:endParaRPr lang="sv-SE" dirty="0"/>
          </a:p>
          <a:p>
            <a:pPr marL="285750" indent="-285750">
              <a:buFontTx/>
              <a:buChar char="-"/>
            </a:pPr>
            <a:endParaRPr lang="sv-SE" dirty="0"/>
          </a:p>
          <a:p>
            <a:pPr marL="285750" indent="-285750">
              <a:buFontTx/>
              <a:buChar char="-"/>
            </a:pPr>
            <a:endParaRPr lang="sv-SE" dirty="0"/>
          </a:p>
        </p:txBody>
      </p:sp>
    </p:spTree>
    <p:extLst>
      <p:ext uri="{BB962C8B-B14F-4D97-AF65-F5344CB8AC3E}">
        <p14:creationId xmlns:p14="http://schemas.microsoft.com/office/powerpoint/2010/main" val="261053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07B87B-7575-459B-8654-5CE67B2D2EE5}"/>
              </a:ext>
            </a:extLst>
          </p:cNvPr>
          <p:cNvSpPr>
            <a:spLocks noGrp="1"/>
          </p:cNvSpPr>
          <p:nvPr>
            <p:ph type="title"/>
          </p:nvPr>
        </p:nvSpPr>
        <p:spPr/>
        <p:txBody>
          <a:bodyPr/>
          <a:lstStyle/>
          <a:p>
            <a:r>
              <a:rPr lang="sv-SE" dirty="0"/>
              <a:t>Idéburen sektor</a:t>
            </a:r>
          </a:p>
        </p:txBody>
      </p:sp>
      <p:sp>
        <p:nvSpPr>
          <p:cNvPr id="3" name="Platshållare för innehåll 2">
            <a:extLst>
              <a:ext uri="{FF2B5EF4-FFF2-40B4-BE49-F238E27FC236}">
                <a16:creationId xmlns:a16="http://schemas.microsoft.com/office/drawing/2014/main" id="{51382891-8639-4EB5-A04D-A31EE83EE4DA}"/>
              </a:ext>
            </a:extLst>
          </p:cNvPr>
          <p:cNvSpPr>
            <a:spLocks noGrp="1"/>
          </p:cNvSpPr>
          <p:nvPr>
            <p:ph idx="1"/>
          </p:nvPr>
        </p:nvSpPr>
        <p:spPr>
          <a:xfrm>
            <a:off x="838200" y="1377863"/>
            <a:ext cx="10515600" cy="4799100"/>
          </a:xfrm>
        </p:spPr>
        <p:txBody>
          <a:bodyPr/>
          <a:lstStyle/>
          <a:p>
            <a:endParaRPr lang="sv-SE" sz="2400" dirty="0">
              <a:latin typeface="+mn-lt"/>
            </a:endParaRPr>
          </a:p>
          <a:p>
            <a:pPr marL="285750" indent="-285750">
              <a:buFont typeface="Arial" panose="020B0604020202020204" pitchFamily="34" charset="0"/>
              <a:buChar char="•"/>
            </a:pPr>
            <a:r>
              <a:rPr lang="sv-SE" sz="2400" b="1" dirty="0">
                <a:latin typeface="+mn-lt"/>
              </a:rPr>
              <a:t>Regnbågsfamiljer i väntan – online föräldragrupper under pandemin</a:t>
            </a:r>
          </a:p>
          <a:p>
            <a:r>
              <a:rPr lang="sv-SE" sz="2400" dirty="0">
                <a:latin typeface="+mn-lt"/>
              </a:rPr>
              <a:t>RFSL:s nationellt föräldrastödjande projekt, fokuserar på </a:t>
            </a:r>
            <a:r>
              <a:rPr lang="sv-SE" sz="2400" dirty="0" err="1">
                <a:latin typeface="+mn-lt"/>
              </a:rPr>
              <a:t>hbtq</a:t>
            </a:r>
            <a:r>
              <a:rPr lang="sv-SE" sz="2400" dirty="0">
                <a:latin typeface="+mn-lt"/>
              </a:rPr>
              <a:t>-personers specifika behov under graviditet och tidigt föräldraskap, med syfte att öka förutsättningarna för en mer inkluderande graviditetsvård. Alla föräldragrupper sker online via videosamtal under pandemin.  </a:t>
            </a:r>
          </a:p>
          <a:p>
            <a:pPr marL="342900" indent="-342900">
              <a:buFont typeface="Arial" panose="020B0604020202020204" pitchFamily="34" charset="0"/>
              <a:buChar char="•"/>
            </a:pPr>
            <a:r>
              <a:rPr lang="sv-SE" sz="2400" b="1" dirty="0" err="1">
                <a:latin typeface="+mn-lt"/>
              </a:rPr>
              <a:t>Minds</a:t>
            </a:r>
            <a:r>
              <a:rPr lang="sv-SE" sz="2400" b="1" dirty="0">
                <a:latin typeface="+mn-lt"/>
              </a:rPr>
              <a:t> stödtelefon Föräldralinjen</a:t>
            </a:r>
            <a:r>
              <a:rPr lang="sv-SE" sz="2400" dirty="0">
                <a:latin typeface="+mn-lt"/>
              </a:rPr>
              <a:t> </a:t>
            </a:r>
          </a:p>
          <a:p>
            <a:r>
              <a:rPr lang="sv-SE" sz="2400" dirty="0">
                <a:latin typeface="+mn-lt"/>
              </a:rPr>
              <a:t>Är till för föräldrar som vill reflektera över sin roll som förälder, är orolig för sitt barn eller ett barn i ens närhet.</a:t>
            </a:r>
          </a:p>
          <a:p>
            <a:pPr marL="342900" indent="-342900">
              <a:buFont typeface="Arial" panose="020B0604020202020204" pitchFamily="34" charset="0"/>
              <a:buChar char="•"/>
            </a:pPr>
            <a:r>
              <a:rPr lang="sv-SE" sz="2400" b="1" dirty="0">
                <a:latin typeface="+mn-lt"/>
              </a:rPr>
              <a:t>BRIS vuxentelefon </a:t>
            </a:r>
            <a:r>
              <a:rPr lang="sv-SE" sz="2400" dirty="0">
                <a:latin typeface="+mn-lt"/>
              </a:rPr>
              <a:t>med stöd i alla frågor som rör barn och unga</a:t>
            </a:r>
            <a:endParaRPr lang="sv-SE" sz="2400" dirty="0">
              <a:latin typeface="+mn-lt"/>
              <a:hlinkClick r:id="rId3"/>
            </a:endParaRPr>
          </a:p>
          <a:p>
            <a:endParaRPr lang="sv-SE" dirty="0">
              <a:latin typeface="+mn-lt"/>
            </a:endParaRPr>
          </a:p>
        </p:txBody>
      </p:sp>
    </p:spTree>
    <p:extLst>
      <p:ext uri="{BB962C8B-B14F-4D97-AF65-F5344CB8AC3E}">
        <p14:creationId xmlns:p14="http://schemas.microsoft.com/office/powerpoint/2010/main" val="271470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6506B5-9157-417D-8970-4D2CA700EB07}"/>
              </a:ext>
            </a:extLst>
          </p:cNvPr>
          <p:cNvSpPr>
            <a:spLocks noGrp="1"/>
          </p:cNvSpPr>
          <p:nvPr>
            <p:ph type="title"/>
          </p:nvPr>
        </p:nvSpPr>
        <p:spPr>
          <a:xfrm>
            <a:off x="838200" y="609785"/>
            <a:ext cx="10515600" cy="1080903"/>
          </a:xfrm>
        </p:spPr>
        <p:txBody>
          <a:bodyPr/>
          <a:lstStyle/>
          <a:p>
            <a:r>
              <a:rPr lang="sv-SE" dirty="0"/>
              <a:t>Fullbokade digitala pappagrupper hos organisationen MÄN </a:t>
            </a:r>
            <a:br>
              <a:rPr lang="sv-SE" dirty="0"/>
            </a:br>
            <a:br>
              <a:rPr lang="sv-SE" dirty="0"/>
            </a:br>
            <a:endParaRPr lang="sv-SE" dirty="0"/>
          </a:p>
        </p:txBody>
      </p:sp>
      <p:sp>
        <p:nvSpPr>
          <p:cNvPr id="3" name="Platshållare för innehåll 2">
            <a:extLst>
              <a:ext uri="{FF2B5EF4-FFF2-40B4-BE49-F238E27FC236}">
                <a16:creationId xmlns:a16="http://schemas.microsoft.com/office/drawing/2014/main" id="{F6A2C465-21C9-4628-A430-F23B7CD07A99}"/>
              </a:ext>
            </a:extLst>
          </p:cNvPr>
          <p:cNvSpPr>
            <a:spLocks noGrp="1"/>
          </p:cNvSpPr>
          <p:nvPr>
            <p:ph idx="1"/>
          </p:nvPr>
        </p:nvSpPr>
        <p:spPr>
          <a:xfrm>
            <a:off x="838200" y="1265129"/>
            <a:ext cx="10515600" cy="4983086"/>
          </a:xfrm>
        </p:spPr>
        <p:txBody>
          <a:bodyPr>
            <a:normAutofit/>
          </a:bodyPr>
          <a:lstStyle/>
          <a:p>
            <a:pPr>
              <a:lnSpc>
                <a:spcPct val="110000"/>
              </a:lnSpc>
              <a:spcBef>
                <a:spcPts val="0"/>
              </a:spcBef>
            </a:pPr>
            <a:r>
              <a:rPr lang="sv-SE" sz="1900" dirty="0">
                <a:latin typeface="Calibri" panose="020F0502020204030204" pitchFamily="34" charset="0"/>
                <a:cs typeface="Calibri" panose="020F0502020204030204" pitchFamily="34" charset="0"/>
              </a:rPr>
              <a:t>MÄN:s digitala pappagrupper utgår ifrån samtalsmetoden: Lilla rummet. </a:t>
            </a:r>
            <a:r>
              <a:rPr lang="sv-SE" dirty="0"/>
              <a:t>Grupperna är främst för pappor med nyfödda barn, blivande pappor eller pappor med barn upp till i förskoleåldern. Träffarna fokuserar på föräldraroller, jämställdhet, relationer, sex, och barnens framtid.</a:t>
            </a:r>
          </a:p>
          <a:p>
            <a:pPr>
              <a:lnSpc>
                <a:spcPct val="110000"/>
              </a:lnSpc>
              <a:spcBef>
                <a:spcPts val="0"/>
              </a:spcBef>
            </a:pPr>
            <a:endParaRPr lang="sv-SE" sz="1900" b="1" dirty="0">
              <a:latin typeface="Calibri" panose="020F0502020204030204" pitchFamily="34" charset="0"/>
              <a:cs typeface="Calibri" panose="020F0502020204030204" pitchFamily="34" charset="0"/>
            </a:endParaRPr>
          </a:p>
          <a:p>
            <a:pPr>
              <a:lnSpc>
                <a:spcPct val="110000"/>
              </a:lnSpc>
              <a:spcBef>
                <a:spcPts val="0"/>
              </a:spcBef>
            </a:pPr>
            <a:r>
              <a:rPr lang="sv-SE" sz="1900" b="1" dirty="0">
                <a:latin typeface="Calibri" panose="020F0502020204030204" pitchFamily="34" charset="0"/>
                <a:cs typeface="Calibri" panose="020F0502020204030204" pitchFamily="34" charset="0"/>
              </a:rPr>
              <a:t>Möjligheter</a:t>
            </a:r>
            <a:endParaRPr lang="sv-SE" sz="1900" dirty="0">
              <a:latin typeface="Calibri" panose="020F0502020204030204" pitchFamily="34" charset="0"/>
              <a:cs typeface="Calibri" panose="020F0502020204030204" pitchFamily="34" charset="0"/>
            </a:endParaRPr>
          </a:p>
          <a:p>
            <a:pPr marL="342900" lvl="0" indent="-342900">
              <a:lnSpc>
                <a:spcPct val="110000"/>
              </a:lnSpc>
              <a:spcBef>
                <a:spcPts val="0"/>
              </a:spcBef>
              <a:buFont typeface="Arial" panose="020B0604020202020204" pitchFamily="34" charset="0"/>
              <a:buChar char="•"/>
            </a:pPr>
            <a:r>
              <a:rPr lang="sv-SE" sz="1900" dirty="0">
                <a:latin typeface="Calibri" panose="020F0502020204030204" pitchFamily="34" charset="0"/>
                <a:cs typeface="Calibri" panose="020F0502020204030204" pitchFamily="34" charset="0"/>
              </a:rPr>
              <a:t>Metoden håller även digitalt även det inte blir samma som vid fysiska grupper</a:t>
            </a:r>
          </a:p>
          <a:p>
            <a:pPr marL="342900" lvl="0" indent="-342900">
              <a:lnSpc>
                <a:spcPct val="110000"/>
              </a:lnSpc>
              <a:spcBef>
                <a:spcPts val="0"/>
              </a:spcBef>
              <a:buFont typeface="Arial" panose="020B0604020202020204" pitchFamily="34" charset="0"/>
              <a:buChar char="•"/>
            </a:pPr>
            <a:r>
              <a:rPr lang="sv-SE" sz="1900" dirty="0">
                <a:latin typeface="Calibri" panose="020F0502020204030204" pitchFamily="34" charset="0"/>
                <a:cs typeface="Calibri" panose="020F0502020204030204" pitchFamily="34" charset="0"/>
              </a:rPr>
              <a:t>Samma höga utvärderingar</a:t>
            </a:r>
          </a:p>
          <a:p>
            <a:pPr marL="342900" indent="-342900">
              <a:lnSpc>
                <a:spcPct val="110000"/>
              </a:lnSpc>
              <a:spcBef>
                <a:spcPts val="0"/>
              </a:spcBef>
              <a:buFont typeface="Arial" panose="020B0604020202020204" pitchFamily="34" charset="0"/>
              <a:buChar char="•"/>
            </a:pPr>
            <a:r>
              <a:rPr lang="sv-SE" sz="1900" dirty="0">
                <a:latin typeface="Calibri" panose="020F0502020204030204" pitchFamily="34" charset="0"/>
                <a:cs typeface="Calibri" panose="020F0502020204030204" pitchFamily="34" charset="0"/>
              </a:rPr>
              <a:t>Kan vara hemma (med barn, mindre tid)</a:t>
            </a:r>
          </a:p>
          <a:p>
            <a:pPr marL="342900" lvl="0" indent="-342900">
              <a:lnSpc>
                <a:spcPct val="110000"/>
              </a:lnSpc>
              <a:spcBef>
                <a:spcPts val="0"/>
              </a:spcBef>
              <a:buFont typeface="Arial" panose="020B0604020202020204" pitchFamily="34" charset="0"/>
              <a:buChar char="•"/>
            </a:pPr>
            <a:r>
              <a:rPr lang="sv-SE" sz="1900" dirty="0">
                <a:latin typeface="Calibri" panose="020F0502020204030204" pitchFamily="34" charset="0"/>
                <a:cs typeface="Calibri" panose="020F0502020204030204" pitchFamily="34" charset="0"/>
              </a:rPr>
              <a:t>Deltagare som börjat gruppen stannar i lika hög grad</a:t>
            </a:r>
          </a:p>
          <a:p>
            <a:pPr marL="342900" lvl="0" indent="-342900">
              <a:lnSpc>
                <a:spcPct val="110000"/>
              </a:lnSpc>
              <a:spcBef>
                <a:spcPts val="0"/>
              </a:spcBef>
              <a:buFont typeface="Arial" panose="020B0604020202020204" pitchFamily="34" charset="0"/>
              <a:buChar char="•"/>
            </a:pPr>
            <a:r>
              <a:rPr lang="sv-SE" sz="1900" dirty="0">
                <a:latin typeface="Calibri" panose="020F0502020204030204" pitchFamily="34" charset="0"/>
                <a:cs typeface="Calibri" panose="020F0502020204030204" pitchFamily="34" charset="0"/>
              </a:rPr>
              <a:t>De når hela Sverige</a:t>
            </a:r>
          </a:p>
          <a:p>
            <a:pPr>
              <a:lnSpc>
                <a:spcPct val="110000"/>
              </a:lnSpc>
              <a:spcBef>
                <a:spcPts val="0"/>
              </a:spcBef>
            </a:pPr>
            <a:endParaRPr lang="sv-SE" sz="1900" b="1" dirty="0">
              <a:latin typeface="Calibri" panose="020F0502020204030204" pitchFamily="34" charset="0"/>
              <a:cs typeface="Calibri" panose="020F0502020204030204" pitchFamily="34" charset="0"/>
            </a:endParaRPr>
          </a:p>
          <a:p>
            <a:pPr>
              <a:lnSpc>
                <a:spcPct val="110000"/>
              </a:lnSpc>
              <a:spcBef>
                <a:spcPts val="0"/>
              </a:spcBef>
            </a:pPr>
            <a:r>
              <a:rPr lang="sv-SE" sz="1900" b="1" dirty="0">
                <a:latin typeface="Calibri" panose="020F0502020204030204" pitchFamily="34" charset="0"/>
                <a:cs typeface="Calibri" panose="020F0502020204030204" pitchFamily="34" charset="0"/>
              </a:rPr>
              <a:t>Utmaningar</a:t>
            </a:r>
            <a:endParaRPr lang="sv-SE" sz="1900" dirty="0">
              <a:latin typeface="Calibri" panose="020F0502020204030204" pitchFamily="34" charset="0"/>
              <a:cs typeface="Calibri" panose="020F0502020204030204" pitchFamily="34" charset="0"/>
            </a:endParaRPr>
          </a:p>
          <a:p>
            <a:pPr marL="342900" indent="-342900">
              <a:lnSpc>
                <a:spcPct val="110000"/>
              </a:lnSpc>
              <a:spcBef>
                <a:spcPts val="0"/>
              </a:spcBef>
              <a:buFont typeface="Arial" panose="020B0604020202020204" pitchFamily="34" charset="0"/>
              <a:buChar char="•"/>
            </a:pPr>
            <a:r>
              <a:rPr lang="sv-SE" sz="1900" dirty="0">
                <a:latin typeface="Calibri" panose="020F0502020204030204" pitchFamily="34" charset="0"/>
                <a:cs typeface="Calibri" panose="020F0502020204030204" pitchFamily="34" charset="0"/>
              </a:rPr>
              <a:t>Ovana ledare, svårt att få tag på ledare</a:t>
            </a:r>
          </a:p>
          <a:p>
            <a:pPr marL="342900" lvl="0" indent="-342900">
              <a:lnSpc>
                <a:spcPct val="110000"/>
              </a:lnSpc>
              <a:spcBef>
                <a:spcPts val="0"/>
              </a:spcBef>
              <a:buFont typeface="Arial" panose="020B0604020202020204" pitchFamily="34" charset="0"/>
              <a:buChar char="•"/>
            </a:pPr>
            <a:r>
              <a:rPr lang="sv-SE" sz="1900" dirty="0">
                <a:latin typeface="Calibri" panose="020F0502020204030204" pitchFamily="34" charset="0"/>
                <a:cs typeface="Calibri" panose="020F0502020204030204" pitchFamily="34" charset="0"/>
              </a:rPr>
              <a:t>Avhopp innan första träffen</a:t>
            </a:r>
          </a:p>
        </p:txBody>
      </p:sp>
    </p:spTree>
    <p:extLst>
      <p:ext uri="{BB962C8B-B14F-4D97-AF65-F5344CB8AC3E}">
        <p14:creationId xmlns:p14="http://schemas.microsoft.com/office/powerpoint/2010/main" val="420012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A6A58F-E727-4366-A5A0-ED3A03174A8A}"/>
              </a:ext>
            </a:extLst>
          </p:cNvPr>
          <p:cNvSpPr>
            <a:spLocks noGrp="1"/>
          </p:cNvSpPr>
          <p:nvPr>
            <p:ph type="title"/>
          </p:nvPr>
        </p:nvSpPr>
        <p:spPr/>
        <p:txBody>
          <a:bodyPr/>
          <a:lstStyle/>
          <a:p>
            <a:r>
              <a:rPr lang="sv-SE" dirty="0"/>
              <a:t>Kommuner där pandemin gav en extra skjuts i digitaliseringsarbetet</a:t>
            </a:r>
            <a:br>
              <a:rPr lang="sv-SE" dirty="0"/>
            </a:br>
            <a:endParaRPr lang="sv-SE" dirty="0"/>
          </a:p>
        </p:txBody>
      </p:sp>
      <p:sp>
        <p:nvSpPr>
          <p:cNvPr id="3" name="Platshållare för innehåll 2">
            <a:extLst>
              <a:ext uri="{FF2B5EF4-FFF2-40B4-BE49-F238E27FC236}">
                <a16:creationId xmlns:a16="http://schemas.microsoft.com/office/drawing/2014/main" id="{74F8DFC2-DB0F-4B17-809D-28B344D13D1B}"/>
              </a:ext>
            </a:extLst>
          </p:cNvPr>
          <p:cNvSpPr>
            <a:spLocks noGrp="1"/>
          </p:cNvSpPr>
          <p:nvPr>
            <p:ph idx="1"/>
          </p:nvPr>
        </p:nvSpPr>
        <p:spPr>
          <a:xfrm>
            <a:off x="838200" y="1463039"/>
            <a:ext cx="10515600" cy="5029836"/>
          </a:xfrm>
        </p:spPr>
        <p:txBody>
          <a:bodyPr>
            <a:normAutofit fontScale="92500" lnSpcReduction="10000"/>
          </a:bodyPr>
          <a:lstStyle/>
          <a:p>
            <a:pPr marL="285750" indent="-285750">
              <a:buFont typeface="Arial" panose="020B0604020202020204" pitchFamily="34" charset="0"/>
              <a:buChar char="•"/>
            </a:pPr>
            <a:r>
              <a:rPr lang="sv-SE" sz="2200" b="1" dirty="0">
                <a:solidFill>
                  <a:srgbClr val="212121"/>
                </a:solidFill>
                <a:latin typeface="+mn-lt"/>
              </a:rPr>
              <a:t>Järfälla kommun </a:t>
            </a:r>
            <a:r>
              <a:rPr lang="sv-SE" sz="2200" dirty="0">
                <a:solidFill>
                  <a:srgbClr val="212121"/>
                </a:solidFill>
                <a:latin typeface="+mn-lt"/>
              </a:rPr>
              <a:t>har under pandemin börjat livesända föräldraföreläsningar på teman så som </a:t>
            </a:r>
            <a:r>
              <a:rPr lang="sv-SE" sz="2200" i="1" dirty="0">
                <a:latin typeface="+mn-lt"/>
              </a:rPr>
              <a:t>Vad alla föräldrar borde få veta</a:t>
            </a:r>
            <a:r>
              <a:rPr lang="sv-SE" sz="2200" dirty="0">
                <a:latin typeface="+mn-lt"/>
              </a:rPr>
              <a:t> och </a:t>
            </a:r>
            <a:r>
              <a:rPr lang="sv-SE" sz="2200" i="1" dirty="0">
                <a:latin typeface="+mn-lt"/>
              </a:rPr>
              <a:t>Känslostarka barn i vardagen</a:t>
            </a:r>
            <a:r>
              <a:rPr lang="sv-SE" sz="2200" dirty="0">
                <a:latin typeface="+mn-lt"/>
              </a:rPr>
              <a:t>. </a:t>
            </a:r>
            <a:r>
              <a:rPr lang="sv-SE" sz="2200" dirty="0">
                <a:solidFill>
                  <a:srgbClr val="212121"/>
                </a:solidFill>
                <a:latin typeface="+mn-lt"/>
              </a:rPr>
              <a:t>Föreläsningar är tillgängliga till den 10/1 2021. </a:t>
            </a:r>
          </a:p>
          <a:p>
            <a:pPr marL="285750" indent="-285750">
              <a:buFont typeface="Arial" panose="020B0604020202020204" pitchFamily="34" charset="0"/>
              <a:buChar char="•"/>
            </a:pPr>
            <a:r>
              <a:rPr lang="sv-SE" sz="2200" b="1" dirty="0">
                <a:latin typeface="+mn-lt"/>
              </a:rPr>
              <a:t>I Kungsbacka kommun</a:t>
            </a:r>
            <a:r>
              <a:rPr lang="sv-SE" sz="2200" dirty="0">
                <a:latin typeface="+mn-lt"/>
              </a:rPr>
              <a:t>, finns nätverket </a:t>
            </a:r>
            <a:r>
              <a:rPr lang="sv-SE" sz="2200" i="1" dirty="0">
                <a:latin typeface="+mn-lt"/>
              </a:rPr>
              <a:t>föräldrar emellan. </a:t>
            </a:r>
            <a:r>
              <a:rPr lang="sv-SE" sz="2200" dirty="0">
                <a:latin typeface="+mn-lt"/>
              </a:rPr>
              <a:t>De erbjuder digitala föräldraföreläsningar på teman som </a:t>
            </a:r>
            <a:r>
              <a:rPr lang="sv-SE" sz="2200" i="1" dirty="0">
                <a:latin typeface="+mn-lt"/>
              </a:rPr>
              <a:t>särskilt begåvade barn </a:t>
            </a:r>
            <a:r>
              <a:rPr lang="sv-SE" sz="2200" dirty="0">
                <a:latin typeface="+mn-lt"/>
              </a:rPr>
              <a:t>och för </a:t>
            </a:r>
            <a:r>
              <a:rPr lang="sv-SE" sz="2200" i="1" dirty="0">
                <a:latin typeface="+mn-lt"/>
              </a:rPr>
              <a:t>barnets bästa - från tjat och skärmbråk till samarbete</a:t>
            </a:r>
            <a:r>
              <a:rPr lang="sv-SE" sz="2200" dirty="0">
                <a:latin typeface="+mn-lt"/>
              </a:rPr>
              <a:t>. </a:t>
            </a:r>
            <a:endParaRPr lang="sv-SE" sz="2200" b="1" dirty="0">
              <a:latin typeface="+mn-lt"/>
            </a:endParaRPr>
          </a:p>
          <a:p>
            <a:pPr marL="285750" indent="-285750">
              <a:buFont typeface="Arial" panose="020B0604020202020204" pitchFamily="34" charset="0"/>
              <a:buChar char="•"/>
            </a:pPr>
            <a:r>
              <a:rPr lang="sv-SE" sz="2200" b="1" dirty="0">
                <a:latin typeface="+mn-lt"/>
              </a:rPr>
              <a:t>Huddinge kommun </a:t>
            </a:r>
            <a:r>
              <a:rPr lang="sv-SE" sz="2200" dirty="0">
                <a:latin typeface="+mn-lt"/>
              </a:rPr>
              <a:t>erbjuder blivande föräldrar och föräldrar till barn från 0-5 år digitala kuratorsamtal via familjecentralerna. Samtalen genomförs via telefon eller Skype för de som inte vill eller kan ses fysiskt. De erbjuder även digitala ABC-föräldraträffar för föräldrar till barn i åldern 2-12 år.</a:t>
            </a:r>
          </a:p>
          <a:p>
            <a:pPr marL="285750" indent="-285750">
              <a:buFont typeface="Arial" panose="020B0604020202020204" pitchFamily="34" charset="0"/>
              <a:buChar char="•"/>
            </a:pPr>
            <a:r>
              <a:rPr lang="sv-SE" sz="2200" b="1" dirty="0">
                <a:latin typeface="+mn-lt"/>
              </a:rPr>
              <a:t>Haninge kommun </a:t>
            </a:r>
            <a:r>
              <a:rPr lang="sv-SE" sz="2200" dirty="0">
                <a:latin typeface="+mn-lt"/>
              </a:rPr>
              <a:t>ställer också om till digitala ABC-föräldraträffar.</a:t>
            </a:r>
          </a:p>
          <a:p>
            <a:pPr marL="285750" indent="-285750">
              <a:buFont typeface="Arial" panose="020B0604020202020204" pitchFamily="34" charset="0"/>
              <a:buChar char="•"/>
            </a:pPr>
            <a:r>
              <a:rPr lang="sv-SE" sz="2200" b="1" dirty="0">
                <a:latin typeface="+mn-lt"/>
              </a:rPr>
              <a:t>Helsingborg stad </a:t>
            </a:r>
            <a:r>
              <a:rPr lang="sv-SE" sz="2200" dirty="0">
                <a:latin typeface="+mn-lt"/>
              </a:rPr>
              <a:t>blir börjar snart använda det digitala interaktiva föräldraskapsstödet ”</a:t>
            </a:r>
            <a:r>
              <a:rPr lang="sv-SE" sz="2200" i="1" dirty="0">
                <a:latin typeface="+mn-lt"/>
              </a:rPr>
              <a:t>Samarbejde efter </a:t>
            </a:r>
            <a:r>
              <a:rPr lang="sv-SE" sz="2200" i="1" dirty="0" err="1">
                <a:latin typeface="+mn-lt"/>
              </a:rPr>
              <a:t>skilsmesse</a:t>
            </a:r>
            <a:r>
              <a:rPr lang="sv-SE" sz="2200" dirty="0">
                <a:latin typeface="+mn-lt"/>
              </a:rPr>
              <a:t>” som handlar om hur barnen kan reagera vid separation och hur föräldrarna kan agera för att minska risken för att barn mår dåligt. Stödet kommer erbjudas till invånare i Helsingborgs stad, Båstad, Klippan, Svalöv, Åstorp och Örkelljunga. En översättning till svenska är på gång, och versioner på engelska och arabiska är upphandlad. Lansering planeras till januari 2021. </a:t>
            </a:r>
          </a:p>
          <a:p>
            <a:endParaRPr lang="sv-SE" dirty="0"/>
          </a:p>
        </p:txBody>
      </p:sp>
    </p:spTree>
    <p:extLst>
      <p:ext uri="{BB962C8B-B14F-4D97-AF65-F5344CB8AC3E}">
        <p14:creationId xmlns:p14="http://schemas.microsoft.com/office/powerpoint/2010/main" val="2492258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CF3382-DB71-4C9D-A046-D17479CE374B}"/>
              </a:ext>
            </a:extLst>
          </p:cNvPr>
          <p:cNvSpPr>
            <a:spLocks noGrp="1"/>
          </p:cNvSpPr>
          <p:nvPr>
            <p:ph type="title"/>
          </p:nvPr>
        </p:nvSpPr>
        <p:spPr/>
        <p:txBody>
          <a:bodyPr/>
          <a:lstStyle/>
          <a:p>
            <a:r>
              <a:rPr lang="sv-SE" dirty="0"/>
              <a:t>Sollentuna kommuns omställning gjorde tröskeln lägre att söka stöd </a:t>
            </a:r>
            <a:br>
              <a:rPr lang="sv-SE" dirty="0"/>
            </a:br>
            <a:endParaRPr lang="sv-SE" dirty="0"/>
          </a:p>
        </p:txBody>
      </p:sp>
      <p:sp>
        <p:nvSpPr>
          <p:cNvPr id="3" name="Platshållare för innehåll 2">
            <a:extLst>
              <a:ext uri="{FF2B5EF4-FFF2-40B4-BE49-F238E27FC236}">
                <a16:creationId xmlns:a16="http://schemas.microsoft.com/office/drawing/2014/main" id="{BA991715-F765-4D19-BA31-A46A525D16F1}"/>
              </a:ext>
            </a:extLst>
          </p:cNvPr>
          <p:cNvSpPr>
            <a:spLocks noGrp="1"/>
          </p:cNvSpPr>
          <p:nvPr>
            <p:ph idx="1"/>
          </p:nvPr>
        </p:nvSpPr>
        <p:spPr>
          <a:xfrm>
            <a:off x="838200" y="1246909"/>
            <a:ext cx="10515600" cy="5379522"/>
          </a:xfrm>
        </p:spPr>
        <p:txBody>
          <a:bodyPr>
            <a:normAutofit/>
          </a:bodyPr>
          <a:lstStyle/>
          <a:p>
            <a:pPr>
              <a:lnSpc>
                <a:spcPct val="120000"/>
              </a:lnSpc>
              <a:spcBef>
                <a:spcPts val="0"/>
              </a:spcBef>
            </a:pPr>
            <a:r>
              <a:rPr lang="sv-SE" sz="1600" b="1" dirty="0">
                <a:latin typeface="+mn-lt"/>
                <a:ea typeface="Calibri" panose="020F0502020204030204" pitchFamily="34" charset="0"/>
                <a:cs typeface="Times New Roman" panose="02020603050405020304" pitchFamily="18" charset="0"/>
              </a:rPr>
              <a:t>Arbetsprocess</a:t>
            </a:r>
            <a:endParaRPr lang="sv-SE" sz="1600" dirty="0">
              <a:latin typeface="+mn-lt"/>
              <a:ea typeface="Calibri" panose="020F0502020204030204" pitchFamily="34" charset="0"/>
              <a:cs typeface="Times New Roman" panose="02020603050405020304" pitchFamily="18" charset="0"/>
            </a:endParaRPr>
          </a:p>
          <a:p>
            <a:pPr marL="34290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Telefonsamtal första kontakt och i första hand erbjuds föräldrar stöd via telefon</a:t>
            </a:r>
          </a:p>
          <a:p>
            <a:pPr marL="342900" lvl="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De genomför fysiska besök vid goda skäl</a:t>
            </a:r>
          </a:p>
          <a:p>
            <a:pPr marL="342900" lvl="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Föräldrar efterfrågade videobesök</a:t>
            </a:r>
          </a:p>
          <a:p>
            <a:pPr marL="342900" lvl="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Började erbjuda videobesök som alternativ till telefonbesök och fysiska besök, arbetade med jurist</a:t>
            </a:r>
          </a:p>
          <a:p>
            <a:pPr marL="342900" lvl="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Tolkhjälp vid behov </a:t>
            </a:r>
          </a:p>
          <a:p>
            <a:pPr lvl="0">
              <a:lnSpc>
                <a:spcPct val="120000"/>
              </a:lnSpc>
              <a:spcBef>
                <a:spcPts val="0"/>
              </a:spcBef>
            </a:pPr>
            <a:endParaRPr lang="sv-SE" sz="1600" dirty="0">
              <a:latin typeface="+mn-lt"/>
              <a:ea typeface="Calibri" panose="020F0502020204030204" pitchFamily="34" charset="0"/>
              <a:cs typeface="Times New Roman" panose="02020603050405020304" pitchFamily="18" charset="0"/>
            </a:endParaRPr>
          </a:p>
          <a:p>
            <a:pPr>
              <a:lnSpc>
                <a:spcPct val="120000"/>
              </a:lnSpc>
              <a:spcBef>
                <a:spcPts val="0"/>
              </a:spcBef>
            </a:pPr>
            <a:r>
              <a:rPr lang="sv-SE" sz="1600" b="1" dirty="0">
                <a:latin typeface="+mn-lt"/>
                <a:ea typeface="Calibri" panose="020F0502020204030204" pitchFamily="34" charset="0"/>
                <a:cs typeface="Times New Roman" panose="02020603050405020304" pitchFamily="18" charset="0"/>
              </a:rPr>
              <a:t>Det gick bättre än förväntat </a:t>
            </a:r>
            <a:endParaRPr lang="sv-SE" sz="1600" dirty="0">
              <a:latin typeface="+mn-lt"/>
              <a:ea typeface="Calibri" panose="020F0502020204030204" pitchFamily="34" charset="0"/>
              <a:cs typeface="Times New Roman" panose="02020603050405020304" pitchFamily="18" charset="0"/>
            </a:endParaRPr>
          </a:p>
          <a:p>
            <a:pPr marL="34290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Stöd via telefon 60% </a:t>
            </a:r>
          </a:p>
          <a:p>
            <a:pPr marL="34290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Stöd via videobesök 12% </a:t>
            </a:r>
          </a:p>
          <a:p>
            <a:pPr marL="342900" lvl="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Stöd via fysiska besök 28% </a:t>
            </a:r>
          </a:p>
          <a:p>
            <a:pPr lvl="0">
              <a:lnSpc>
                <a:spcPct val="120000"/>
              </a:lnSpc>
              <a:spcBef>
                <a:spcPts val="0"/>
              </a:spcBef>
            </a:pPr>
            <a:endParaRPr lang="sv-SE" sz="1600" dirty="0">
              <a:latin typeface="+mn-lt"/>
              <a:ea typeface="Calibri" panose="020F0502020204030204" pitchFamily="34" charset="0"/>
              <a:cs typeface="Times New Roman" panose="02020603050405020304" pitchFamily="18" charset="0"/>
            </a:endParaRPr>
          </a:p>
          <a:p>
            <a:pPr>
              <a:lnSpc>
                <a:spcPct val="120000"/>
              </a:lnSpc>
              <a:spcBef>
                <a:spcPts val="0"/>
              </a:spcBef>
            </a:pPr>
            <a:r>
              <a:rPr lang="sv-SE" sz="1600" b="1" dirty="0">
                <a:latin typeface="+mn-lt"/>
                <a:ea typeface="Calibri" panose="020F0502020204030204" pitchFamily="34" charset="0"/>
                <a:cs typeface="Times New Roman" panose="02020603050405020304" pitchFamily="18" charset="0"/>
              </a:rPr>
              <a:t>Tankar framåt</a:t>
            </a:r>
            <a:endParaRPr lang="sv-SE" sz="1600" dirty="0">
              <a:latin typeface="+mn-lt"/>
              <a:ea typeface="Calibri" panose="020F0502020204030204" pitchFamily="34" charset="0"/>
              <a:cs typeface="Times New Roman" panose="02020603050405020304" pitchFamily="18" charset="0"/>
            </a:endParaRPr>
          </a:p>
          <a:p>
            <a:pPr marL="342900" lvl="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De kommer att fortsätta erbjuda både telefonbesök och videobesök</a:t>
            </a:r>
          </a:p>
          <a:p>
            <a:pPr marL="342900" lvl="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En fördel är att kunna växla mellan olika typer av besök i samma ärende</a:t>
            </a:r>
          </a:p>
          <a:p>
            <a:pPr marL="342900" lvl="0" indent="-342900">
              <a:lnSpc>
                <a:spcPct val="120000"/>
              </a:lnSpc>
              <a:spcBef>
                <a:spcPts val="0"/>
              </a:spcBef>
              <a:buFont typeface="Calibri" panose="020F0502020204030204" pitchFamily="34" charset="0"/>
              <a:buChar char="-"/>
            </a:pPr>
            <a:r>
              <a:rPr lang="sv-SE" sz="1600" dirty="0">
                <a:latin typeface="+mn-lt"/>
                <a:ea typeface="Calibri" panose="020F0502020204030204" pitchFamily="34" charset="0"/>
                <a:cs typeface="Times New Roman" panose="02020603050405020304" pitchFamily="18" charset="0"/>
              </a:rPr>
              <a:t>Ensamstående upplever att tröskeln till stöd nu är lägre </a:t>
            </a:r>
          </a:p>
          <a:p>
            <a:pPr marL="342900" lvl="0" indent="-342900">
              <a:lnSpc>
                <a:spcPct val="120000"/>
              </a:lnSpc>
              <a:spcBef>
                <a:spcPts val="0"/>
              </a:spcBef>
              <a:buFont typeface="Calibri" panose="020F0502020204030204" pitchFamily="34" charset="0"/>
              <a:buChar char="-"/>
            </a:pPr>
            <a:r>
              <a:rPr lang="sv-SE" sz="1600" dirty="0" err="1">
                <a:latin typeface="+mn-lt"/>
                <a:ea typeface="Calibri" panose="020F0502020204030204" pitchFamily="34" charset="0"/>
                <a:cs typeface="Times New Roman" panose="02020603050405020304" pitchFamily="18" charset="0"/>
              </a:rPr>
              <a:t>Trepartsamtal</a:t>
            </a:r>
            <a:r>
              <a:rPr lang="sv-SE" sz="1600" dirty="0">
                <a:latin typeface="+mn-lt"/>
                <a:ea typeface="Calibri" panose="020F0502020204030204" pitchFamily="34" charset="0"/>
                <a:cs typeface="Times New Roman" panose="02020603050405020304" pitchFamily="18" charset="0"/>
              </a:rPr>
              <a:t> med föräldrar och tolk gick väldigt bra</a:t>
            </a:r>
          </a:p>
          <a:p>
            <a:pPr>
              <a:lnSpc>
                <a:spcPct val="120000"/>
              </a:lnSpc>
              <a:spcBef>
                <a:spcPts val="0"/>
              </a:spcBef>
            </a:pPr>
            <a:endParaRPr lang="sv-SE" sz="1600" dirty="0">
              <a:latin typeface="+mn-lt"/>
              <a:ea typeface="Calibri" panose="020F0502020204030204" pitchFamily="34" charset="0"/>
              <a:cs typeface="Times New Roman" panose="02020603050405020304" pitchFamily="18" charset="0"/>
            </a:endParaRPr>
          </a:p>
          <a:p>
            <a:pPr>
              <a:lnSpc>
                <a:spcPct val="120000"/>
              </a:lnSpc>
              <a:spcBef>
                <a:spcPts val="0"/>
              </a:spcBef>
            </a:pPr>
            <a:endParaRPr lang="sv-SE" sz="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605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857BD2-370A-48E8-8329-D97C0FA42D54}"/>
              </a:ext>
            </a:extLst>
          </p:cNvPr>
          <p:cNvSpPr>
            <a:spLocks noGrp="1"/>
          </p:cNvSpPr>
          <p:nvPr>
            <p:ph type="title"/>
          </p:nvPr>
        </p:nvSpPr>
        <p:spPr/>
        <p:txBody>
          <a:bodyPr/>
          <a:lstStyle/>
          <a:p>
            <a:r>
              <a:rPr lang="sv-SE" dirty="0"/>
              <a:t>Region Skånes digitala interaktiva utbildningar</a:t>
            </a:r>
            <a:br>
              <a:rPr lang="sv-SE" dirty="0">
                <a:latin typeface="+mn-lt"/>
              </a:rPr>
            </a:br>
            <a:endParaRPr lang="sv-SE" dirty="0"/>
          </a:p>
        </p:txBody>
      </p:sp>
      <p:sp>
        <p:nvSpPr>
          <p:cNvPr id="3" name="Platshållare för innehåll 2">
            <a:extLst>
              <a:ext uri="{FF2B5EF4-FFF2-40B4-BE49-F238E27FC236}">
                <a16:creationId xmlns:a16="http://schemas.microsoft.com/office/drawing/2014/main" id="{26E847C8-B4E2-43CB-940B-0D36DBE40AE1}"/>
              </a:ext>
            </a:extLst>
          </p:cNvPr>
          <p:cNvSpPr>
            <a:spLocks noGrp="1"/>
          </p:cNvSpPr>
          <p:nvPr>
            <p:ph idx="1"/>
          </p:nvPr>
        </p:nvSpPr>
        <p:spPr>
          <a:xfrm>
            <a:off x="838200" y="1182624"/>
            <a:ext cx="10515600" cy="4994339"/>
          </a:xfrm>
        </p:spPr>
        <p:txBody>
          <a:bodyPr/>
          <a:lstStyle/>
          <a:p>
            <a:endParaRPr lang="sv-SE" dirty="0">
              <a:latin typeface="+mn-lt"/>
            </a:endParaRPr>
          </a:p>
          <a:p>
            <a:pPr fontAlgn="base"/>
            <a:r>
              <a:rPr lang="sv-SE" b="1" dirty="0">
                <a:solidFill>
                  <a:srgbClr val="333333"/>
                </a:solidFill>
                <a:latin typeface="+mn-lt"/>
              </a:rPr>
              <a:t>Digital utbildning om autism hos barn 0-6 år</a:t>
            </a:r>
          </a:p>
          <a:p>
            <a:pPr lvl="0"/>
            <a:r>
              <a:rPr lang="sv-SE" dirty="0">
                <a:latin typeface="+mn-lt"/>
              </a:rPr>
              <a:t>Utbildningen innehåller fakta om vad som kännetecknar autism och vad föräldrar kan göra för att hjälpa sitt barn. Den vänder sig i första hand till föräldrar och närstående till barn med autism i åldern 0-6 år.</a:t>
            </a:r>
            <a:r>
              <a:rPr lang="sv-SE" dirty="0">
                <a:solidFill>
                  <a:prstClr val="black"/>
                </a:solidFill>
                <a:latin typeface="+mn-lt"/>
              </a:rPr>
              <a:t> Utbildningen finns på svenska och engelska. </a:t>
            </a:r>
          </a:p>
          <a:p>
            <a:endParaRPr lang="sv-SE" b="1" dirty="0">
              <a:latin typeface="+mn-lt"/>
            </a:endParaRPr>
          </a:p>
          <a:p>
            <a:r>
              <a:rPr lang="sv-SE" b="1" dirty="0">
                <a:latin typeface="+mn-lt"/>
              </a:rPr>
              <a:t>Digital utbildning om intellektuell funktionsnedsättning hos barn 0-17 år</a:t>
            </a:r>
          </a:p>
          <a:p>
            <a:r>
              <a:rPr lang="sv-SE" dirty="0">
                <a:latin typeface="+mn-lt"/>
              </a:rPr>
              <a:t>Utbildningen innehåller fakta om vad som kännetecknar intellektuell funktionsnedsättning och vad kan göra för att hjälpa ditt barn. Den vänder sig till föräldrar och närstående till barn och ungdomar i åldern 0-17 år. Utbildningen finns på svenska och engelska. </a:t>
            </a:r>
          </a:p>
          <a:p>
            <a:pPr fontAlgn="base"/>
            <a:endParaRPr lang="sv-SE" b="1" dirty="0">
              <a:solidFill>
                <a:srgbClr val="333333"/>
              </a:solidFill>
              <a:latin typeface="+mn-lt"/>
            </a:endParaRPr>
          </a:p>
          <a:p>
            <a:pPr fontAlgn="base"/>
            <a:r>
              <a:rPr lang="sv-SE" b="1" dirty="0">
                <a:solidFill>
                  <a:srgbClr val="333333"/>
                </a:solidFill>
                <a:latin typeface="+mn-lt"/>
              </a:rPr>
              <a:t>Digital utbildning om cerebral pares hos barn 0-17 år</a:t>
            </a:r>
          </a:p>
          <a:p>
            <a:r>
              <a:rPr lang="sv-SE" dirty="0">
                <a:latin typeface="+mn-lt"/>
              </a:rPr>
              <a:t>Utbildningen innehåller fakta om vad som kännetecknar cerebral pares och vad föräldrar kan göra för att hjälpa sitt barn. Den vänder sig till föräldrar och närstående till barn och ungdomar i åldern 0-17 år. Barnet eller ungdomen kan även själv ta del av flera delar i utbildningen.</a:t>
            </a:r>
          </a:p>
        </p:txBody>
      </p:sp>
    </p:spTree>
    <p:extLst>
      <p:ext uri="{BB962C8B-B14F-4D97-AF65-F5344CB8AC3E}">
        <p14:creationId xmlns:p14="http://schemas.microsoft.com/office/powerpoint/2010/main" val="137713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244E9A-27B7-423F-A0C9-55A86FFA26F4}"/>
              </a:ext>
            </a:extLst>
          </p:cNvPr>
          <p:cNvSpPr>
            <a:spLocks noGrp="1"/>
          </p:cNvSpPr>
          <p:nvPr>
            <p:ph type="title"/>
          </p:nvPr>
        </p:nvSpPr>
        <p:spPr/>
        <p:txBody>
          <a:bodyPr/>
          <a:lstStyle/>
          <a:p>
            <a:r>
              <a:rPr lang="sv-SE" dirty="0">
                <a:solidFill>
                  <a:srgbClr val="454646"/>
                </a:solidFill>
                <a:latin typeface="Open Sans"/>
              </a:rPr>
              <a:t>Appar som ger </a:t>
            </a:r>
            <a:r>
              <a:rPr lang="sv-SE" dirty="0" err="1">
                <a:solidFill>
                  <a:srgbClr val="454646"/>
                </a:solidFill>
                <a:latin typeface="Open Sans"/>
              </a:rPr>
              <a:t>föräldraskapsstöd</a:t>
            </a:r>
            <a:endParaRPr lang="sv-SE" dirty="0"/>
          </a:p>
        </p:txBody>
      </p:sp>
      <p:sp>
        <p:nvSpPr>
          <p:cNvPr id="3" name="Platshållare för innehåll 2">
            <a:extLst>
              <a:ext uri="{FF2B5EF4-FFF2-40B4-BE49-F238E27FC236}">
                <a16:creationId xmlns:a16="http://schemas.microsoft.com/office/drawing/2014/main" id="{EDD817DD-7CB1-4570-BCE5-9C49C852D38A}"/>
              </a:ext>
            </a:extLst>
          </p:cNvPr>
          <p:cNvSpPr>
            <a:spLocks noGrp="1"/>
          </p:cNvSpPr>
          <p:nvPr>
            <p:ph idx="1"/>
          </p:nvPr>
        </p:nvSpPr>
        <p:spPr>
          <a:xfrm>
            <a:off x="838200" y="1524000"/>
            <a:ext cx="10515600" cy="4652963"/>
          </a:xfrm>
        </p:spPr>
        <p:txBody>
          <a:bodyPr/>
          <a:lstStyle/>
          <a:p>
            <a:r>
              <a:rPr lang="sv-SE" sz="2400" b="1" dirty="0">
                <a:solidFill>
                  <a:srgbClr val="1D1D1B"/>
                </a:solidFill>
                <a:latin typeface="+mn-lt"/>
              </a:rPr>
              <a:t>Linköpings universitet </a:t>
            </a:r>
          </a:p>
          <a:p>
            <a:r>
              <a:rPr lang="sv-SE" sz="2000" dirty="0">
                <a:solidFill>
                  <a:srgbClr val="1D1D1B"/>
                </a:solidFill>
                <a:latin typeface="+mn-lt"/>
              </a:rPr>
              <a:t>I </a:t>
            </a:r>
            <a:r>
              <a:rPr lang="sv-SE" sz="2000" dirty="0" err="1">
                <a:solidFill>
                  <a:srgbClr val="1D1D1B"/>
                </a:solidFill>
                <a:latin typeface="+mn-lt"/>
              </a:rPr>
              <a:t>MoBILE</a:t>
            </a:r>
            <a:r>
              <a:rPr lang="sv-SE" sz="2000" dirty="0">
                <a:solidFill>
                  <a:srgbClr val="1D1D1B"/>
                </a:solidFill>
                <a:latin typeface="+mn-lt"/>
              </a:rPr>
              <a:t>-programmet är en intervention </a:t>
            </a:r>
            <a:r>
              <a:rPr lang="sv-SE" sz="2000" dirty="0" err="1">
                <a:solidFill>
                  <a:srgbClr val="1D1D1B"/>
                </a:solidFill>
                <a:latin typeface="+mn-lt"/>
              </a:rPr>
              <a:t>appen</a:t>
            </a:r>
            <a:r>
              <a:rPr lang="sv-SE" sz="2000" dirty="0">
                <a:solidFill>
                  <a:srgbClr val="1D1D1B"/>
                </a:solidFill>
                <a:latin typeface="+mn-lt"/>
              </a:rPr>
              <a:t> </a:t>
            </a:r>
            <a:r>
              <a:rPr lang="sv-SE" sz="2000" b="1" dirty="0">
                <a:latin typeface="+mn-lt"/>
              </a:rPr>
              <a:t>MINISTOP</a:t>
            </a:r>
            <a:r>
              <a:rPr lang="sv-SE" sz="2000" dirty="0">
                <a:latin typeface="+mn-lt"/>
              </a:rPr>
              <a:t> som ska vara ett stöd för föräldrar att främja barns matvanor, motion och kondition och innehåller allt från tips på lekar till knep för att få barnen att äta upp grönsakerna.</a:t>
            </a:r>
          </a:p>
          <a:p>
            <a:endParaRPr lang="sv-SE" sz="2000" dirty="0">
              <a:latin typeface="+mn-lt"/>
            </a:endParaRPr>
          </a:p>
          <a:p>
            <a:pPr fontAlgn="base"/>
            <a:r>
              <a:rPr lang="sv-SE" sz="2400" b="1" dirty="0">
                <a:solidFill>
                  <a:srgbClr val="454646"/>
                </a:solidFill>
                <a:latin typeface="+mn-lt"/>
              </a:rPr>
              <a:t>Högskolan i Skövde</a:t>
            </a:r>
          </a:p>
          <a:p>
            <a:pPr fontAlgn="base"/>
            <a:r>
              <a:rPr lang="sv-SE" sz="2000" b="1" dirty="0">
                <a:solidFill>
                  <a:srgbClr val="454646"/>
                </a:solidFill>
                <a:latin typeface="+mn-lt"/>
              </a:rPr>
              <a:t>Förlossningsresan</a:t>
            </a:r>
            <a:r>
              <a:rPr lang="sv-SE" sz="2000" dirty="0">
                <a:solidFill>
                  <a:srgbClr val="454646"/>
                </a:solidFill>
                <a:latin typeface="+mn-lt"/>
              </a:rPr>
              <a:t> ska fungera som ett stöttande verktyg till föräldrar genom hela föräldraskapet. Verktyget är utvecklat som ett så kallat interaktivt story-spel där är föräldrar själva kan styra olika scenarier och därmed kontrollera vilken information de ska ta del av.</a:t>
            </a:r>
          </a:p>
          <a:p>
            <a:pPr fontAlgn="base"/>
            <a:r>
              <a:rPr lang="sv-SE" sz="2000" dirty="0" err="1">
                <a:solidFill>
                  <a:srgbClr val="454646"/>
                </a:solidFill>
                <a:latin typeface="+mn-lt"/>
              </a:rPr>
              <a:t>Appen</a:t>
            </a:r>
            <a:r>
              <a:rPr lang="sv-SE" sz="2000" dirty="0">
                <a:solidFill>
                  <a:srgbClr val="454646"/>
                </a:solidFill>
                <a:latin typeface="+mn-lt"/>
              </a:rPr>
              <a:t> finns att ladda ner på </a:t>
            </a:r>
            <a:r>
              <a:rPr lang="sv-SE" sz="2000" dirty="0" err="1">
                <a:solidFill>
                  <a:srgbClr val="454646"/>
                </a:solidFill>
                <a:latin typeface="+mn-lt"/>
              </a:rPr>
              <a:t>App</a:t>
            </a:r>
            <a:r>
              <a:rPr lang="sv-SE" sz="2000" dirty="0">
                <a:solidFill>
                  <a:srgbClr val="454646"/>
                </a:solidFill>
                <a:latin typeface="+mn-lt"/>
              </a:rPr>
              <a:t> Store och Google Play redan nu.</a:t>
            </a:r>
          </a:p>
          <a:p>
            <a:pPr fontAlgn="base"/>
            <a:endParaRPr lang="sv-SE" dirty="0">
              <a:solidFill>
                <a:srgbClr val="454646"/>
              </a:solidFill>
              <a:latin typeface="Open Sans"/>
            </a:endParaRPr>
          </a:p>
          <a:p>
            <a:endParaRPr lang="sv-SE" dirty="0"/>
          </a:p>
        </p:txBody>
      </p:sp>
    </p:spTree>
    <p:extLst>
      <p:ext uri="{BB962C8B-B14F-4D97-AF65-F5344CB8AC3E}">
        <p14:creationId xmlns:p14="http://schemas.microsoft.com/office/powerpoint/2010/main" val="208744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A806C8-4D0B-4839-A20E-87FA95510498}"/>
              </a:ext>
            </a:extLst>
          </p:cNvPr>
          <p:cNvSpPr>
            <a:spLocks noGrp="1"/>
          </p:cNvSpPr>
          <p:nvPr>
            <p:ph type="title"/>
          </p:nvPr>
        </p:nvSpPr>
        <p:spPr/>
        <p:txBody>
          <a:bodyPr/>
          <a:lstStyle/>
          <a:p>
            <a:r>
              <a:rPr lang="sv-SE" dirty="0"/>
              <a:t>God start - en interaktiv Zoom-föräldrautbildning i Sollentuna</a:t>
            </a:r>
            <a:br>
              <a:rPr lang="sv-SE" dirty="0"/>
            </a:br>
            <a:endParaRPr lang="sv-SE" dirty="0"/>
          </a:p>
        </p:txBody>
      </p:sp>
      <p:sp>
        <p:nvSpPr>
          <p:cNvPr id="3" name="Platshållare för innehåll 2">
            <a:extLst>
              <a:ext uri="{FF2B5EF4-FFF2-40B4-BE49-F238E27FC236}">
                <a16:creationId xmlns:a16="http://schemas.microsoft.com/office/drawing/2014/main" id="{ABC12215-19C4-4939-B5B4-058510F2FDBC}"/>
              </a:ext>
            </a:extLst>
          </p:cNvPr>
          <p:cNvSpPr>
            <a:spLocks noGrp="1"/>
          </p:cNvSpPr>
          <p:nvPr>
            <p:ph idx="1"/>
          </p:nvPr>
        </p:nvSpPr>
        <p:spPr>
          <a:xfrm>
            <a:off x="838200" y="1365662"/>
            <a:ext cx="10515600" cy="4811301"/>
          </a:xfrm>
        </p:spPr>
        <p:txBody>
          <a:bodyPr>
            <a:normAutofit/>
          </a:bodyPr>
          <a:lstStyle/>
          <a:p>
            <a:r>
              <a:rPr lang="sv-SE" sz="2000" dirty="0"/>
              <a:t>Barnmorskemottagningen HERA startade en interaktiv Zoom-föräldrautbildning som heter God start i samarbete med kommunens förskolor.</a:t>
            </a:r>
          </a:p>
          <a:p>
            <a:r>
              <a:rPr lang="sv-SE" sz="2000" dirty="0"/>
              <a:t>Utbildning fokuserar på första tiden efter födseln och att med kunskap skapa en tryggare övergång till ett nytt liv som förälder men också att föräldrarna ska känna sig välkomna när de behöver stöd. </a:t>
            </a:r>
          </a:p>
          <a:p>
            <a:endParaRPr lang="sv-SE" sz="2000" dirty="0"/>
          </a:p>
          <a:p>
            <a:pPr marL="285750" indent="-285750">
              <a:buFont typeface="Arial" panose="020B0604020202020204" pitchFamily="34" charset="0"/>
              <a:buChar char="•"/>
            </a:pPr>
            <a:r>
              <a:rPr lang="sv-SE" sz="2000" dirty="0"/>
              <a:t>Handfasta råd och verktyg för amningsstart och barnskötsel av barnmorska. </a:t>
            </a:r>
          </a:p>
          <a:p>
            <a:pPr marL="285750" indent="-285750">
              <a:buFont typeface="Arial" panose="020B0604020202020204" pitchFamily="34" charset="0"/>
              <a:buChar char="•"/>
            </a:pPr>
            <a:r>
              <a:rPr lang="sv-SE" sz="2000" dirty="0"/>
              <a:t>Kuratorerna förbereder inför föräldraskapet, den nya lilla familjemedlemmen och hur det till en början kan påverka relationen. </a:t>
            </a:r>
          </a:p>
          <a:p>
            <a:endParaRPr lang="sv-SE" sz="2000" dirty="0">
              <a:hlinkClick r:id="rId3"/>
            </a:endParaRPr>
          </a:p>
          <a:p>
            <a:r>
              <a:rPr lang="sv-SE" sz="2000" dirty="0"/>
              <a:t>Utbildningen hade digital premiär den 10/12 2020. </a:t>
            </a:r>
          </a:p>
        </p:txBody>
      </p:sp>
    </p:spTree>
    <p:extLst>
      <p:ext uri="{BB962C8B-B14F-4D97-AF65-F5344CB8AC3E}">
        <p14:creationId xmlns:p14="http://schemas.microsoft.com/office/powerpoint/2010/main" val="192606123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l_16_9.potm" id="{1A6911EE-7C42-41AA-B334-7F799741647F}" vid="{6E1703D4-3F93-4EB2-BDDF-BDFBB904294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PPT_mall_16_9</Template>
  <TotalTime>4884</TotalTime>
  <Words>1556</Words>
  <Application>Microsoft Office PowerPoint</Application>
  <PresentationFormat>Bredbild</PresentationFormat>
  <Paragraphs>123</Paragraphs>
  <Slides>12</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Open Sans</vt:lpstr>
      <vt:lpstr>Segoe UI</vt:lpstr>
      <vt:lpstr>Office-tema</vt:lpstr>
      <vt:lpstr>Nationell spaning - digitalt föräldraskapsstöd</vt:lpstr>
      <vt:lpstr>I pandemins spår – mer digitalt stöd</vt:lpstr>
      <vt:lpstr>Idéburen sektor</vt:lpstr>
      <vt:lpstr>Fullbokade digitala pappagrupper hos organisationen MÄN   </vt:lpstr>
      <vt:lpstr>Kommuner där pandemin gav en extra skjuts i digitaliseringsarbetet </vt:lpstr>
      <vt:lpstr>Sollentuna kommuns omställning gjorde tröskeln lägre att söka stöd  </vt:lpstr>
      <vt:lpstr>Region Skånes digitala interaktiva utbildningar </vt:lpstr>
      <vt:lpstr>Appar som ger föräldraskapsstöd</vt:lpstr>
      <vt:lpstr>God start - en interaktiv Zoom-föräldrautbildning i Sollentuna </vt:lpstr>
      <vt:lpstr>iKOMET till föräldrar med barn mellan 3-11 år  </vt:lpstr>
      <vt:lpstr>COPE föräldrakurs på nätet för föräldrar med barn 3-12 år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Johansson Karolin</dc:creator>
  <cp:lastModifiedBy>Johansson Karolin</cp:lastModifiedBy>
  <cp:revision>403</cp:revision>
  <dcterms:created xsi:type="dcterms:W3CDTF">2019-11-19T12:09:20Z</dcterms:created>
  <dcterms:modified xsi:type="dcterms:W3CDTF">2020-12-11T15:26:28Z</dcterms:modified>
</cp:coreProperties>
</file>