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11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12.xml" ContentType="application/vnd.openxmlformats-officedocument.presentationml.notesSlide+xml"/>
  <Override PartName="/ppt/tags/tag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9" r:id="rId2"/>
    <p:sldId id="288" r:id="rId3"/>
    <p:sldId id="289" r:id="rId4"/>
    <p:sldId id="301" r:id="rId5"/>
    <p:sldId id="317" r:id="rId6"/>
    <p:sldId id="308" r:id="rId7"/>
    <p:sldId id="309" r:id="rId8"/>
    <p:sldId id="260" r:id="rId9"/>
    <p:sldId id="261" r:id="rId10"/>
    <p:sldId id="307" r:id="rId11"/>
    <p:sldId id="262" r:id="rId12"/>
    <p:sldId id="299" r:id="rId13"/>
    <p:sldId id="318" r:id="rId14"/>
    <p:sldId id="303" r:id="rId15"/>
    <p:sldId id="397" r:id="rId16"/>
    <p:sldId id="380" r:id="rId17"/>
    <p:sldId id="304" r:id="rId18"/>
    <p:sldId id="305" r:id="rId19"/>
    <p:sldId id="398" r:id="rId20"/>
    <p:sldId id="269" r:id="rId21"/>
    <p:sldId id="272" r:id="rId22"/>
    <p:sldId id="310" r:id="rId23"/>
    <p:sldId id="312" r:id="rId24"/>
    <p:sldId id="315" r:id="rId25"/>
    <p:sldId id="316" r:id="rId26"/>
    <p:sldId id="313" r:id="rId27"/>
    <p:sldId id="400" r:id="rId28"/>
    <p:sldId id="311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76381" autoAdjust="0"/>
  </p:normalViewPr>
  <p:slideViewPr>
    <p:cSldViewPr snapToGrid="0">
      <p:cViewPr varScale="1">
        <p:scale>
          <a:sx n="97" d="100"/>
          <a:sy n="97" d="100"/>
        </p:scale>
        <p:origin x="11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1EA8AD-52CE-426F-9075-391D405E1AB1}" type="datetimeFigureOut">
              <a:rPr lang="sv-SE" smtClean="0"/>
              <a:t>2020-12-03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6C33DF-EE4D-4280-BE37-F2D66BA2A59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29326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03376-818B-8143-97F2-86A11A1ECE5D}" type="slidenum">
              <a:rPr lang="sv-SE" smtClean="0"/>
              <a:pPr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3225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03376-818B-8143-97F2-86A11A1ECE5D}" type="slidenum">
              <a:rPr lang="sv-SE" smtClean="0"/>
              <a:pPr/>
              <a:t>17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96788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6C33DF-EE4D-4280-BE37-F2D66BA2A595}" type="slidenum">
              <a:rPr lang="sv-SE" smtClean="0"/>
              <a:t>23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53635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6C33DF-EE4D-4280-BE37-F2D66BA2A595}" type="slidenum">
              <a:rPr lang="sv-SE" smtClean="0"/>
              <a:t>26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06893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6C33DF-EE4D-4280-BE37-F2D66BA2A595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7878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1 Ca 1/10 tillfrisknar.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6C33DF-EE4D-4280-BE37-F2D66BA2A595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821717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err="1"/>
              <a:t>Dep</a:t>
            </a:r>
            <a:r>
              <a:rPr lang="sv-SE" dirty="0"/>
              <a:t> och ångest vanligast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6C33DF-EE4D-4280-BE37-F2D66BA2A595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97879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dirty="0"/>
              <a:t>Sömn: 70-91% av vuxna med PTSD</a:t>
            </a:r>
          </a:p>
          <a:p>
            <a:r>
              <a:rPr lang="sv-SE" dirty="0"/>
              <a:t>Kluster B och E</a:t>
            </a:r>
          </a:p>
          <a:p>
            <a:r>
              <a:rPr lang="sv-SE" dirty="0"/>
              <a:t>Återupplevande i</a:t>
            </a:r>
            <a:r>
              <a:rPr lang="sv-SE" baseline="0" dirty="0"/>
              <a:t> form av mardrömmar, men också under överspändhet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03376-818B-8143-97F2-86A11A1ECE5D}" type="slidenum">
              <a:rPr lang="sv-SE" smtClean="0"/>
              <a:pPr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75900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err="1"/>
              <a:t>Apnemisstanke</a:t>
            </a:r>
            <a:r>
              <a:rPr lang="sv-SE" dirty="0"/>
              <a:t>: ÖNH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03376-818B-8143-97F2-86A11A1ECE5D}" type="slidenum">
              <a:rPr lang="sv-SE" smtClean="0"/>
              <a:pPr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93417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IRT </a:t>
            </a:r>
            <a:r>
              <a:rPr lang="sv-SE" dirty="0" err="1"/>
              <a:t>ffa</a:t>
            </a:r>
            <a:r>
              <a:rPr lang="sv-SE" dirty="0"/>
              <a:t> evidens vuxna.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03376-818B-8143-97F2-86A11A1ECE5D}" type="slidenum">
              <a:rPr lang="sv-SE" smtClean="0"/>
              <a:pPr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47191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6C33DF-EE4D-4280-BE37-F2D66BA2A595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22032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American </a:t>
            </a:r>
            <a:r>
              <a:rPr lang="sv-SE" dirty="0" err="1"/>
              <a:t>Acadam</a:t>
            </a:r>
            <a:r>
              <a:rPr lang="sv-SE" baseline="0" dirty="0" err="1"/>
              <a:t>y</a:t>
            </a:r>
            <a:r>
              <a:rPr lang="sv-SE" baseline="0" dirty="0"/>
              <a:t> of Sleep Medicine</a:t>
            </a:r>
          </a:p>
          <a:p>
            <a:r>
              <a:rPr lang="sv-SE" baseline="0" dirty="0"/>
              <a:t>VA- Veterans administration</a:t>
            </a:r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03376-818B-8143-97F2-86A11A1ECE5D}" type="slidenum">
              <a:rPr lang="sv-SE" smtClean="0"/>
              <a:pPr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11328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775520" y="2996952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</p:spTree>
    <p:extLst>
      <p:ext uri="{BB962C8B-B14F-4D97-AF65-F5344CB8AC3E}">
        <p14:creationId xmlns:p14="http://schemas.microsoft.com/office/powerpoint/2010/main" val="510393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15413" y="1052737"/>
            <a:ext cx="10972800" cy="780685"/>
          </a:xfrm>
          <a:prstGeom prst="rect">
            <a:avLst/>
          </a:prstGeom>
        </p:spPr>
        <p:txBody>
          <a:bodyPr/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87829" y="1916833"/>
            <a:ext cx="10972800" cy="341724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052569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963084" y="1340769"/>
            <a:ext cx="10363200" cy="845741"/>
          </a:xfrm>
          <a:prstGeom prst="rect">
            <a:avLst/>
          </a:prstGeo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5" name="Platshållare för text 2"/>
          <p:cNvSpPr>
            <a:spLocks noGrp="1"/>
          </p:cNvSpPr>
          <p:nvPr>
            <p:ph type="body" idx="1"/>
          </p:nvPr>
        </p:nvSpPr>
        <p:spPr>
          <a:xfrm>
            <a:off x="996453" y="1997224"/>
            <a:ext cx="10363200" cy="4345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869269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94267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674552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351584" y="4005064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389717" y="692697"/>
            <a:ext cx="7315200" cy="332028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351584" y="4571802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382809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RegionSkåne_logo_RGB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0218" y="188640"/>
            <a:ext cx="84243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exhörning 6"/>
          <p:cNvSpPr/>
          <p:nvPr/>
        </p:nvSpPr>
        <p:spPr bwMode="auto">
          <a:xfrm>
            <a:off x="10063728" y="5597748"/>
            <a:ext cx="1103904" cy="713730"/>
          </a:xfrm>
          <a:prstGeom prst="hexagon">
            <a:avLst/>
          </a:prstGeom>
          <a:solidFill>
            <a:schemeClr val="bg1"/>
          </a:solidFill>
          <a:ln w="12700" cap="flat" cmpd="sng" algn="ctr">
            <a:solidFill>
              <a:srgbClr val="FF65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2400" dirty="0">
              <a:solidFill>
                <a:srgbClr val="000000"/>
              </a:solidFill>
            </a:endParaRPr>
          </a:p>
        </p:txBody>
      </p:sp>
      <p:sp>
        <p:nvSpPr>
          <p:cNvPr id="8" name="Sexhörning 7"/>
          <p:cNvSpPr/>
          <p:nvPr/>
        </p:nvSpPr>
        <p:spPr bwMode="auto">
          <a:xfrm>
            <a:off x="10936291" y="5955630"/>
            <a:ext cx="1103904" cy="713730"/>
          </a:xfrm>
          <a:prstGeom prst="hexagon">
            <a:avLst/>
          </a:prstGeom>
          <a:solidFill>
            <a:srgbClr val="FF6500"/>
          </a:solidFill>
          <a:ln w="12700" cap="flat" cmpd="sng" algn="ctr">
            <a:solidFill>
              <a:srgbClr val="FF65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2400" dirty="0">
              <a:solidFill>
                <a:srgbClr val="000000"/>
              </a:solidFill>
            </a:endParaRPr>
          </a:p>
        </p:txBody>
      </p:sp>
      <p:sp>
        <p:nvSpPr>
          <p:cNvPr id="10" name="Sexhörning 9"/>
          <p:cNvSpPr/>
          <p:nvPr/>
        </p:nvSpPr>
        <p:spPr bwMode="auto">
          <a:xfrm>
            <a:off x="11808853" y="5604098"/>
            <a:ext cx="1103904" cy="713730"/>
          </a:xfrm>
          <a:prstGeom prst="hexagon">
            <a:avLst/>
          </a:prstGeom>
          <a:solidFill>
            <a:schemeClr val="bg1"/>
          </a:solidFill>
          <a:ln w="12700" cap="flat" cmpd="sng" algn="ctr">
            <a:solidFill>
              <a:srgbClr val="FF65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515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ヒラギノ角ゴ Pro W3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ヒラギノ角ゴ Pro W3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ヒラギノ角ゴ Pro W3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ヒラギノ角ゴ Pro W3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ヒラギノ角ゴ Pro W3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ヒラギノ角ゴ Pro W3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5" Type="http://schemas.openxmlformats.org/officeDocument/2006/relationships/image" Target="../media/image14.svg"/><Relationship Id="rId4" Type="http://schemas.openxmlformats.org/officeDocument/2006/relationships/image" Target="../media/image13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0" y="3034195"/>
            <a:ext cx="12192000" cy="1470025"/>
          </a:xfrm>
        </p:spPr>
        <p:txBody>
          <a:bodyPr>
            <a:normAutofit fontScale="90000"/>
          </a:bodyPr>
          <a:lstStyle/>
          <a:p>
            <a:r>
              <a:rPr lang="sv-SE" sz="4400" b="1" dirty="0"/>
              <a:t>Trauma, läkemedel och missbruk </a:t>
            </a:r>
            <a:br>
              <a:rPr lang="sv-SE" sz="4400" b="1" dirty="0"/>
            </a:br>
            <a:br>
              <a:rPr lang="sv-SE" sz="4400" b="1" dirty="0"/>
            </a:br>
            <a:r>
              <a:rPr lang="sv-SE" sz="3600" b="0" dirty="0">
                <a:solidFill>
                  <a:srgbClr val="FF0000"/>
                </a:solidFill>
              </a:rPr>
              <a:t>Björn Ramel</a:t>
            </a:r>
            <a:br>
              <a:rPr lang="sv-SE" sz="3600" b="0" dirty="0"/>
            </a:br>
            <a:r>
              <a:rPr lang="sv-SE" sz="3600" b="0" dirty="0"/>
              <a:t>201119</a:t>
            </a:r>
            <a:br>
              <a:rPr lang="sv-SE" sz="3600" dirty="0"/>
            </a:br>
            <a:endParaRPr lang="sv-SE" sz="3600" dirty="0"/>
          </a:p>
        </p:txBody>
      </p:sp>
      <p:pic>
        <p:nvPicPr>
          <p:cNvPr id="5" name="Bild 4" descr="Psykisk hälsa">
            <a:extLst>
              <a:ext uri="{FF2B5EF4-FFF2-40B4-BE49-F238E27FC236}">
                <a16:creationId xmlns:a16="http://schemas.microsoft.com/office/drawing/2014/main" id="{48FD6BE3-3A0D-418D-95A5-9CD4A34048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682305" y="443714"/>
            <a:ext cx="1357583" cy="1357583"/>
          </a:xfrm>
          <a:prstGeom prst="rect">
            <a:avLst/>
          </a:prstGeom>
        </p:spPr>
      </p:pic>
      <p:pic>
        <p:nvPicPr>
          <p:cNvPr id="11" name="Bild 10" descr="Flaska">
            <a:extLst>
              <a:ext uri="{FF2B5EF4-FFF2-40B4-BE49-F238E27FC236}">
                <a16:creationId xmlns:a16="http://schemas.microsoft.com/office/drawing/2014/main" id="{2C58475F-BA50-480C-B0AA-5EDE8B6CDC0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7425690" y="351472"/>
            <a:ext cx="1470024" cy="1470024"/>
          </a:xfrm>
          <a:prstGeom prst="rect">
            <a:avLst/>
          </a:prstGeom>
        </p:spPr>
      </p:pic>
      <p:pic>
        <p:nvPicPr>
          <p:cNvPr id="13" name="Bild 12" descr="Medicin">
            <a:extLst>
              <a:ext uri="{FF2B5EF4-FFF2-40B4-BE49-F238E27FC236}">
                <a16:creationId xmlns:a16="http://schemas.microsoft.com/office/drawing/2014/main" id="{CB17FCB0-9164-4A03-9ED7-55FF1728953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302134" y="610554"/>
            <a:ext cx="1210942" cy="1210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331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475"/>
    </mc:Choice>
    <mc:Fallback xmlns="">
      <p:transition spd="slow" advTm="19475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Sömnstörning vid PTSD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Förlängd insomning, mindre djupsömn, förändrad/fragmenterad REM-sömn. </a:t>
            </a:r>
          </a:p>
          <a:p>
            <a:r>
              <a:rPr lang="sv-SE" dirty="0"/>
              <a:t>Mardrömmar i regel kopplade till REM-sömn som ökar under senare delen av natten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46752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740"/>
    </mc:Choice>
    <mc:Fallback xmlns="">
      <p:transition spd="slow" advTm="4174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dirty="0"/>
              <a:t>Behandling av sömnstörning	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v-SE" dirty="0"/>
              <a:t>Sömnhygien, progressiv avspänning, ångeststrategier osv</a:t>
            </a:r>
          </a:p>
          <a:p>
            <a:r>
              <a:rPr lang="sv-SE" dirty="0"/>
              <a:t>Traumafokuserad psykoterapi</a:t>
            </a:r>
          </a:p>
          <a:p>
            <a:r>
              <a:rPr lang="sv-SE" i="1" dirty="0" err="1"/>
              <a:t>Imagery</a:t>
            </a:r>
            <a:r>
              <a:rPr lang="sv-SE" i="1" dirty="0"/>
              <a:t> </a:t>
            </a:r>
            <a:r>
              <a:rPr lang="sv-SE" i="1" dirty="0" err="1"/>
              <a:t>rehearsal</a:t>
            </a:r>
            <a:r>
              <a:rPr lang="sv-SE" i="1" dirty="0"/>
              <a:t> </a:t>
            </a:r>
            <a:r>
              <a:rPr lang="sv-SE" i="1" dirty="0" err="1"/>
              <a:t>therapy</a:t>
            </a:r>
            <a:r>
              <a:rPr lang="sv-SE" i="1" dirty="0"/>
              <a:t> (IRT) </a:t>
            </a:r>
            <a:r>
              <a:rPr lang="sv-SE" dirty="0"/>
              <a:t>mot mardrömmar</a:t>
            </a:r>
          </a:p>
          <a:p>
            <a:r>
              <a:rPr lang="sv-SE" dirty="0"/>
              <a:t>CBT-</a:t>
            </a:r>
            <a:r>
              <a:rPr lang="sv-SE" dirty="0" err="1"/>
              <a:t>insomni</a:t>
            </a:r>
            <a:r>
              <a:rPr lang="sv-SE" dirty="0"/>
              <a:t> </a:t>
            </a:r>
          </a:p>
          <a:p>
            <a:r>
              <a:rPr lang="sv-SE" dirty="0"/>
              <a:t>Farmaka – typiskt om svår sömnstörning eller när andra insatser inte hjälpt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AEAA338D-3750-4C1E-96B3-C7F554AC82E6}"/>
              </a:ext>
            </a:extLst>
          </p:cNvPr>
          <p:cNvSpPr txBox="1"/>
          <p:nvPr/>
        </p:nvSpPr>
        <p:spPr>
          <a:xfrm>
            <a:off x="3503488" y="6277510"/>
            <a:ext cx="73768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American </a:t>
            </a:r>
            <a:r>
              <a:rPr lang="sv-SE" dirty="0" err="1"/>
              <a:t>academy</a:t>
            </a:r>
            <a:r>
              <a:rPr lang="sv-SE" dirty="0"/>
              <a:t> of </a:t>
            </a:r>
            <a:r>
              <a:rPr lang="sv-SE" dirty="0" err="1"/>
              <a:t>sleep</a:t>
            </a:r>
            <a:r>
              <a:rPr lang="sv-SE" dirty="0"/>
              <a:t> medicine 2018, Davis 2007,  </a:t>
            </a:r>
            <a:r>
              <a:rPr lang="sv-SE" dirty="0" err="1"/>
              <a:t>Yüsel</a:t>
            </a:r>
            <a:r>
              <a:rPr lang="sv-SE" dirty="0"/>
              <a:t> 2020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8201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1798"/>
    </mc:Choice>
    <mc:Fallback xmlns="">
      <p:transition spd="slow" advTm="12179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15413" y="902609"/>
            <a:ext cx="10972800" cy="780685"/>
          </a:xfrm>
        </p:spPr>
        <p:txBody>
          <a:bodyPr/>
          <a:lstStyle/>
          <a:p>
            <a:pPr algn="ctr"/>
            <a:r>
              <a:rPr lang="sv-SE" dirty="0"/>
              <a:t>Sömnfarmaka – steg 2 i riktlinjer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50629" y="1904773"/>
            <a:ext cx="10972800" cy="3417243"/>
          </a:xfrm>
        </p:spPr>
        <p:txBody>
          <a:bodyPr/>
          <a:lstStyle/>
          <a:p>
            <a:pPr eaLnBrk="1" hangingPunct="1"/>
            <a:r>
              <a:rPr lang="sv-SE" altLang="sv-SE" dirty="0">
                <a:cs typeface="Arial" panose="020B0604020202020204" pitchFamily="34" charset="0"/>
              </a:rPr>
              <a:t>Melatonin/Circadin ofta att föredra utifrån evidens, biverkningsprofil och uthållighet</a:t>
            </a:r>
          </a:p>
          <a:p>
            <a:pPr eaLnBrk="1" hangingPunct="1"/>
            <a:r>
              <a:rPr lang="sv-SE" altLang="sv-SE" dirty="0">
                <a:cs typeface="Arial" panose="020B0604020202020204" pitchFamily="34" charset="0"/>
              </a:rPr>
              <a:t>Lergigan, Theralen</a:t>
            </a:r>
          </a:p>
          <a:p>
            <a:pPr eaLnBrk="1" hangingPunct="1"/>
            <a:r>
              <a:rPr lang="sv-SE" altLang="sv-SE" dirty="0">
                <a:cs typeface="Arial" panose="020B0604020202020204" pitchFamily="34" charset="0"/>
              </a:rPr>
              <a:t>För äldre barn: Mirtazapin i låg dos eller Propavan </a:t>
            </a:r>
          </a:p>
        </p:txBody>
      </p:sp>
      <p:sp>
        <p:nvSpPr>
          <p:cNvPr id="4" name="textruta 3"/>
          <p:cNvSpPr txBox="1"/>
          <p:nvPr/>
        </p:nvSpPr>
        <p:spPr>
          <a:xfrm>
            <a:off x="2279179" y="6105714"/>
            <a:ext cx="7915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Kunskapsöversikt om sömnstörningar hos barn - Läkemedelsverket 2015, </a:t>
            </a:r>
            <a:r>
              <a:rPr lang="sv-SE" dirty="0" err="1"/>
              <a:t>SFBUPs</a:t>
            </a:r>
            <a:r>
              <a:rPr lang="sv-SE" dirty="0"/>
              <a:t> riktlinjer trauma- och stressrelaterade syndrom 2019</a:t>
            </a:r>
          </a:p>
        </p:txBody>
      </p:sp>
    </p:spTree>
    <p:extLst>
      <p:ext uri="{BB962C8B-B14F-4D97-AF65-F5344CB8AC3E}">
        <p14:creationId xmlns:p14="http://schemas.microsoft.com/office/powerpoint/2010/main" val="2487065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788"/>
    </mc:Choice>
    <mc:Fallback xmlns="">
      <p:transition spd="slow" advTm="74788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E3E161F-8B27-417C-82AD-D1D23172C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Sömnfarmaka forts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3F971E2-4905-4D16-9E04-51E3ACBF9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v-SE" altLang="sv-SE" dirty="0">
                <a:cs typeface="Arial" panose="020B0604020202020204" pitchFamily="34" charset="0"/>
              </a:rPr>
              <a:t>Om mycket mardrömmar och inget annat hjälpt kan antiadrenerga läkemedel som prazosin övervägas (steg 3 i </a:t>
            </a:r>
            <a:r>
              <a:rPr lang="sv-SE" altLang="sv-SE" dirty="0" err="1">
                <a:cs typeface="Arial" panose="020B0604020202020204" pitchFamily="34" charset="0"/>
              </a:rPr>
              <a:t>SFBUPs</a:t>
            </a:r>
            <a:r>
              <a:rPr lang="sv-SE" altLang="sv-SE" dirty="0">
                <a:cs typeface="Arial" panose="020B0604020202020204" pitchFamily="34" charset="0"/>
              </a:rPr>
              <a:t> riktlinjer). </a:t>
            </a:r>
          </a:p>
          <a:p>
            <a:r>
              <a:rPr lang="sv-SE" dirty="0"/>
              <a:t>Benzodiazepiner – icke göra! Undantagsvis: Imovane</a:t>
            </a:r>
          </a:p>
        </p:txBody>
      </p:sp>
    </p:spTree>
    <p:extLst>
      <p:ext uri="{BB962C8B-B14F-4D97-AF65-F5344CB8AC3E}">
        <p14:creationId xmlns:p14="http://schemas.microsoft.com/office/powerpoint/2010/main" val="3819114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233"/>
    </mc:Choice>
    <mc:Fallback xmlns="">
      <p:transition spd="slow" advTm="65233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583112"/>
            <a:ext cx="10972800" cy="1143000"/>
          </a:xfrm>
        </p:spPr>
        <p:txBody>
          <a:bodyPr>
            <a:normAutofit/>
          </a:bodyPr>
          <a:lstStyle/>
          <a:p>
            <a:pPr algn="ctr"/>
            <a:r>
              <a:rPr lang="sv-SE" dirty="0"/>
              <a:t>Prazosin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09599" y="1415269"/>
            <a:ext cx="7904086" cy="641364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v-SE" sz="2500" dirty="0"/>
              <a:t>Postsynaptisk α-1-adrenerg antagonist, passerar blod hjärnbarriär </a:t>
            </a:r>
          </a:p>
          <a:p>
            <a:pPr>
              <a:lnSpc>
                <a:spcPct val="90000"/>
              </a:lnSpc>
            </a:pPr>
            <a:r>
              <a:rPr lang="sv-SE" sz="2500" dirty="0"/>
              <a:t>T1/2 ca 2-4 h</a:t>
            </a:r>
          </a:p>
          <a:p>
            <a:pPr>
              <a:lnSpc>
                <a:spcPct val="90000"/>
              </a:lnSpc>
            </a:pPr>
            <a:r>
              <a:rPr lang="sv-SE" sz="2500" dirty="0"/>
              <a:t>Ursprunglig indikation hypertoni. Idag godkänd för benign prostatahyperplasi (doxazosin) </a:t>
            </a:r>
          </a:p>
          <a:p>
            <a:pPr>
              <a:lnSpc>
                <a:spcPct val="90000"/>
              </a:lnSpc>
            </a:pPr>
            <a:r>
              <a:rPr lang="sv-SE" sz="2500" dirty="0"/>
              <a:t>Ökad </a:t>
            </a:r>
            <a:r>
              <a:rPr lang="sv-SE" sz="2500" i="1" dirty="0"/>
              <a:t>off label</a:t>
            </a:r>
            <a:r>
              <a:rPr lang="sv-SE" sz="2500" dirty="0"/>
              <a:t> vid PTSD-relaterade mardrömmar hos vuxna och barn. </a:t>
            </a:r>
          </a:p>
          <a:p>
            <a:pPr>
              <a:lnSpc>
                <a:spcPct val="90000"/>
              </a:lnSpc>
            </a:pPr>
            <a:r>
              <a:rPr lang="sv-SE" sz="2500" dirty="0"/>
              <a:t>Rekommenderades för vuxna av </a:t>
            </a:r>
            <a:r>
              <a:rPr lang="sv-SE" sz="2500" i="1" dirty="0"/>
              <a:t>American Academy of Sleep Medicine </a:t>
            </a:r>
            <a:r>
              <a:rPr lang="sv-SE" sz="2500" dirty="0"/>
              <a:t>2010.</a:t>
            </a:r>
          </a:p>
          <a:p>
            <a:pPr>
              <a:lnSpc>
                <a:spcPct val="90000"/>
              </a:lnSpc>
            </a:pPr>
            <a:r>
              <a:rPr lang="sv-SE" sz="2500" dirty="0"/>
              <a:t>Hypotes: ökad prefrontal aktivitet och kontroll över amygdala genom att motverka noradrenerg aktivitet</a:t>
            </a:r>
          </a:p>
          <a:p>
            <a:pPr marL="0" indent="0">
              <a:lnSpc>
                <a:spcPct val="90000"/>
              </a:lnSpc>
              <a:buNone/>
            </a:pPr>
            <a:endParaRPr lang="sv-SE" sz="2200" dirty="0"/>
          </a:p>
          <a:p>
            <a:pPr>
              <a:lnSpc>
                <a:spcPct val="90000"/>
              </a:lnSpc>
              <a:buNone/>
            </a:pPr>
            <a:endParaRPr lang="sv-SE" sz="2200" dirty="0"/>
          </a:p>
          <a:p>
            <a:pPr marL="0" indent="0">
              <a:lnSpc>
                <a:spcPct val="90000"/>
              </a:lnSpc>
              <a:buNone/>
            </a:pPr>
            <a:endParaRPr lang="sv-SE" sz="2200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CA349D4E-B97A-4DF5-A360-4967AEC56C5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5"/>
          <a:stretch/>
        </p:blipFill>
        <p:spPr>
          <a:xfrm>
            <a:off x="9321552" y="2286273"/>
            <a:ext cx="2870447" cy="2412632"/>
          </a:xfrm>
          <a:prstGeom prst="rect">
            <a:avLst/>
          </a:prstGeom>
          <a:noFill/>
          <a:ln w="28575">
            <a:solidFill>
              <a:schemeClr val="accent5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00821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5227"/>
    </mc:Choice>
    <mc:Fallback xmlns="">
      <p:transition spd="slow" advTm="10522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8623" y="58759"/>
            <a:ext cx="7960087" cy="6799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652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665"/>
    </mc:Choice>
    <mc:Fallback xmlns="">
      <p:transition spd="slow" advTm="49665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latshållare för innehåll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0479" y="103919"/>
            <a:ext cx="7188551" cy="6926468"/>
          </a:xfrm>
        </p:spPr>
      </p:pic>
    </p:spTree>
    <p:extLst>
      <p:ext uri="{BB962C8B-B14F-4D97-AF65-F5344CB8AC3E}">
        <p14:creationId xmlns:p14="http://schemas.microsoft.com/office/powerpoint/2010/main" val="2912273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517"/>
    </mc:Choice>
    <mc:Fallback xmlns="">
      <p:transition spd="slow" advTm="38517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Prazosin – evidens vuxna	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87829" y="1982935"/>
            <a:ext cx="10580756" cy="341724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Metaanalys av RCT-studier (N=191) 2016: stor effekt på mardrömmar, sömn och PTSD-symtom jmf placebo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800" dirty="0"/>
              <a:t>Raskind 2018: RCT 300 veteraner med kronisk PTSD: ingen effekt</a:t>
            </a:r>
          </a:p>
          <a:p>
            <a:r>
              <a:rPr lang="sv-SE" sz="2800" dirty="0"/>
              <a:t>Metaanalys 2020 baserat på 7 RCT, 500 pat med PTSD, 3-20 mg till kvällen: moderat till stor effekt på mardrömsfrekvens, sömnkvalitet och PTSD-symtom</a:t>
            </a:r>
          </a:p>
        </p:txBody>
      </p:sp>
      <p:sp>
        <p:nvSpPr>
          <p:cNvPr id="4" name="textruta 3"/>
          <p:cNvSpPr txBox="1"/>
          <p:nvPr/>
        </p:nvSpPr>
        <p:spPr>
          <a:xfrm>
            <a:off x="787829" y="6130276"/>
            <a:ext cx="94229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i="1" dirty="0"/>
              <a:t>Raskind et al 2003, Aurora 2010, Kung et at 2012, George et al 2016, Raskind et al 2018 och </a:t>
            </a:r>
            <a:r>
              <a:rPr lang="sv-SE" i="1" dirty="0" err="1"/>
              <a:t>Yücel</a:t>
            </a:r>
            <a:r>
              <a:rPr lang="sv-SE" i="1" dirty="0"/>
              <a:t> 2020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51536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273"/>
    </mc:Choice>
    <mc:Fallback xmlns="">
      <p:transition spd="slow" advTm="10027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Prazosin - barn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87829" y="1916833"/>
            <a:ext cx="10972800" cy="3764776"/>
          </a:xfrm>
        </p:spPr>
        <p:txBody>
          <a:bodyPr>
            <a:normAutofit fontScale="92500"/>
          </a:bodyPr>
          <a:lstStyle/>
          <a:p>
            <a:r>
              <a:rPr lang="sv-SE" dirty="0"/>
              <a:t>Tre fallstudier: effekt på mardrömmar och sömn. Få biverkningar. </a:t>
            </a:r>
          </a:p>
          <a:p>
            <a:r>
              <a:rPr lang="sv-SE" dirty="0" err="1"/>
              <a:t>Bl</a:t>
            </a:r>
            <a:r>
              <a:rPr lang="sv-SE" dirty="0"/>
              <a:t> a </a:t>
            </a:r>
            <a:r>
              <a:rPr lang="sv-SE" dirty="0" err="1"/>
              <a:t>prospektiv</a:t>
            </a:r>
            <a:r>
              <a:rPr lang="sv-SE" dirty="0"/>
              <a:t> fallstudie med 18 konsekutiva PTSD-pat &lt;15 år utan samtidig psykoterapi under 1 månad. Dos 1-3 mg.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dirty="0"/>
              <a:t>CGI och PTSD-symtom inklusive sömn förbättrades signifikant.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dirty="0"/>
              <a:t>Biverkningar: 1 patient övergående yrsel och hypotension. 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707D9302-299B-45D7-B5B2-28CAC19A5598}"/>
              </a:ext>
            </a:extLst>
          </p:cNvPr>
          <p:cNvSpPr txBox="1"/>
          <p:nvPr/>
        </p:nvSpPr>
        <p:spPr>
          <a:xfrm>
            <a:off x="4474774" y="6176720"/>
            <a:ext cx="8140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800" dirty="0" err="1"/>
              <a:t>Ferrafiat</a:t>
            </a:r>
            <a:r>
              <a:rPr lang="sv-SE" sz="1800" dirty="0"/>
              <a:t> 2020, </a:t>
            </a:r>
            <a:r>
              <a:rPr lang="sv-SE" sz="1800" dirty="0" err="1"/>
              <a:t>Akinsanya</a:t>
            </a:r>
            <a:r>
              <a:rPr lang="sv-SE" sz="1800" dirty="0"/>
              <a:t> 2017, </a:t>
            </a:r>
            <a:r>
              <a:rPr lang="sv-SE" sz="1800" dirty="0" err="1"/>
              <a:t>Keeshin</a:t>
            </a:r>
            <a:r>
              <a:rPr lang="sv-SE" sz="1800" dirty="0"/>
              <a:t> 2017</a:t>
            </a:r>
            <a:endParaRPr lang="sv-SE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83105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7270"/>
    </mc:Choice>
    <mc:Fallback xmlns="">
      <p:transition spd="slow" advTm="9727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94FCE43-3CBD-4A91-83C9-C6A8AED38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4" name="Platshållare för innehåll 3">
            <a:extLst>
              <a:ext uri="{FF2B5EF4-FFF2-40B4-BE49-F238E27FC236}">
                <a16:creationId xmlns:a16="http://schemas.microsoft.com/office/drawing/2014/main" id="{C2DC870F-A7E1-4F06-A150-ED11B597F3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8092" y="1190847"/>
            <a:ext cx="11400121" cy="4714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817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575"/>
    </mc:Choice>
    <mc:Fallback xmlns="">
      <p:transition spd="slow" advTm="58575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15413" y="653518"/>
            <a:ext cx="10972800" cy="780685"/>
          </a:xfrm>
        </p:spPr>
        <p:txBody>
          <a:bodyPr/>
          <a:lstStyle/>
          <a:p>
            <a:pPr algn="ctr"/>
            <a:r>
              <a:rPr lang="sv-SE" dirty="0"/>
              <a:t>PTSD och psykofarmaka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49729" y="1959868"/>
            <a:ext cx="10356421" cy="3417243"/>
          </a:xfrm>
        </p:spPr>
        <p:txBody>
          <a:bodyPr/>
          <a:lstStyle/>
          <a:p>
            <a:pPr eaLnBrk="1" hangingPunct="1"/>
            <a:r>
              <a:rPr lang="sv-SE" altLang="sv-SE" dirty="0"/>
              <a:t>Inget godkänt läkemedel för att motverka utveckling av PTSD hos barn utsatta för trauma </a:t>
            </a:r>
          </a:p>
          <a:p>
            <a:pPr eaLnBrk="1" hangingPunct="1"/>
            <a:r>
              <a:rPr lang="sv-SE" altLang="sv-SE" dirty="0"/>
              <a:t>Inget godkänt läkemedel för behandling av pediatrisk PTSD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sv-SE" dirty="0"/>
              <a:t>Psykofarmaka aktuellt för att lindra delsymtom och behandla komorbiditet</a:t>
            </a:r>
          </a:p>
          <a:p>
            <a:pPr marL="0" indent="0" eaLnBrk="1" hangingPunct="1">
              <a:buNone/>
            </a:pPr>
            <a:endParaRPr lang="sv-SE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4745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345"/>
    </mc:Choice>
    <mc:Fallback xmlns="">
      <p:transition spd="slow" advTm="3834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Biverkningar prazosin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Generellt vältolererad – litteratur och kliniskt</a:t>
            </a:r>
          </a:p>
          <a:p>
            <a:r>
              <a:rPr lang="sv-SE" dirty="0"/>
              <a:t>Biverkningar: ortostatisk hypotension, yrsel (10%), hjärtklappning, muskelsvaghet, dimsyn, klåda, nästäppa, oro, depressivitet.</a:t>
            </a:r>
          </a:p>
          <a:p>
            <a:r>
              <a:rPr lang="sv-SE" dirty="0"/>
              <a:t>Allvarlig men sällsynt biverkning: svimning 30-90 min efter första intag eller efter uppehåll</a:t>
            </a:r>
          </a:p>
          <a:p>
            <a:r>
              <a:rPr lang="sv-SE" dirty="0"/>
              <a:t>Kontraindikation: angina pectoris</a:t>
            </a:r>
          </a:p>
          <a:p>
            <a:endParaRPr lang="sv-SE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61333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0546"/>
    </mc:Choice>
    <mc:Fallback xmlns="">
      <p:transition spd="slow" advTm="11054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15413" y="602121"/>
            <a:ext cx="10972800" cy="780685"/>
          </a:xfrm>
        </p:spPr>
        <p:txBody>
          <a:bodyPr/>
          <a:lstStyle/>
          <a:p>
            <a:pPr algn="ctr"/>
            <a:r>
              <a:rPr lang="sv-SE" dirty="0"/>
              <a:t>I praktiken, prazosin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15413" y="1557467"/>
            <a:ext cx="10260129" cy="3417243"/>
          </a:xfrm>
        </p:spPr>
        <p:txBody>
          <a:bodyPr>
            <a:noAutofit/>
          </a:bodyPr>
          <a:lstStyle/>
          <a:p>
            <a:r>
              <a:rPr lang="sv-SE" sz="2800" dirty="0"/>
              <a:t>Licensansökan. </a:t>
            </a:r>
          </a:p>
          <a:p>
            <a:r>
              <a:rPr lang="sv-SE" sz="2800" dirty="0"/>
              <a:t>Varunamn: Prazosin, Hypovase, Minipress, </a:t>
            </a:r>
            <a:r>
              <a:rPr lang="sv-SE" sz="2800" dirty="0" err="1"/>
              <a:t>Apo-prazo</a:t>
            </a:r>
            <a:r>
              <a:rPr lang="sv-SE" sz="2800" dirty="0"/>
              <a:t>. </a:t>
            </a:r>
          </a:p>
          <a:p>
            <a:r>
              <a:rPr lang="sv-SE" sz="2800" dirty="0"/>
              <a:t>1 mg vid sänggående, upptrappning med 1 mg/vecka. Sällan över 4 mg. </a:t>
            </a:r>
          </a:p>
          <a:p>
            <a:r>
              <a:rPr lang="sv-SE" sz="2800" dirty="0"/>
              <a:t>Kontroll puls och blodtryck före och efter insättning och vid upptrappning. Helst sittande och stående. </a:t>
            </a:r>
          </a:p>
          <a:p>
            <a:r>
              <a:rPr lang="sv-SE" sz="2800" dirty="0"/>
              <a:t>Skärpt indikation: Rädsla att sova pga mardrömmar, uppvaknande med skräck, svettningar som orsakar mycket lidande och speglar förhöjd noradrenerg aktivitet</a:t>
            </a:r>
          </a:p>
          <a:p>
            <a:r>
              <a:rPr lang="sv-SE" sz="2800" dirty="0"/>
              <a:t>Utsättning? </a:t>
            </a:r>
            <a:r>
              <a:rPr lang="sv-SE" sz="2800" dirty="0" err="1"/>
              <a:t>Evt</a:t>
            </a:r>
            <a:r>
              <a:rPr lang="sv-SE" sz="2800" dirty="0"/>
              <a:t> </a:t>
            </a:r>
            <a:r>
              <a:rPr lang="sv-SE" sz="2800" i="1" dirty="0" err="1"/>
              <a:t>rebound</a:t>
            </a:r>
            <a:endParaRPr lang="sv-SE" sz="2800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08106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9091"/>
    </mc:Choice>
    <mc:Fallback xmlns="">
      <p:transition spd="slow" advTm="19909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Neuroleptika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Vuxna: Kan enligt NICE övervägas vid PTSD, trots begränsad data. </a:t>
            </a:r>
          </a:p>
          <a:p>
            <a:r>
              <a:rPr lang="sv-SE" dirty="0"/>
              <a:t>Barn: enbart öppna studier och caserapporter</a:t>
            </a:r>
          </a:p>
          <a:p>
            <a:r>
              <a:rPr lang="sv-SE" dirty="0"/>
              <a:t>Indikation: främst vid PTSD plus utagerande beteende eller svår dissociation</a:t>
            </a:r>
          </a:p>
          <a:p>
            <a:r>
              <a:rPr lang="sv-SE" dirty="0"/>
              <a:t>Preparatval? Risperidon, quetiapin? </a:t>
            </a:r>
            <a:r>
              <a:rPr lang="sv-SE" sz="3200" dirty="0"/>
              <a:t>α-1-antiadrenerg</a:t>
            </a:r>
          </a:p>
          <a:p>
            <a:r>
              <a:rPr lang="sv-SE" dirty="0"/>
              <a:t>Sedvanliga neuroleptikakontroller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49295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8662"/>
    </mc:Choice>
    <mc:Fallback xmlns="">
      <p:transition spd="slow" advTm="12866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1771590-6A5A-4987-A6FF-DDEB418AE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413" y="785613"/>
            <a:ext cx="10972800" cy="780685"/>
          </a:xfrm>
        </p:spPr>
        <p:txBody>
          <a:bodyPr/>
          <a:lstStyle/>
          <a:p>
            <a:pPr algn="ctr"/>
            <a:r>
              <a:rPr lang="sv-SE" dirty="0"/>
              <a:t>Trauma och substansmissbruk (SUD)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3E3BE05-4801-4DA9-8B76-88389DA13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829" y="1618885"/>
            <a:ext cx="10972800" cy="3417243"/>
          </a:xfrm>
        </p:spPr>
        <p:txBody>
          <a:bodyPr/>
          <a:lstStyle/>
          <a:p>
            <a:r>
              <a:rPr lang="sv-SE" dirty="0"/>
              <a:t>Trauma – framför allt interpersonell – associerat med </a:t>
            </a:r>
            <a:r>
              <a:rPr lang="sv-SE" i="1" dirty="0"/>
              <a:t>binge drinking </a:t>
            </a:r>
            <a:r>
              <a:rPr lang="sv-SE" dirty="0"/>
              <a:t>och substansmissbruk (SUD) hos tonåringar.</a:t>
            </a:r>
          </a:p>
          <a:p>
            <a:r>
              <a:rPr lang="sv-SE" dirty="0"/>
              <a:t>Traumaexponerade 2-3 gånger ökad risk för pågående eller tidigare missbruk jmf ungdomar utan trauma. </a:t>
            </a:r>
          </a:p>
          <a:p>
            <a:r>
              <a:rPr lang="sv-SE" dirty="0"/>
              <a:t>Fler trauman – allvarligare och tidigare SUD </a:t>
            </a:r>
          </a:p>
          <a:p>
            <a:r>
              <a:rPr lang="sv-SE" dirty="0"/>
              <a:t>SUD kopplat till ökad risk för ny traumaexponering</a:t>
            </a:r>
          </a:p>
          <a:p>
            <a:r>
              <a:rPr lang="sv-SE" dirty="0"/>
              <a:t>Trauma föregår missbruk i ca 50% av fallen. 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0DAAE721-7DCB-4EF3-BB58-924BDC9012E4}"/>
              </a:ext>
            </a:extLst>
          </p:cNvPr>
          <p:cNvSpPr txBox="1"/>
          <p:nvPr/>
        </p:nvSpPr>
        <p:spPr>
          <a:xfrm>
            <a:off x="6096000" y="6380789"/>
            <a:ext cx="4366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err="1"/>
              <a:t>Nooner</a:t>
            </a:r>
            <a:r>
              <a:rPr lang="sv-SE" dirty="0"/>
              <a:t> 2012, Cole 2018, NCTSN</a:t>
            </a:r>
          </a:p>
        </p:txBody>
      </p:sp>
      <p:pic>
        <p:nvPicPr>
          <p:cNvPr id="6" name="Bild 5" descr="Flaska">
            <a:extLst>
              <a:ext uri="{FF2B5EF4-FFF2-40B4-BE49-F238E27FC236}">
                <a16:creationId xmlns:a16="http://schemas.microsoft.com/office/drawing/2014/main" id="{10BF6D7C-4885-4E7D-845E-EB5E9CB4E01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-8956" y="363398"/>
            <a:ext cx="1470024" cy="1470024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  <a:reflection blurRad="6350" stA="50000" endA="300" endPos="90000" dir="5400000" sy="-100000" algn="bl" rotWithShape="0"/>
          </a:effectLst>
          <a:scene3d>
            <a:camera prst="perspectiveContrastingLeftFacing"/>
            <a:lightRig rig="threePt" dir="t"/>
          </a:scene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39894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4014"/>
    </mc:Choice>
    <mc:Fallback xmlns="">
      <p:transition spd="slow" advTm="11401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B81EB3-1643-446F-A66D-5861E4DF5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413" y="832397"/>
            <a:ext cx="10972800" cy="780685"/>
          </a:xfrm>
        </p:spPr>
        <p:txBody>
          <a:bodyPr/>
          <a:lstStyle/>
          <a:p>
            <a:pPr algn="ctr"/>
            <a:r>
              <a:rPr lang="sv-SE" dirty="0"/>
              <a:t>Missbruks forts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1585830-0F4A-42A7-90B5-5904A4A040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829" y="1553276"/>
            <a:ext cx="10972800" cy="3417243"/>
          </a:xfrm>
        </p:spPr>
        <p:txBody>
          <a:bodyPr/>
          <a:lstStyle/>
          <a:p>
            <a:r>
              <a:rPr lang="sv-SE" dirty="0"/>
              <a:t>13% av pojkar och 25% av flickor i USA med SUD har samtidig PTSD – Maria Malmö snarlikt eller högre</a:t>
            </a:r>
          </a:p>
          <a:p>
            <a:r>
              <a:rPr lang="sv-SE" dirty="0"/>
              <a:t>Hypotes: trauma driver – accelererat av missbruk – hjärnans sensitisering för belöning och straff. </a:t>
            </a:r>
          </a:p>
          <a:p>
            <a:r>
              <a:rPr lang="sv-SE" dirty="0"/>
              <a:t>PTSD-symtom tycks samtidigt påverka risk för SUD mer än trauma i sig. </a:t>
            </a:r>
          </a:p>
          <a:p>
            <a:r>
              <a:rPr lang="sv-SE" dirty="0"/>
              <a:t>Maria Malmö: Ensamkommande ökad förekomst tramadol/opioider</a:t>
            </a:r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AE2E584E-D0CD-4ECB-BAB3-96F640711AAD}"/>
              </a:ext>
            </a:extLst>
          </p:cNvPr>
          <p:cNvSpPr txBox="1"/>
          <p:nvPr/>
        </p:nvSpPr>
        <p:spPr>
          <a:xfrm>
            <a:off x="2302526" y="6324054"/>
            <a:ext cx="80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err="1"/>
              <a:t>Kilpatrick</a:t>
            </a:r>
            <a:r>
              <a:rPr lang="sv-SE" dirty="0"/>
              <a:t> 2003, Alexander Holmstedt Maria Malmö muntlig kommunikation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33678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4377"/>
    </mc:Choice>
    <mc:Fallback xmlns="">
      <p:transition spd="slow" advTm="12437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CC11B8E-A011-4E58-88E2-71EFC0555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PTSD och missbruk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02DC536-1781-4631-A18E-B7F859FA52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Ca 20-30 % av ungdomar i USA med PTSD har också SUD, pojkar &gt; flickor. </a:t>
            </a:r>
          </a:p>
          <a:p>
            <a:r>
              <a:rPr lang="sv-SE" dirty="0"/>
              <a:t>Samsjuklighet försvårar behandling </a:t>
            </a:r>
          </a:p>
          <a:p>
            <a:r>
              <a:rPr lang="sv-SE" dirty="0"/>
              <a:t>Samverkan. Sekventiellt eller parallellt? </a:t>
            </a:r>
          </a:p>
          <a:p>
            <a:r>
              <a:rPr lang="sv-SE" dirty="0"/>
              <a:t>Överspändhet och återupplevande    självmedicinering abstinens liknar PTSD-symtom    ökat missbruk        förstärker ohjälpsamma copingstrategier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81D7EBFC-7B42-45D3-AE66-DBBE43FFE803}"/>
              </a:ext>
            </a:extLst>
          </p:cNvPr>
          <p:cNvSpPr txBox="1"/>
          <p:nvPr/>
        </p:nvSpPr>
        <p:spPr>
          <a:xfrm>
            <a:off x="5276006" y="6142771"/>
            <a:ext cx="46229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err="1"/>
              <a:t>Kilpatrick</a:t>
            </a:r>
            <a:r>
              <a:rPr lang="sv-SE" dirty="0"/>
              <a:t> 2003, Simmons 2016</a:t>
            </a:r>
          </a:p>
        </p:txBody>
      </p:sp>
      <p:cxnSp>
        <p:nvCxnSpPr>
          <p:cNvPr id="8" name="Rak pilkoppling 7">
            <a:extLst>
              <a:ext uri="{FF2B5EF4-FFF2-40B4-BE49-F238E27FC236}">
                <a16:creationId xmlns:a16="http://schemas.microsoft.com/office/drawing/2014/main" id="{7B7F8D89-F5DF-48DF-AFDC-B2BA209FBABF}"/>
              </a:ext>
            </a:extLst>
          </p:cNvPr>
          <p:cNvCxnSpPr/>
          <p:nvPr/>
        </p:nvCxnSpPr>
        <p:spPr bwMode="auto">
          <a:xfrm>
            <a:off x="7507871" y="4476686"/>
            <a:ext cx="32877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5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Rak pilkoppling 11">
            <a:extLst>
              <a:ext uri="{FF2B5EF4-FFF2-40B4-BE49-F238E27FC236}">
                <a16:creationId xmlns:a16="http://schemas.microsoft.com/office/drawing/2014/main" id="{820CA267-E557-4D4F-91E0-6B1B05B8D318}"/>
              </a:ext>
            </a:extLst>
          </p:cNvPr>
          <p:cNvCxnSpPr/>
          <p:nvPr/>
        </p:nvCxnSpPr>
        <p:spPr bwMode="auto">
          <a:xfrm>
            <a:off x="11063908" y="4466452"/>
            <a:ext cx="32877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5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Rak pilkoppling 12">
            <a:extLst>
              <a:ext uri="{FF2B5EF4-FFF2-40B4-BE49-F238E27FC236}">
                <a16:creationId xmlns:a16="http://schemas.microsoft.com/office/drawing/2014/main" id="{838DAEBA-F3D7-41C3-8D23-908CC50D3E7D}"/>
              </a:ext>
            </a:extLst>
          </p:cNvPr>
          <p:cNvCxnSpPr/>
          <p:nvPr/>
        </p:nvCxnSpPr>
        <p:spPr bwMode="auto">
          <a:xfrm>
            <a:off x="6849750" y="4968998"/>
            <a:ext cx="32877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5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Rak pilkoppling 13">
            <a:extLst>
              <a:ext uri="{FF2B5EF4-FFF2-40B4-BE49-F238E27FC236}">
                <a16:creationId xmlns:a16="http://schemas.microsoft.com/office/drawing/2014/main" id="{A5FF6B17-8F85-448B-88CB-8B5F05EF5831}"/>
              </a:ext>
            </a:extLst>
          </p:cNvPr>
          <p:cNvCxnSpPr/>
          <p:nvPr/>
        </p:nvCxnSpPr>
        <p:spPr bwMode="auto">
          <a:xfrm>
            <a:off x="9898924" y="4971054"/>
            <a:ext cx="32877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5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516876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2795"/>
    </mc:Choice>
    <mc:Fallback xmlns="">
      <p:transition spd="slow" advTm="142795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EFC84B80-EB3B-4F9E-BDCB-FC8049E8F3F9}"/>
              </a:ext>
            </a:extLst>
          </p:cNvPr>
          <p:cNvSpPr/>
          <p:nvPr/>
        </p:nvSpPr>
        <p:spPr bwMode="auto">
          <a:xfrm>
            <a:off x="4657618" y="1269704"/>
            <a:ext cx="2876764" cy="1007413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rPr>
              <a:t>Trauma</a:t>
            </a:r>
          </a:p>
        </p:txBody>
      </p:sp>
      <p:sp>
        <p:nvSpPr>
          <p:cNvPr id="5" name="Ellips 4">
            <a:extLst>
              <a:ext uri="{FF2B5EF4-FFF2-40B4-BE49-F238E27FC236}">
                <a16:creationId xmlns:a16="http://schemas.microsoft.com/office/drawing/2014/main" id="{50F572A3-C912-46E2-A1F2-8AE619788518}"/>
              </a:ext>
            </a:extLst>
          </p:cNvPr>
          <p:cNvSpPr/>
          <p:nvPr/>
        </p:nvSpPr>
        <p:spPr bwMode="auto">
          <a:xfrm>
            <a:off x="1626744" y="3057922"/>
            <a:ext cx="3952126" cy="1466636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rPr>
              <a:t>Missbruk</a:t>
            </a:r>
          </a:p>
        </p:txBody>
      </p:sp>
      <p:sp>
        <p:nvSpPr>
          <p:cNvPr id="7" name="Ellips 6">
            <a:extLst>
              <a:ext uri="{FF2B5EF4-FFF2-40B4-BE49-F238E27FC236}">
                <a16:creationId xmlns:a16="http://schemas.microsoft.com/office/drawing/2014/main" id="{8D0BA463-C142-42FA-A1EE-41752F343F44}"/>
              </a:ext>
            </a:extLst>
          </p:cNvPr>
          <p:cNvSpPr/>
          <p:nvPr/>
        </p:nvSpPr>
        <p:spPr bwMode="auto">
          <a:xfrm>
            <a:off x="6767245" y="3010437"/>
            <a:ext cx="3952126" cy="1466636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rPr>
              <a:t>PTSD</a:t>
            </a:r>
          </a:p>
        </p:txBody>
      </p:sp>
      <p:cxnSp>
        <p:nvCxnSpPr>
          <p:cNvPr id="10" name="Rak pilkoppling 9">
            <a:extLst>
              <a:ext uri="{FF2B5EF4-FFF2-40B4-BE49-F238E27FC236}">
                <a16:creationId xmlns:a16="http://schemas.microsoft.com/office/drawing/2014/main" id="{5F401E9B-7B7D-4158-9A1A-C682CE5FAFDC}"/>
              </a:ext>
            </a:extLst>
          </p:cNvPr>
          <p:cNvCxnSpPr>
            <a:endCxn id="5" idx="6"/>
          </p:cNvCxnSpPr>
          <p:nvPr/>
        </p:nvCxnSpPr>
        <p:spPr bwMode="auto">
          <a:xfrm flipH="1">
            <a:off x="5578870" y="3791240"/>
            <a:ext cx="113700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Rak pilkoppling 13">
            <a:extLst>
              <a:ext uri="{FF2B5EF4-FFF2-40B4-BE49-F238E27FC236}">
                <a16:creationId xmlns:a16="http://schemas.microsoft.com/office/drawing/2014/main" id="{C3AD357C-7BDE-47A0-AEFB-FBD785278C10}"/>
              </a:ext>
            </a:extLst>
          </p:cNvPr>
          <p:cNvCxnSpPr/>
          <p:nvPr/>
        </p:nvCxnSpPr>
        <p:spPr bwMode="auto">
          <a:xfrm flipV="1">
            <a:off x="3884347" y="2277117"/>
            <a:ext cx="773271" cy="78080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Rak pilkoppling 14">
            <a:extLst>
              <a:ext uri="{FF2B5EF4-FFF2-40B4-BE49-F238E27FC236}">
                <a16:creationId xmlns:a16="http://schemas.microsoft.com/office/drawing/2014/main" id="{0E554507-7FBA-4E80-93CD-FC07F213EC35}"/>
              </a:ext>
            </a:extLst>
          </p:cNvPr>
          <p:cNvCxnSpPr>
            <a:endCxn id="7" idx="0"/>
          </p:cNvCxnSpPr>
          <p:nvPr/>
        </p:nvCxnSpPr>
        <p:spPr bwMode="auto">
          <a:xfrm>
            <a:off x="7534382" y="2277117"/>
            <a:ext cx="1208926" cy="73332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Rak pilkoppling 18">
            <a:extLst>
              <a:ext uri="{FF2B5EF4-FFF2-40B4-BE49-F238E27FC236}">
                <a16:creationId xmlns:a16="http://schemas.microsoft.com/office/drawing/2014/main" id="{48ACED24-488B-452C-A563-958E380590A0}"/>
              </a:ext>
            </a:extLst>
          </p:cNvPr>
          <p:cNvCxnSpPr/>
          <p:nvPr/>
        </p:nvCxnSpPr>
        <p:spPr bwMode="auto">
          <a:xfrm>
            <a:off x="5506948" y="4027470"/>
            <a:ext cx="139728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Ellips 23">
            <a:extLst>
              <a:ext uri="{FF2B5EF4-FFF2-40B4-BE49-F238E27FC236}">
                <a16:creationId xmlns:a16="http://schemas.microsoft.com/office/drawing/2014/main" id="{C4176B59-FE03-4316-B79D-65BB22F86085}"/>
              </a:ext>
            </a:extLst>
          </p:cNvPr>
          <p:cNvSpPr/>
          <p:nvPr/>
        </p:nvSpPr>
        <p:spPr bwMode="auto">
          <a:xfrm>
            <a:off x="1626744" y="637935"/>
            <a:ext cx="1961715" cy="1446526"/>
          </a:xfrm>
          <a:prstGeom prst="ellipse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1" charset="-128"/>
              </a:rPr>
              <a:t>Delad etiologi</a:t>
            </a:r>
          </a:p>
        </p:txBody>
      </p:sp>
      <p:sp>
        <p:nvSpPr>
          <p:cNvPr id="3" name="Blixt 2">
            <a:extLst>
              <a:ext uri="{FF2B5EF4-FFF2-40B4-BE49-F238E27FC236}">
                <a16:creationId xmlns:a16="http://schemas.microsoft.com/office/drawing/2014/main" id="{DD28CDCF-3F14-494D-9239-53D2FC6E5246}"/>
              </a:ext>
            </a:extLst>
          </p:cNvPr>
          <p:cNvSpPr/>
          <p:nvPr/>
        </p:nvSpPr>
        <p:spPr bwMode="auto">
          <a:xfrm>
            <a:off x="6604986" y="1038687"/>
            <a:ext cx="532661" cy="1135144"/>
          </a:xfrm>
          <a:prstGeom prst="lightningBol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cxnSp>
        <p:nvCxnSpPr>
          <p:cNvPr id="12" name="Rak pilkoppling 11">
            <a:extLst>
              <a:ext uri="{FF2B5EF4-FFF2-40B4-BE49-F238E27FC236}">
                <a16:creationId xmlns:a16="http://schemas.microsoft.com/office/drawing/2014/main" id="{948DCE7F-CC57-4425-BD2B-7DA08BB0EFC7}"/>
              </a:ext>
            </a:extLst>
          </p:cNvPr>
          <p:cNvCxnSpPr/>
          <p:nvPr/>
        </p:nvCxnSpPr>
        <p:spPr bwMode="auto">
          <a:xfrm>
            <a:off x="3117209" y="1964652"/>
            <a:ext cx="0" cy="109327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Rak pilkoppling 15">
            <a:extLst>
              <a:ext uri="{FF2B5EF4-FFF2-40B4-BE49-F238E27FC236}">
                <a16:creationId xmlns:a16="http://schemas.microsoft.com/office/drawing/2014/main" id="{7A640DD5-78DD-4C2E-950A-87AEFEC2B587}"/>
              </a:ext>
            </a:extLst>
          </p:cNvPr>
          <p:cNvCxnSpPr/>
          <p:nvPr/>
        </p:nvCxnSpPr>
        <p:spPr bwMode="auto">
          <a:xfrm>
            <a:off x="3117209" y="1964652"/>
            <a:ext cx="154040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custDataLst>
      <p:tags r:id="rId1"/>
    </p:custDataLst>
    <p:extLst>
      <p:ext uri="{BB962C8B-B14F-4D97-AF65-F5344CB8AC3E}">
        <p14:creationId xmlns:p14="http://schemas.microsoft.com/office/powerpoint/2010/main" val="3624804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192"/>
    </mc:Choice>
    <mc:Fallback xmlns="">
      <p:transition spd="slow" advTm="6119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B90A2B6-BD78-4363-AEF9-382CF7580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413" y="581039"/>
            <a:ext cx="10972800" cy="780685"/>
          </a:xfrm>
        </p:spPr>
        <p:txBody>
          <a:bodyPr/>
          <a:lstStyle/>
          <a:p>
            <a:pPr algn="ctr"/>
            <a:r>
              <a:rPr lang="sv-SE" dirty="0"/>
              <a:t>Sammanfattning/rekommendation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8A2AE37-996F-4128-8D85-26A21F9AAA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829" y="1346843"/>
            <a:ext cx="10972800" cy="3417243"/>
          </a:xfrm>
        </p:spPr>
        <p:txBody>
          <a:bodyPr/>
          <a:lstStyle/>
          <a:p>
            <a:r>
              <a:rPr lang="sv-SE" dirty="0"/>
              <a:t>Screena för trauma och PTSD bland pat med missbruk</a:t>
            </a:r>
          </a:p>
          <a:p>
            <a:r>
              <a:rPr lang="sv-SE" dirty="0"/>
              <a:t>Fortlöpande följa PTSD-symtom vid kombination SUD och traumahistorik </a:t>
            </a:r>
          </a:p>
          <a:p>
            <a:r>
              <a:rPr lang="sv-SE" dirty="0"/>
              <a:t>Screena missbruk bland PTSD-</a:t>
            </a:r>
            <a:r>
              <a:rPr lang="sv-SE" dirty="0" err="1"/>
              <a:t>pat</a:t>
            </a:r>
            <a:r>
              <a:rPr lang="sv-SE" dirty="0"/>
              <a:t> i tonåren</a:t>
            </a:r>
          </a:p>
          <a:p>
            <a:r>
              <a:rPr lang="sv-SE" dirty="0"/>
              <a:t>Läkemedel vid PTSD för delsymtom och tänkbart vid komorbiditet</a:t>
            </a:r>
          </a:p>
          <a:p>
            <a:r>
              <a:rPr lang="sv-SE" dirty="0"/>
              <a:t>Behandla sömnsvårigheter vid PTSD aktivt</a:t>
            </a:r>
          </a:p>
          <a:p>
            <a:r>
              <a:rPr lang="sv-SE" dirty="0"/>
              <a:t>Begränsat men ökat vetenskapligt stöd för prazosin vid mardrömmar</a:t>
            </a:r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03112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4569"/>
    </mc:Choice>
    <mc:Fallback xmlns="">
      <p:transition spd="slow" advTm="12456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0843" y="1131217"/>
            <a:ext cx="7949740" cy="5301083"/>
          </a:xfrm>
        </p:spPr>
      </p:pic>
      <p:sp>
        <p:nvSpPr>
          <p:cNvPr id="5" name="textruta 4"/>
          <p:cNvSpPr txBox="1"/>
          <p:nvPr/>
        </p:nvSpPr>
        <p:spPr>
          <a:xfrm>
            <a:off x="7128772" y="6433887"/>
            <a:ext cx="340437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dirty="0"/>
              <a:t>Fotograf: Göran Engström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15C11024-8C5F-4A92-BA4E-5C1499D1E644}"/>
              </a:ext>
            </a:extLst>
          </p:cNvPr>
          <p:cNvSpPr txBox="1"/>
          <p:nvPr/>
        </p:nvSpPr>
        <p:spPr>
          <a:xfrm>
            <a:off x="5265937" y="310718"/>
            <a:ext cx="16601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b="1" dirty="0"/>
              <a:t>Tack!</a:t>
            </a:r>
          </a:p>
        </p:txBody>
      </p:sp>
    </p:spTree>
    <p:extLst>
      <p:ext uri="{BB962C8B-B14F-4D97-AF65-F5344CB8AC3E}">
        <p14:creationId xmlns:p14="http://schemas.microsoft.com/office/powerpoint/2010/main" val="1396938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694"/>
    </mc:Choice>
    <mc:Fallback xmlns="">
      <p:transition spd="slow" advTm="9694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79394" y="679251"/>
            <a:ext cx="11308819" cy="780685"/>
          </a:xfrm>
        </p:spPr>
        <p:txBody>
          <a:bodyPr/>
          <a:lstStyle/>
          <a:p>
            <a:pPr algn="ctr"/>
            <a:r>
              <a:rPr lang="sv-SE" dirty="0"/>
              <a:t>PTSD och SSRI		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87829" y="1446349"/>
            <a:ext cx="10146334" cy="3417243"/>
          </a:xfrm>
        </p:spPr>
        <p:txBody>
          <a:bodyPr>
            <a:noAutofit/>
          </a:bodyPr>
          <a:lstStyle/>
          <a:p>
            <a:r>
              <a:rPr lang="sv-SE" dirty="0"/>
              <a:t>Vuxna: Flera SSRI lindrar PTSD. Bara sertralin och paroxetin godkända.</a:t>
            </a:r>
          </a:p>
          <a:p>
            <a:r>
              <a:rPr lang="sv-SE" dirty="0"/>
              <a:t>Måttlig effekt - andrahandsval efter psykologiska metoder.</a:t>
            </a:r>
          </a:p>
          <a:p>
            <a:r>
              <a:rPr lang="sv-SE" dirty="0"/>
              <a:t>Barn: 2 RCT med sertralin: ingen effekt</a:t>
            </a:r>
          </a:p>
          <a:p>
            <a:r>
              <a:rPr lang="sv-SE" dirty="0"/>
              <a:t>1 dubbel blind, placebokontrollerad studie med </a:t>
            </a:r>
            <a:r>
              <a:rPr lang="sv-SE" dirty="0" err="1"/>
              <a:t>fluoxetin</a:t>
            </a:r>
            <a:r>
              <a:rPr lang="sv-SE" dirty="0"/>
              <a:t>: signifikant men marginell effekt </a:t>
            </a:r>
          </a:p>
        </p:txBody>
      </p:sp>
      <p:sp>
        <p:nvSpPr>
          <p:cNvPr id="5" name="textruta 4"/>
          <p:cNvSpPr txBox="1"/>
          <p:nvPr/>
        </p:nvSpPr>
        <p:spPr>
          <a:xfrm>
            <a:off x="385587" y="6426733"/>
            <a:ext cx="10961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i="1" dirty="0" err="1"/>
              <a:t>Teicher</a:t>
            </a:r>
            <a:r>
              <a:rPr lang="sv-SE" i="1" dirty="0"/>
              <a:t>, Samson 2013, </a:t>
            </a:r>
            <a:r>
              <a:rPr lang="sv-SE" i="1" dirty="0" err="1"/>
              <a:t>Martsenkovsky</a:t>
            </a:r>
            <a:r>
              <a:rPr lang="sv-SE" i="1" dirty="0"/>
              <a:t> 2015,</a:t>
            </a:r>
            <a:r>
              <a:rPr lang="sv-SE" dirty="0"/>
              <a:t> </a:t>
            </a:r>
            <a:r>
              <a:rPr lang="sv-SE" i="1" dirty="0"/>
              <a:t>Wilkinson, </a:t>
            </a:r>
            <a:r>
              <a:rPr lang="sv-SE" i="1" dirty="0" err="1"/>
              <a:t>Carrion</a:t>
            </a:r>
            <a:r>
              <a:rPr lang="sv-SE" i="1" dirty="0"/>
              <a:t> 2012, NICE </a:t>
            </a:r>
            <a:r>
              <a:rPr lang="sv-SE" i="1" dirty="0" err="1"/>
              <a:t>guidelines</a:t>
            </a:r>
            <a:r>
              <a:rPr lang="sv-SE" i="1" dirty="0"/>
              <a:t> 2018, SBU 2019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73851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1661"/>
    </mc:Choice>
    <mc:Fallback xmlns="">
      <p:transition spd="slow" advTm="9166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ubrik 1"/>
          <p:cNvSpPr>
            <a:spLocks noGrp="1"/>
          </p:cNvSpPr>
          <p:nvPr>
            <p:ph type="title"/>
          </p:nvPr>
        </p:nvSpPr>
        <p:spPr>
          <a:xfrm>
            <a:off x="436728" y="424550"/>
            <a:ext cx="11351485" cy="780685"/>
          </a:xfrm>
        </p:spPr>
        <p:txBody>
          <a:bodyPr/>
          <a:lstStyle/>
          <a:p>
            <a:pPr algn="ctr"/>
            <a:r>
              <a:rPr lang="sv-SE" altLang="sv-SE" dirty="0"/>
              <a:t>Traumaexponerade barn med annan </a:t>
            </a:r>
            <a:br>
              <a:rPr lang="sv-SE" altLang="sv-SE" dirty="0"/>
            </a:br>
            <a:r>
              <a:rPr lang="sv-SE" altLang="sv-SE" dirty="0"/>
              <a:t>sjuklighet än PTSD</a:t>
            </a:r>
          </a:p>
        </p:txBody>
      </p:sp>
      <p:sp>
        <p:nvSpPr>
          <p:cNvPr id="51203" name="Platshållare för innehåll 2"/>
          <p:cNvSpPr>
            <a:spLocks noGrp="1"/>
          </p:cNvSpPr>
          <p:nvPr>
            <p:ph idx="1"/>
          </p:nvPr>
        </p:nvSpPr>
        <p:spPr>
          <a:xfrm>
            <a:off x="1352282" y="1982177"/>
            <a:ext cx="8834907" cy="3571444"/>
          </a:xfrm>
        </p:spPr>
        <p:txBody>
          <a:bodyPr/>
          <a:lstStyle/>
          <a:p>
            <a:r>
              <a:rPr lang="sv-SE" altLang="sv-SE" sz="2900" dirty="0"/>
              <a:t>Barn med psykiatrisk sjukdom såsom depression och ångest </a:t>
            </a:r>
            <a:r>
              <a:rPr lang="sv-SE" altLang="sv-SE" sz="2900" i="1" dirty="0"/>
              <a:t>och</a:t>
            </a:r>
            <a:r>
              <a:rPr lang="sv-SE" altLang="sv-SE" sz="2900" dirty="0"/>
              <a:t> som utsatts för barnmisshandel/trauma skiljer sig ofta från de med samma diagnos utan motsvarande bakgrund</a:t>
            </a:r>
          </a:p>
          <a:p>
            <a:pPr>
              <a:spcAft>
                <a:spcPct val="0"/>
              </a:spcAft>
            </a:pPr>
            <a:r>
              <a:rPr lang="sv-SE" altLang="sv-SE" sz="2900" dirty="0"/>
              <a:t>Debuterar tidigare, större symtombörda, ökad risk för suicid och svarar överlag sämre på behandling, dvs distinkt ecofenotyp som kan kräva anpassningar av behandling</a:t>
            </a:r>
            <a:r>
              <a:rPr lang="sv-SE" altLang="sv-SE" sz="2900" i="1" dirty="0"/>
              <a:t>.</a:t>
            </a:r>
          </a:p>
          <a:p>
            <a:pPr marL="0" indent="0">
              <a:spcAft>
                <a:spcPct val="0"/>
              </a:spcAft>
              <a:buNone/>
            </a:pPr>
            <a:r>
              <a:rPr lang="sv-SE" altLang="sv-SE" sz="2900" dirty="0"/>
              <a:t> </a:t>
            </a:r>
          </a:p>
        </p:txBody>
      </p:sp>
      <p:sp>
        <p:nvSpPr>
          <p:cNvPr id="51204" name="textruta 3"/>
          <p:cNvSpPr txBox="1">
            <a:spLocks noChangeArrowheads="1"/>
          </p:cNvSpPr>
          <p:nvPr/>
        </p:nvSpPr>
        <p:spPr bwMode="auto">
          <a:xfrm>
            <a:off x="3985146" y="6329353"/>
            <a:ext cx="637372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2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ts val="1000"/>
              </a:spcBef>
              <a:buClr>
                <a:schemeClr val="tx1"/>
              </a:buClr>
              <a:buChar char="–"/>
              <a:defRPr sz="22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089025" indent="-179388">
              <a:spcBef>
                <a:spcPts val="1000"/>
              </a:spcBef>
              <a:buClr>
                <a:schemeClr val="tx1"/>
              </a:buClr>
              <a:buFont typeface="Lucida Grande" pitchFamily="-108" charset="0"/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550988" indent="-193675">
              <a:spcBef>
                <a:spcPts val="1000"/>
              </a:spcBef>
              <a:buClr>
                <a:schemeClr val="tx1"/>
              </a:buClr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36763" indent="-227013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49396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5116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0836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6556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sv-SE" altLang="sv-SE" sz="1800" dirty="0" err="1">
                <a:solidFill>
                  <a:schemeClr val="tx1"/>
                </a:solidFill>
              </a:rPr>
              <a:t>Teicher</a:t>
            </a:r>
            <a:r>
              <a:rPr lang="sv-SE" altLang="sv-SE" sz="1800" dirty="0">
                <a:solidFill>
                  <a:schemeClr val="tx1"/>
                </a:solidFill>
              </a:rPr>
              <a:t>, Samson 2013. </a:t>
            </a:r>
            <a:r>
              <a:rPr lang="sv-SE" altLang="sv-SE" sz="1800" dirty="0" err="1">
                <a:solidFill>
                  <a:schemeClr val="tx1"/>
                </a:solidFill>
              </a:rPr>
              <a:t>Nanni</a:t>
            </a:r>
            <a:r>
              <a:rPr lang="sv-SE" altLang="sv-SE" sz="1800" dirty="0">
                <a:solidFill>
                  <a:schemeClr val="tx1"/>
                </a:solidFill>
              </a:rPr>
              <a:t> et al 2011, </a:t>
            </a:r>
            <a:r>
              <a:rPr lang="sv-SE" altLang="sv-SE" sz="1800" dirty="0" err="1">
                <a:solidFill>
                  <a:schemeClr val="tx1"/>
                </a:solidFill>
              </a:rPr>
              <a:t>Nemeroff</a:t>
            </a:r>
            <a:r>
              <a:rPr lang="sv-SE" altLang="sv-SE" sz="1800" dirty="0">
                <a:solidFill>
                  <a:schemeClr val="tx1"/>
                </a:solidFill>
              </a:rPr>
              <a:t> 2016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99035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8090"/>
    </mc:Choice>
    <mc:Fallback xmlns="">
      <p:transition spd="slow" advTm="7809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6E7A1222-A037-41A9-8237-E8D150BBABDA}"/>
              </a:ext>
            </a:extLst>
          </p:cNvPr>
          <p:cNvSpPr/>
          <p:nvPr/>
        </p:nvSpPr>
        <p:spPr bwMode="auto">
          <a:xfrm>
            <a:off x="3011866" y="4175005"/>
            <a:ext cx="2465033" cy="1336079"/>
          </a:xfrm>
          <a:prstGeom prst="ellipse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2400" dirty="0">
                <a:latin typeface="Arial" charset="0"/>
                <a:ea typeface="ヒラギノ角ゴ Pro W3" pitchFamily="1" charset="-128"/>
              </a:rPr>
              <a:t>  </a:t>
            </a:r>
            <a:r>
              <a:rPr lang="sv-SE" sz="2400" dirty="0">
                <a:solidFill>
                  <a:schemeClr val="accent1"/>
                </a:solidFill>
                <a:latin typeface="Arial" charset="0"/>
                <a:ea typeface="ヒラギノ角ゴ Pro W3" pitchFamily="1" charset="-128"/>
              </a:rPr>
              <a:t>Missbruk  (SUD)</a:t>
            </a: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accent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B979B3A-2DF7-448C-B277-54957B46A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87238"/>
            <a:ext cx="10972800" cy="780685"/>
          </a:xfrm>
        </p:spPr>
        <p:txBody>
          <a:bodyPr/>
          <a:lstStyle/>
          <a:p>
            <a:pPr algn="ctr"/>
            <a:r>
              <a:rPr lang="sv-SE" dirty="0"/>
              <a:t>Samsjuklighet vid PTSD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E7D4478-C974-4693-B96C-229E5E8175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829" y="1927850"/>
            <a:ext cx="10972800" cy="3417243"/>
          </a:xfrm>
        </p:spPr>
        <p:txBody>
          <a:bodyPr/>
          <a:lstStyle/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  <p:sp>
        <p:nvSpPr>
          <p:cNvPr id="11" name="Ellips 10">
            <a:extLst>
              <a:ext uri="{FF2B5EF4-FFF2-40B4-BE49-F238E27FC236}">
                <a16:creationId xmlns:a16="http://schemas.microsoft.com/office/drawing/2014/main" id="{727D78F2-000A-4180-975C-C0850F6D11D1}"/>
              </a:ext>
            </a:extLst>
          </p:cNvPr>
          <p:cNvSpPr/>
          <p:nvPr/>
        </p:nvSpPr>
        <p:spPr bwMode="auto">
          <a:xfrm>
            <a:off x="6401189" y="1551806"/>
            <a:ext cx="2465033" cy="1553592"/>
          </a:xfrm>
          <a:prstGeom prst="ellipse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2400" dirty="0">
                <a:latin typeface="Arial" charset="0"/>
                <a:ea typeface="ヒラギノ角ゴ Pro W3" pitchFamily="1" charset="-128"/>
              </a:rPr>
              <a:t>    </a:t>
            </a:r>
            <a:r>
              <a:rPr kumimoji="0" lang="sv-SE" sz="2400" b="0" i="0" u="none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  <a:ea typeface="ヒラギノ角ゴ Pro W3" pitchFamily="1" charset="-128"/>
              </a:rPr>
              <a:t>ADHD</a:t>
            </a:r>
          </a:p>
        </p:txBody>
      </p:sp>
      <p:sp>
        <p:nvSpPr>
          <p:cNvPr id="9" name="Ellips 8">
            <a:extLst>
              <a:ext uri="{FF2B5EF4-FFF2-40B4-BE49-F238E27FC236}">
                <a16:creationId xmlns:a16="http://schemas.microsoft.com/office/drawing/2014/main" id="{9BBB4A4C-306F-4FAA-A18F-C3F82845C462}"/>
              </a:ext>
            </a:extLst>
          </p:cNvPr>
          <p:cNvSpPr/>
          <p:nvPr/>
        </p:nvSpPr>
        <p:spPr bwMode="auto">
          <a:xfrm>
            <a:off x="4244048" y="1467923"/>
            <a:ext cx="2465033" cy="1553592"/>
          </a:xfrm>
          <a:prstGeom prst="ellipse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2400" dirty="0">
                <a:latin typeface="Arial" charset="0"/>
                <a:ea typeface="ヒラギノ角ゴ Pro W3" pitchFamily="1" charset="-128"/>
              </a:rPr>
              <a:t>  </a:t>
            </a:r>
            <a:r>
              <a:rPr kumimoji="0" lang="sv-SE" sz="2400" b="0" i="0" u="none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  <a:ea typeface="ヒラギノ角ゴ Pro W3" pitchFamily="1" charset="-128"/>
              </a:rPr>
              <a:t>Depression</a:t>
            </a:r>
          </a:p>
        </p:txBody>
      </p:sp>
      <p:sp>
        <p:nvSpPr>
          <p:cNvPr id="13" name="Ellips 12">
            <a:extLst>
              <a:ext uri="{FF2B5EF4-FFF2-40B4-BE49-F238E27FC236}">
                <a16:creationId xmlns:a16="http://schemas.microsoft.com/office/drawing/2014/main" id="{CB99C9BD-08CD-4C6D-817A-BBC491F55A38}"/>
              </a:ext>
            </a:extLst>
          </p:cNvPr>
          <p:cNvSpPr/>
          <p:nvPr/>
        </p:nvSpPr>
        <p:spPr bwMode="auto">
          <a:xfrm>
            <a:off x="7312249" y="2564406"/>
            <a:ext cx="3107946" cy="1553592"/>
          </a:xfrm>
          <a:prstGeom prst="ellipse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2400" dirty="0">
                <a:latin typeface="Arial" charset="0"/>
                <a:ea typeface="ヒラギノ角ゴ Pro W3" pitchFamily="1" charset="-128"/>
              </a:rPr>
              <a:t>   </a:t>
            </a:r>
            <a:r>
              <a:rPr lang="sv-SE" sz="2000" dirty="0">
                <a:solidFill>
                  <a:schemeClr val="accent1"/>
                </a:solidFill>
                <a:latin typeface="Arial" charset="0"/>
                <a:ea typeface="ヒラギノ角ゴ Pro W3" pitchFamily="1" charset="-128"/>
              </a:rPr>
              <a:t>Beteendestörning</a:t>
            </a:r>
            <a:endParaRPr kumimoji="0" lang="sv-SE" sz="2000" b="0" i="0" u="none" strike="noStrike" cap="none" normalizeH="0" baseline="0" dirty="0">
              <a:ln>
                <a:noFill/>
              </a:ln>
              <a:solidFill>
                <a:schemeClr val="accent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21" name="Ellips 20">
            <a:extLst>
              <a:ext uri="{FF2B5EF4-FFF2-40B4-BE49-F238E27FC236}">
                <a16:creationId xmlns:a16="http://schemas.microsoft.com/office/drawing/2014/main" id="{520E0CD2-AA51-4C8E-B1E1-E96FCEA72EB7}"/>
              </a:ext>
            </a:extLst>
          </p:cNvPr>
          <p:cNvSpPr/>
          <p:nvPr/>
        </p:nvSpPr>
        <p:spPr bwMode="auto">
          <a:xfrm>
            <a:off x="4810851" y="4243128"/>
            <a:ext cx="2760162" cy="1553592"/>
          </a:xfrm>
          <a:prstGeom prst="ellipse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2400" dirty="0">
                <a:latin typeface="Arial" charset="0"/>
                <a:ea typeface="ヒラギノ角ゴ Pro W3" pitchFamily="1" charset="-128"/>
              </a:rPr>
              <a:t>   </a:t>
            </a:r>
            <a:r>
              <a:rPr kumimoji="0" lang="sv-SE" sz="2200" b="0" i="0" u="none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  <a:ea typeface="ヒラギノ角ゴ Pro W3" pitchFamily="1" charset="-128"/>
              </a:rPr>
              <a:t>Personlighets-syndrom</a:t>
            </a:r>
          </a:p>
        </p:txBody>
      </p:sp>
      <p:sp>
        <p:nvSpPr>
          <p:cNvPr id="15" name="Ellips 14">
            <a:extLst>
              <a:ext uri="{FF2B5EF4-FFF2-40B4-BE49-F238E27FC236}">
                <a16:creationId xmlns:a16="http://schemas.microsoft.com/office/drawing/2014/main" id="{B43EB29F-B185-465C-B447-E4BDE27B4001}"/>
              </a:ext>
            </a:extLst>
          </p:cNvPr>
          <p:cNvSpPr/>
          <p:nvPr/>
        </p:nvSpPr>
        <p:spPr bwMode="auto">
          <a:xfrm>
            <a:off x="6794772" y="3702136"/>
            <a:ext cx="2620456" cy="1553592"/>
          </a:xfrm>
          <a:prstGeom prst="ellipse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2400" dirty="0">
                <a:latin typeface="Arial" charset="0"/>
                <a:ea typeface="ヒラギノ角ゴ Pro W3" pitchFamily="1" charset="-128"/>
              </a:rPr>
              <a:t>         </a:t>
            </a:r>
            <a:r>
              <a:rPr lang="sv-SE" sz="2400" dirty="0">
                <a:solidFill>
                  <a:schemeClr val="accent1"/>
                </a:solidFill>
                <a:latin typeface="Arial" charset="0"/>
                <a:ea typeface="ヒラギノ角ゴ Pro W3" pitchFamily="1" charset="-128"/>
              </a:rPr>
              <a:t>Dissociation/psykos</a:t>
            </a: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accent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7" name="Ellips 16">
            <a:extLst>
              <a:ext uri="{FF2B5EF4-FFF2-40B4-BE49-F238E27FC236}">
                <a16:creationId xmlns:a16="http://schemas.microsoft.com/office/drawing/2014/main" id="{3A5FA95E-7011-4D4F-BF71-AB6748E36882}"/>
              </a:ext>
            </a:extLst>
          </p:cNvPr>
          <p:cNvSpPr/>
          <p:nvPr/>
        </p:nvSpPr>
        <p:spPr bwMode="auto">
          <a:xfrm>
            <a:off x="2267286" y="1832113"/>
            <a:ext cx="2465033" cy="1553592"/>
          </a:xfrm>
          <a:prstGeom prst="ellipse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2400" dirty="0">
                <a:latin typeface="Arial" charset="0"/>
                <a:ea typeface="ヒラギノ角ゴ Pro W3" pitchFamily="1" charset="-128"/>
              </a:rPr>
              <a:t>    </a:t>
            </a:r>
            <a:r>
              <a:rPr lang="sv-SE" sz="2400" dirty="0">
                <a:solidFill>
                  <a:schemeClr val="accent1"/>
                </a:solidFill>
                <a:latin typeface="Arial" charset="0"/>
                <a:ea typeface="ヒラギノ角ゴ Pro W3" pitchFamily="1" charset="-128"/>
              </a:rPr>
              <a:t>Ångest</a:t>
            </a: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accent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sp>
        <p:nvSpPr>
          <p:cNvPr id="19" name="Ellips 18">
            <a:extLst>
              <a:ext uri="{FF2B5EF4-FFF2-40B4-BE49-F238E27FC236}">
                <a16:creationId xmlns:a16="http://schemas.microsoft.com/office/drawing/2014/main" id="{6D4A3C0A-E234-404A-8931-BBD6BD04FCFF}"/>
              </a:ext>
            </a:extLst>
          </p:cNvPr>
          <p:cNvSpPr/>
          <p:nvPr/>
        </p:nvSpPr>
        <p:spPr bwMode="auto">
          <a:xfrm>
            <a:off x="2001579" y="2968941"/>
            <a:ext cx="2465033" cy="1553592"/>
          </a:xfrm>
          <a:prstGeom prst="ellipse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2400" dirty="0">
                <a:latin typeface="Arial" charset="0"/>
                <a:ea typeface="ヒラギノ角ゴ Pro W3" pitchFamily="1" charset="-128"/>
              </a:rPr>
              <a:t>   </a:t>
            </a:r>
            <a:r>
              <a:rPr kumimoji="0" lang="sv-SE" sz="2400" b="0" i="0" u="none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Arial" charset="0"/>
                <a:ea typeface="ヒラギノ角ゴ Pro W3" pitchFamily="1" charset="-128"/>
              </a:rPr>
              <a:t>Ätstörning</a:t>
            </a:r>
          </a:p>
        </p:txBody>
      </p:sp>
      <p:sp>
        <p:nvSpPr>
          <p:cNvPr id="7" name="Ellips 6">
            <a:extLst>
              <a:ext uri="{FF2B5EF4-FFF2-40B4-BE49-F238E27FC236}">
                <a16:creationId xmlns:a16="http://schemas.microsoft.com/office/drawing/2014/main" id="{44B45FA2-CA50-400E-903F-BD3D9D8D8308}"/>
              </a:ext>
            </a:extLst>
          </p:cNvPr>
          <p:cNvSpPr/>
          <p:nvPr/>
        </p:nvSpPr>
        <p:spPr bwMode="auto">
          <a:xfrm>
            <a:off x="3833871" y="2604751"/>
            <a:ext cx="3855902" cy="1877437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2400" dirty="0">
                <a:latin typeface="Arial" charset="0"/>
                <a:ea typeface="ヒラギノ角ゴ Pro W3" pitchFamily="1" charset="-128"/>
              </a:rPr>
              <a:t>         </a:t>
            </a:r>
            <a:r>
              <a:rPr kumimoji="0" lang="sv-SE" sz="2400" b="1" i="0" u="none" strike="noStrike" cap="none" normalizeH="0" baseline="0" dirty="0">
                <a:ln>
                  <a:noFill/>
                </a:ln>
                <a:solidFill>
                  <a:schemeClr val="accent5"/>
                </a:solidFill>
                <a:effectLst/>
                <a:latin typeface="Arial" charset="0"/>
                <a:ea typeface="ヒラギノ角ゴ Pro W3" pitchFamily="1" charset="-128"/>
              </a:rPr>
              <a:t>PTSD</a:t>
            </a:r>
          </a:p>
        </p:txBody>
      </p:sp>
    </p:spTree>
    <p:extLst>
      <p:ext uri="{BB962C8B-B14F-4D97-AF65-F5344CB8AC3E}">
        <p14:creationId xmlns:p14="http://schemas.microsoft.com/office/powerpoint/2010/main" val="795341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5362"/>
    </mc:Choice>
    <mc:Fallback xmlns="">
      <p:transition spd="slow" advTm="55362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15413" y="733247"/>
            <a:ext cx="10972800" cy="780685"/>
          </a:xfrm>
        </p:spPr>
        <p:txBody>
          <a:bodyPr/>
          <a:lstStyle/>
          <a:p>
            <a:pPr algn="ctr"/>
            <a:r>
              <a:rPr lang="sv-SE" dirty="0"/>
              <a:t>Psykofarmaka vid PTSD och komorbiditet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28124" y="1533381"/>
            <a:ext cx="10972800" cy="3417243"/>
          </a:xfrm>
        </p:spPr>
        <p:txBody>
          <a:bodyPr/>
          <a:lstStyle/>
          <a:p>
            <a:r>
              <a:rPr lang="sv-SE" dirty="0"/>
              <a:t>Typ komorbiditet? Samband trauma? Parallell eller sekventiell behandling? Vilket tillstånd orsakar mest lidande? </a:t>
            </a:r>
          </a:p>
          <a:p>
            <a:r>
              <a:rPr lang="sv-SE" dirty="0"/>
              <a:t>TF-KBT reducerar depression, ångest och i mindre grad externaliserande symtom, dvs skäl att avvakta läkemedel</a:t>
            </a:r>
          </a:p>
          <a:p>
            <a:r>
              <a:rPr lang="sv-SE" dirty="0"/>
              <a:t>Pragmatisk hållning vid oklarhet: behandla PTSD psykoterapeutiskt, utvärdera och addera psykofarmaka om otillräcklig effekt alternativt ompröva diagnostik.</a:t>
            </a:r>
          </a:p>
          <a:p>
            <a:pPr marL="0" indent="0">
              <a:buNone/>
            </a:pPr>
            <a:endParaRPr lang="sv-SE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93078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9288"/>
    </mc:Choice>
    <mc:Fallback xmlns="">
      <p:transition spd="slow" advTm="12928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PTSD och komorbid ångest eller depression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87829" y="2244376"/>
            <a:ext cx="10972800" cy="3417243"/>
          </a:xfrm>
        </p:spPr>
        <p:txBody>
          <a:bodyPr/>
          <a:lstStyle/>
          <a:p>
            <a:r>
              <a:rPr lang="sv-SE" dirty="0"/>
              <a:t>Givet effekt av TF-KBT på depression och ångest: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dirty="0"/>
              <a:t>Överväg SSRI vid </a:t>
            </a:r>
            <a:r>
              <a:rPr lang="sv-SE" i="1" dirty="0"/>
              <a:t>svåra</a:t>
            </a:r>
            <a:r>
              <a:rPr lang="sv-SE" dirty="0"/>
              <a:t> symtom på depression eller ångest, särskilt om äldre tonåring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dirty="0"/>
              <a:t>För att stabilisera symtom och underlätta traumafokuserad psykoterapi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dirty="0" err="1"/>
              <a:t>Prepatval</a:t>
            </a:r>
            <a:r>
              <a:rPr lang="sv-SE" dirty="0"/>
              <a:t>: Sertralin – </a:t>
            </a:r>
            <a:r>
              <a:rPr lang="sv-SE" sz="2800" dirty="0" err="1"/>
              <a:t>Fluoxetin</a:t>
            </a:r>
            <a:r>
              <a:rPr lang="sv-SE" dirty="0"/>
              <a:t> – </a:t>
            </a:r>
            <a:r>
              <a:rPr lang="sv-SE" sz="2400" dirty="0" err="1"/>
              <a:t>Citalopram</a:t>
            </a:r>
            <a:r>
              <a:rPr lang="sv-SE" dirty="0"/>
              <a:t> - </a:t>
            </a:r>
            <a:r>
              <a:rPr lang="sv-SE" sz="2000" dirty="0"/>
              <a:t>Mirtazapin</a:t>
            </a:r>
            <a:r>
              <a:rPr lang="sv-SE" dirty="0"/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40708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5247"/>
    </mc:Choice>
    <mc:Fallback xmlns="">
      <p:transition spd="slow" advTm="12524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978" y="85413"/>
            <a:ext cx="2265528" cy="1424961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15413" y="589097"/>
            <a:ext cx="10972800" cy="780685"/>
          </a:xfrm>
        </p:spPr>
        <p:txBody>
          <a:bodyPr/>
          <a:lstStyle/>
          <a:p>
            <a:pPr algn="ctr"/>
            <a:r>
              <a:rPr lang="sv-SE" dirty="0"/>
              <a:t>Sömnstörning	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87829" y="1993914"/>
            <a:ext cx="10972800" cy="3417243"/>
          </a:xfrm>
        </p:spPr>
        <p:txBody>
          <a:bodyPr>
            <a:noAutofit/>
          </a:bodyPr>
          <a:lstStyle/>
          <a:p>
            <a:r>
              <a:rPr lang="sv-SE" sz="3000" dirty="0"/>
              <a:t>Vanligt vid PTSD </a:t>
            </a:r>
          </a:p>
          <a:p>
            <a:r>
              <a:rPr lang="sv-SE" sz="3000" dirty="0"/>
              <a:t>Kan uppstå akut vid trauma men bestå flera år </a:t>
            </a:r>
          </a:p>
          <a:p>
            <a:r>
              <a:rPr lang="sv-SE" sz="3000" dirty="0"/>
              <a:t>Dos-respons mellan antal trauma och risk för sömnstörning</a:t>
            </a:r>
          </a:p>
          <a:p>
            <a:r>
              <a:rPr lang="sv-SE" sz="3000" dirty="0"/>
              <a:t>Sänker funktionsnivån. Ökad risk för utveckling av psykiatrisk sjuklighet, inlärningssvårigheter. Hippocampus minskar. </a:t>
            </a:r>
          </a:p>
          <a:p>
            <a:r>
              <a:rPr lang="sv-SE" sz="3000" dirty="0"/>
              <a:t>Sömnstörning och mardrömmar försämrar prognos av PTSD oberoende av andra variabler.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sz="3000" i="1" dirty="0"/>
              <a:t>Viktigt kartlägga och behandla</a:t>
            </a:r>
          </a:p>
          <a:p>
            <a:endParaRPr lang="sv-SE" sz="3000" dirty="0"/>
          </a:p>
          <a:p>
            <a:endParaRPr lang="sv-SE" sz="3000" dirty="0"/>
          </a:p>
          <a:p>
            <a:endParaRPr lang="sv-SE" sz="3000" dirty="0"/>
          </a:p>
        </p:txBody>
      </p:sp>
      <p:sp>
        <p:nvSpPr>
          <p:cNvPr id="4" name="textruta 3"/>
          <p:cNvSpPr txBox="1"/>
          <p:nvPr/>
        </p:nvSpPr>
        <p:spPr>
          <a:xfrm>
            <a:off x="4492101" y="6478055"/>
            <a:ext cx="6099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err="1"/>
              <a:t>Kovachy</a:t>
            </a:r>
            <a:r>
              <a:rPr lang="sv-SE" dirty="0"/>
              <a:t> et al 2013, </a:t>
            </a:r>
            <a:r>
              <a:rPr lang="sv-SE" dirty="0" err="1"/>
              <a:t>Pace-Schott</a:t>
            </a:r>
            <a:r>
              <a:rPr lang="sv-SE" dirty="0"/>
              <a:t> et al 2015, </a:t>
            </a:r>
            <a:r>
              <a:rPr lang="sv-SE" dirty="0" err="1"/>
              <a:t>Teicher</a:t>
            </a:r>
            <a:r>
              <a:rPr lang="sv-SE" dirty="0"/>
              <a:t> 2018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78122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183"/>
    </mc:Choice>
    <mc:Fallback xmlns="">
      <p:transition spd="slow" advTm="7018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15413" y="846674"/>
            <a:ext cx="10972800" cy="780685"/>
          </a:xfrm>
        </p:spPr>
        <p:txBody>
          <a:bodyPr>
            <a:normAutofit/>
          </a:bodyPr>
          <a:lstStyle/>
          <a:p>
            <a:pPr algn="ctr"/>
            <a:r>
              <a:rPr lang="sv-SE" dirty="0"/>
              <a:t>Utredning av sömnstörning 	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15413" y="1720378"/>
            <a:ext cx="10972800" cy="3417243"/>
          </a:xfrm>
        </p:spPr>
        <p:txBody>
          <a:bodyPr>
            <a:noAutofit/>
          </a:bodyPr>
          <a:lstStyle/>
          <a:p>
            <a:r>
              <a:rPr lang="sv-SE" dirty="0"/>
              <a:t>Grundlig anamnes: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dirty="0"/>
              <a:t>Sömnhygien, dygnsrytm, parasomni, apné, enures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dirty="0"/>
              <a:t>Droger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dirty="0"/>
              <a:t>Restless legs - järnbrist?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dirty="0"/>
              <a:t>Tandgnisslan? T ex om också mkt huvudvärk</a:t>
            </a:r>
          </a:p>
          <a:p>
            <a:r>
              <a:rPr lang="sv-SE" dirty="0"/>
              <a:t>Sömndagbok </a:t>
            </a:r>
          </a:p>
          <a:p>
            <a:r>
              <a:rPr lang="sv-SE" dirty="0"/>
              <a:t>ÖNH om snarkning</a:t>
            </a:r>
          </a:p>
          <a:p>
            <a:r>
              <a:rPr lang="sv-SE" dirty="0" err="1"/>
              <a:t>Polysomnografi</a:t>
            </a:r>
            <a:r>
              <a:rPr lang="sv-SE" dirty="0"/>
              <a:t>, t ex epilepsi eller parasomni?</a:t>
            </a:r>
          </a:p>
          <a:p>
            <a:pPr marL="0" indent="0">
              <a:buNone/>
            </a:pPr>
            <a:r>
              <a:rPr lang="sv-SE" dirty="0"/>
              <a:t> </a:t>
            </a:r>
          </a:p>
          <a:p>
            <a:endParaRPr lang="sv-SE" dirty="0"/>
          </a:p>
          <a:p>
            <a:pPr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35826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2588"/>
    </mc:Choice>
    <mc:Fallback xmlns="">
      <p:transition spd="slow" advTm="122588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4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2.5|3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7.7|48.7|35.7|52.8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5.8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8.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8.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9|9.4|2.2|7.5|8.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3.4|23.2|21.7|14.6|26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1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7|21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|51.2|27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1|43.5|18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.6|30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2.8|38.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1.4|22.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.5|27.7"/>
</p:tagLst>
</file>

<file path=ppt/theme/theme1.xml><?xml version="1.0" encoding="utf-8"?>
<a:theme xmlns:a="http://schemas.openxmlformats.org/drawingml/2006/main" name="2_Presentationssidor">
  <a:themeElements>
    <a:clrScheme name="Region Skån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AC81A"/>
      </a:accent1>
      <a:accent2>
        <a:srgbClr val="ED0025"/>
      </a:accent2>
      <a:accent3>
        <a:srgbClr val="9D156A"/>
      </a:accent3>
      <a:accent4>
        <a:srgbClr val="B33177"/>
      </a:accent4>
      <a:accent5>
        <a:srgbClr val="FF6500"/>
      </a:accent5>
      <a:accent6>
        <a:srgbClr val="C2002D"/>
      </a:accent6>
      <a:hlink>
        <a:srgbClr val="049048"/>
      </a:hlink>
      <a:folHlink>
        <a:srgbClr val="959C28"/>
      </a:folHlink>
    </a:clrScheme>
    <a:fontScheme name="Tom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lnDef>
  </a:objectDefaults>
  <a:extraClrSchemeLst>
    <a:extraClrScheme>
      <a:clrScheme name="Tom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1262</Words>
  <Application>Microsoft Office PowerPoint</Application>
  <PresentationFormat>Bredbild</PresentationFormat>
  <Paragraphs>171</Paragraphs>
  <Slides>28</Slides>
  <Notes>12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28</vt:i4>
      </vt:variant>
    </vt:vector>
  </HeadingPairs>
  <TitlesOfParts>
    <vt:vector size="32" baseType="lpstr">
      <vt:lpstr>Arial</vt:lpstr>
      <vt:lpstr>Calibri</vt:lpstr>
      <vt:lpstr>Wingdings</vt:lpstr>
      <vt:lpstr>2_Presentationssidor</vt:lpstr>
      <vt:lpstr>Trauma, läkemedel och missbruk   Björn Ramel 201119 </vt:lpstr>
      <vt:lpstr>PTSD och psykofarmaka</vt:lpstr>
      <vt:lpstr>PTSD och SSRI  </vt:lpstr>
      <vt:lpstr>Traumaexponerade barn med annan  sjuklighet än PTSD</vt:lpstr>
      <vt:lpstr>Samsjuklighet vid PTSD</vt:lpstr>
      <vt:lpstr>Psykofarmaka vid PTSD och komorbiditet</vt:lpstr>
      <vt:lpstr>PTSD och komorbid ångest eller depression</vt:lpstr>
      <vt:lpstr>Sömnstörning </vt:lpstr>
      <vt:lpstr>Utredning av sömnstörning  </vt:lpstr>
      <vt:lpstr>Sömnstörning vid PTSD</vt:lpstr>
      <vt:lpstr>Behandling av sömnstörning </vt:lpstr>
      <vt:lpstr>Sömnfarmaka – steg 2 i riktlinjer</vt:lpstr>
      <vt:lpstr>Sömnfarmaka forts</vt:lpstr>
      <vt:lpstr>Prazosin</vt:lpstr>
      <vt:lpstr>PowerPoint-presentation</vt:lpstr>
      <vt:lpstr>PowerPoint-presentation</vt:lpstr>
      <vt:lpstr>Prazosin – evidens vuxna </vt:lpstr>
      <vt:lpstr>Prazosin - barn</vt:lpstr>
      <vt:lpstr>PowerPoint-presentation</vt:lpstr>
      <vt:lpstr>Biverkningar prazosin</vt:lpstr>
      <vt:lpstr>I praktiken, prazosin</vt:lpstr>
      <vt:lpstr>Neuroleptika</vt:lpstr>
      <vt:lpstr>Trauma och substansmissbruk (SUD)</vt:lpstr>
      <vt:lpstr>Missbruks forts</vt:lpstr>
      <vt:lpstr>PTSD och missbruk</vt:lpstr>
      <vt:lpstr>PowerPoint-presentation</vt:lpstr>
      <vt:lpstr>Sammanfattning/rekommendation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Trauma, läkemedel och missbruk  Björn Ramel 201119</dc:title>
  <dc:creator>Ramel Björn</dc:creator>
  <cp:lastModifiedBy>Ramel Björn</cp:lastModifiedBy>
  <cp:revision>69</cp:revision>
  <dcterms:created xsi:type="dcterms:W3CDTF">2020-11-03T21:39:08Z</dcterms:created>
  <dcterms:modified xsi:type="dcterms:W3CDTF">2020-12-03T11:13:40Z</dcterms:modified>
</cp:coreProperties>
</file>