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467" r:id="rId2"/>
    <p:sldId id="367" r:id="rId3"/>
    <p:sldId id="396" r:id="rId4"/>
    <p:sldId id="433" r:id="rId5"/>
    <p:sldId id="379" r:id="rId6"/>
    <p:sldId id="380" r:id="rId7"/>
    <p:sldId id="293" r:id="rId8"/>
    <p:sldId id="629" r:id="rId9"/>
    <p:sldId id="631" r:id="rId10"/>
    <p:sldId id="468" r:id="rId11"/>
    <p:sldId id="646" r:id="rId12"/>
    <p:sldId id="647" r:id="rId13"/>
    <p:sldId id="648"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stad Katrin" initials="BK" lastIdx="1" clrIdx="0">
    <p:extLst>
      <p:ext uri="{19B8F6BF-5375-455C-9EA6-DF929625EA0E}">
        <p15:presenceInfo xmlns:p15="http://schemas.microsoft.com/office/powerpoint/2012/main" userId="S::118137@skane.se::629c80b0-00dc-41a2-8eb2-dc8a6a872c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55466" autoAdjust="0"/>
  </p:normalViewPr>
  <p:slideViewPr>
    <p:cSldViewPr snapToGrid="0">
      <p:cViewPr varScale="1">
        <p:scale>
          <a:sx n="37" d="100"/>
          <a:sy n="37" d="100"/>
        </p:scale>
        <p:origin x="1712" y="2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F9308-6B6B-4756-B6FD-B9F2D93689FB}" type="datetimeFigureOut">
              <a:rPr lang="sv-SE" smtClean="0"/>
              <a:t>2020-12-13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6FA94-1F62-439C-A770-0028166D7553}" type="slidenum">
              <a:rPr lang="sv-SE" smtClean="0"/>
              <a:t>‹#›</a:t>
            </a:fld>
            <a:endParaRPr lang="sv-SE"/>
          </a:p>
        </p:txBody>
      </p:sp>
    </p:spTree>
    <p:extLst>
      <p:ext uri="{BB962C8B-B14F-4D97-AF65-F5344CB8AC3E}">
        <p14:creationId xmlns:p14="http://schemas.microsoft.com/office/powerpoint/2010/main" val="241912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i="0" dirty="0"/>
              <a:t>Hej!</a:t>
            </a:r>
          </a:p>
          <a:p>
            <a:pPr marL="0" indent="0">
              <a:buNone/>
            </a:pPr>
            <a:r>
              <a:rPr lang="sv-SE" sz="1200" i="1" dirty="0"/>
              <a:t>Barn har rätt att uttrycka sin mening och höras i alla frågor som rör barnet. Hänsyn ska tas till barnets åsikter, utifrån barnets ålder och mognad.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Hur lyssnar vi på späda och barns sätt att säga att de inte mår bra? </a:t>
            </a:r>
          </a:p>
          <a:p>
            <a:pPr algn="l"/>
            <a:endParaRPr lang="nb-NO" b="0" i="0" dirty="0">
              <a:solidFill>
                <a:srgbClr val="1D1D1D"/>
              </a:solidFill>
              <a:effectLst/>
              <a:latin typeface="Helvetica Neue"/>
            </a:endParaRPr>
          </a:p>
          <a:p>
            <a:endParaRPr lang="sv-SE" dirty="0"/>
          </a:p>
        </p:txBody>
      </p:sp>
      <p:sp>
        <p:nvSpPr>
          <p:cNvPr id="4" name="Platshållare för bildnummer 3"/>
          <p:cNvSpPr>
            <a:spLocks noGrp="1"/>
          </p:cNvSpPr>
          <p:nvPr>
            <p:ph type="sldNum" sz="quarter" idx="5"/>
          </p:nvPr>
        </p:nvSpPr>
        <p:spPr/>
        <p:txBody>
          <a:bodyPr/>
          <a:lstStyle/>
          <a:p>
            <a:fld id="{A4A17995-781A-4309-AF24-A2F37618DF0D}" type="slidenum">
              <a:rPr lang="sv-SE" smtClean="0"/>
              <a:t>1</a:t>
            </a:fld>
            <a:endParaRPr lang="sv-SE"/>
          </a:p>
        </p:txBody>
      </p:sp>
    </p:spTree>
    <p:extLst>
      <p:ext uri="{BB962C8B-B14F-4D97-AF65-F5344CB8AC3E}">
        <p14:creationId xmlns:p14="http://schemas.microsoft.com/office/powerpoint/2010/main" val="405543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Barnets uttryck</a:t>
            </a:r>
          </a:p>
          <a:p>
            <a:r>
              <a:rPr lang="sv-SE" dirty="0" err="1"/>
              <a:t>Screenuinginstrument</a:t>
            </a:r>
            <a:r>
              <a:rPr lang="sv-SE" dirty="0"/>
              <a:t>, Eva T provar ut!</a:t>
            </a:r>
          </a:p>
          <a:p>
            <a:r>
              <a:rPr lang="sv-SE" dirty="0"/>
              <a:t>BCFPI, ASQ se, SDQ, </a:t>
            </a:r>
          </a:p>
          <a:p>
            <a:r>
              <a:rPr lang="sv-SE" dirty="0"/>
              <a:t>PIOS</a:t>
            </a:r>
          </a:p>
          <a:p>
            <a:r>
              <a:rPr lang="sv-SE" dirty="0"/>
              <a:t>Samspelets kvalitet</a:t>
            </a:r>
          </a:p>
          <a:p>
            <a:r>
              <a:rPr lang="sv-SE" dirty="0"/>
              <a:t>Påverkan på familjens vardag</a:t>
            </a:r>
          </a:p>
          <a:p>
            <a:endParaRPr lang="sv-SE" dirty="0"/>
          </a:p>
        </p:txBody>
      </p:sp>
      <p:sp>
        <p:nvSpPr>
          <p:cNvPr id="4" name="Platshållare för bildnummer 3"/>
          <p:cNvSpPr>
            <a:spLocks noGrp="1"/>
          </p:cNvSpPr>
          <p:nvPr>
            <p:ph type="sldNum" sz="quarter" idx="5"/>
          </p:nvPr>
        </p:nvSpPr>
        <p:spPr/>
        <p:txBody>
          <a:bodyPr/>
          <a:lstStyle/>
          <a:p>
            <a:fld id="{09F6FA94-1F62-439C-A770-0028166D7553}" type="slidenum">
              <a:rPr lang="sv-SE" smtClean="0"/>
              <a:t>10</a:t>
            </a:fld>
            <a:endParaRPr lang="sv-SE"/>
          </a:p>
        </p:txBody>
      </p:sp>
    </p:spTree>
    <p:extLst>
      <p:ext uri="{BB962C8B-B14F-4D97-AF65-F5344CB8AC3E}">
        <p14:creationId xmlns:p14="http://schemas.microsoft.com/office/powerpoint/2010/main" val="797196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Hjälp att systematisera sina </a:t>
            </a:r>
            <a:r>
              <a:rPr lang="sv-SE" dirty="0" err="1"/>
              <a:t>obeservationer</a:t>
            </a:r>
            <a:endParaRPr lang="sv-SE" dirty="0"/>
          </a:p>
          <a:p>
            <a:endParaRPr lang="sv-SE" dirty="0"/>
          </a:p>
          <a:p>
            <a:r>
              <a:rPr lang="sv-SE" sz="1200" kern="1200" dirty="0">
                <a:solidFill>
                  <a:schemeClr val="tx1"/>
                </a:solidFill>
                <a:effectLst/>
                <a:latin typeface="+mn-lt"/>
                <a:ea typeface="+mn-ea"/>
                <a:cs typeface="+mn-cs"/>
              </a:rPr>
              <a:t>DC:0-5 har bibehållit det multiaxiala systemet och består av fem axlar. </a:t>
            </a:r>
          </a:p>
          <a:p>
            <a:endParaRPr lang="sv-SE" sz="1200" kern="1200" dirty="0">
              <a:solidFill>
                <a:schemeClr val="tx1"/>
              </a:solidFill>
              <a:effectLst/>
              <a:latin typeface="+mn-lt"/>
              <a:ea typeface="+mn-ea"/>
              <a:cs typeface="+mn-cs"/>
            </a:endParaRPr>
          </a:p>
          <a:p>
            <a:r>
              <a:rPr lang="en-US" dirty="0">
                <a:latin typeface="Calibri Light" panose="020F0302020204030204" pitchFamily="34" charset="0"/>
                <a:cs typeface="Calibri Light" panose="020F0302020204030204" pitchFamily="34" charset="0"/>
              </a:rPr>
              <a:t>Axel I </a:t>
            </a:r>
            <a:r>
              <a:rPr lang="mr-IN" dirty="0">
                <a:latin typeface="Calibri Light" panose="020F0302020204030204" pitchFamily="34" charset="0"/>
              </a:rPr>
              <a:t>–</a:t>
            </a:r>
            <a:r>
              <a:rPr lang="sv-SE"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kliniska</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diagnoser</a:t>
            </a:r>
            <a:r>
              <a:rPr lang="en-US" dirty="0">
                <a:latin typeface="Calibri Light" panose="020F0302020204030204" pitchFamily="34" charset="0"/>
                <a:cs typeface="Calibri Light" panose="020F0302020204030204" pitchFamily="34" charset="0"/>
              </a:rPr>
              <a:t> </a:t>
            </a:r>
          </a:p>
          <a:p>
            <a:r>
              <a:rPr lang="en-US" dirty="0">
                <a:latin typeface="Calibri Light" panose="020F0302020204030204" pitchFamily="34" charset="0"/>
                <a:cs typeface="Calibri Light" panose="020F0302020204030204" pitchFamily="34" charset="0"/>
              </a:rPr>
              <a:t>Axel II </a:t>
            </a:r>
            <a:r>
              <a:rPr lang="mr-IN" dirty="0">
                <a:latin typeface="Calibri Light" panose="020F0302020204030204" pitchFamily="34" charset="0"/>
              </a:rPr>
              <a:t>–</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relationell</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kontext</a:t>
            </a:r>
            <a:r>
              <a:rPr lang="en-US" dirty="0">
                <a:latin typeface="Calibri Light" panose="020F0302020204030204" pitchFamily="34" charset="0"/>
                <a:cs typeface="Calibri Light" panose="020F0302020204030204" pitchFamily="34" charset="0"/>
              </a:rPr>
              <a:t> </a:t>
            </a:r>
            <a:r>
              <a:rPr lang="mr-IN" dirty="0">
                <a:latin typeface="Calibri Light" panose="020F0302020204030204" pitchFamily="34" charset="0"/>
              </a:rPr>
              <a:t>–</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både</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primära</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relationer</a:t>
            </a:r>
            <a:r>
              <a:rPr lang="en-US" dirty="0">
                <a:latin typeface="Calibri Light" panose="020F0302020204030204" pitchFamily="34" charset="0"/>
                <a:cs typeface="Calibri Light" panose="020F0302020204030204" pitchFamily="34" charset="0"/>
              </a:rPr>
              <a:t> till </a:t>
            </a:r>
            <a:r>
              <a:rPr lang="en-US" dirty="0" err="1">
                <a:latin typeface="Calibri Light" panose="020F0302020204030204" pitchFamily="34" charset="0"/>
                <a:cs typeface="Calibri Light" panose="020F0302020204030204" pitchFamily="34" charset="0"/>
              </a:rPr>
              <a:t>föräldrarna</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samt</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hela</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omsorgsmiljön</a:t>
            </a:r>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Axel III </a:t>
            </a:r>
            <a:r>
              <a:rPr lang="mr-IN" dirty="0">
                <a:latin typeface="Calibri Light" panose="020F0302020204030204" pitchFamily="34" charset="0"/>
              </a:rPr>
              <a:t>–</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medicinsk</a:t>
            </a:r>
            <a:r>
              <a:rPr lang="en-US" dirty="0">
                <a:latin typeface="Calibri Light" panose="020F0302020204030204" pitchFamily="34" charset="0"/>
                <a:cs typeface="Calibri Light" panose="020F0302020204030204" pitchFamily="34" charset="0"/>
              </a:rPr>
              <a:t> axel</a:t>
            </a:r>
          </a:p>
          <a:p>
            <a:r>
              <a:rPr lang="en-US" dirty="0">
                <a:latin typeface="Calibri Light" panose="020F0302020204030204" pitchFamily="34" charset="0"/>
                <a:cs typeface="Calibri Light" panose="020F0302020204030204" pitchFamily="34" charset="0"/>
              </a:rPr>
              <a:t>Axel IV </a:t>
            </a:r>
            <a:r>
              <a:rPr lang="mr-IN" dirty="0">
                <a:latin typeface="Calibri Light" panose="020F0302020204030204" pitchFamily="34" charset="0"/>
              </a:rPr>
              <a:t>–</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psykosociala</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stressorer</a:t>
            </a:r>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Axel V </a:t>
            </a:r>
            <a:r>
              <a:rPr lang="mr-IN" dirty="0">
                <a:latin typeface="Calibri Light" panose="020F0302020204030204" pitchFamily="34" charset="0"/>
              </a:rPr>
              <a:t>–</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utvecklingsnivå</a:t>
            </a:r>
            <a:r>
              <a:rPr lang="en-US" dirty="0">
                <a:latin typeface="Calibri Light" panose="020F0302020204030204" pitchFamily="34" charset="0"/>
                <a:cs typeface="Calibri Light" panose="020F0302020204030204" pitchFamily="34" charset="0"/>
              </a:rPr>
              <a:t> </a:t>
            </a:r>
            <a:r>
              <a:rPr lang="mr-IN" dirty="0">
                <a:latin typeface="Calibri Light" panose="020F0302020204030204" pitchFamily="34" charset="0"/>
              </a:rPr>
              <a:t>–</a:t>
            </a:r>
            <a:r>
              <a:rPr lang="en-US" dirty="0" err="1">
                <a:latin typeface="Calibri Light" panose="020F0302020204030204" pitchFamily="34" charset="0"/>
                <a:cs typeface="Calibri Light" panose="020F0302020204030204" pitchFamily="34" charset="0"/>
              </a:rPr>
              <a:t>kognitiv</a:t>
            </a:r>
            <a:r>
              <a:rPr lang="en-US" dirty="0">
                <a:latin typeface="Calibri Light" panose="020F0302020204030204" pitchFamily="34" charset="0"/>
                <a:cs typeface="Calibri Light" panose="020F0302020204030204" pitchFamily="34" charset="0"/>
              </a:rPr>
              <a:t>, socio-</a:t>
            </a:r>
            <a:r>
              <a:rPr lang="en-US" dirty="0" err="1">
                <a:latin typeface="Calibri Light" panose="020F0302020204030204" pitchFamily="34" charset="0"/>
                <a:cs typeface="Calibri Light" panose="020F0302020204030204" pitchFamily="34" charset="0"/>
              </a:rPr>
              <a:t>emotionell</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språklig</a:t>
            </a:r>
            <a:r>
              <a:rPr lang="en-US" dirty="0">
                <a:latin typeface="Calibri Light" panose="020F0302020204030204" pitchFamily="34" charset="0"/>
                <a:cs typeface="Calibri Light" panose="020F0302020204030204" pitchFamily="34" charset="0"/>
              </a:rPr>
              <a:t>/</a:t>
            </a:r>
            <a:r>
              <a:rPr lang="en-US" dirty="0" err="1">
                <a:latin typeface="Calibri Light" panose="020F0302020204030204" pitchFamily="34" charset="0"/>
                <a:cs typeface="Calibri Light" panose="020F0302020204030204" pitchFamily="34" charset="0"/>
              </a:rPr>
              <a:t>kommunkativ</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och</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motorisk</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utveckling</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sv-SE" sz="1200" kern="1200" dirty="0">
                <a:solidFill>
                  <a:schemeClr val="tx1"/>
                </a:solidFill>
                <a:effectLst/>
                <a:latin typeface="+mn-lt"/>
                <a:ea typeface="+mn-ea"/>
                <a:cs typeface="+mn-cs"/>
              </a:rPr>
              <a:t>Här beskrivs barnens symtom i olika åldrar, utvecklingsaspekt i det hela</a:t>
            </a:r>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11</a:t>
            </a:fld>
            <a:endParaRPr lang="sv-SE" altLang="sv-SE"/>
          </a:p>
        </p:txBody>
      </p:sp>
    </p:spTree>
    <p:extLst>
      <p:ext uri="{BB962C8B-B14F-4D97-AF65-F5344CB8AC3E}">
        <p14:creationId xmlns:p14="http://schemas.microsoft.com/office/powerpoint/2010/main" val="2194063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förutsättning för ”tidig upptäckt” är att de som arbetar närmast familjerna har någonstans att hänvisa till när familjerna behöver mer</a:t>
            </a:r>
          </a:p>
          <a:p>
            <a:endParaRPr lang="sv-SE" dirty="0"/>
          </a:p>
          <a:p>
            <a:r>
              <a:rPr lang="sv-SE" dirty="0"/>
              <a:t>Vi måste alltså ta ansvar för våra observationer, kunna erbjuda stöd</a:t>
            </a:r>
          </a:p>
          <a:p>
            <a:endParaRPr lang="sv-SE" dirty="0"/>
          </a:p>
          <a:p>
            <a:r>
              <a:rPr lang="sv-SE" dirty="0"/>
              <a:t>Tagit fram en riktlinje med barnets symtom samspelsbrister etc..</a:t>
            </a:r>
          </a:p>
          <a:p>
            <a:endParaRPr lang="sv-SE" dirty="0"/>
          </a:p>
          <a:p>
            <a:r>
              <a:rPr lang="sv-SE" dirty="0"/>
              <a:t>Bar med lättare till medelsvåra </a:t>
            </a:r>
            <a:r>
              <a:rPr lang="sv-SE" dirty="0" err="1"/>
              <a:t>symrom</a:t>
            </a:r>
            <a:r>
              <a:rPr lang="sv-SE" dirty="0"/>
              <a:t> och svårigheter ska kunna erbjudas hjälp inom MBHV</a:t>
            </a:r>
          </a:p>
          <a:p>
            <a:r>
              <a:rPr lang="sv-SE" dirty="0"/>
              <a:t>Medelsvåra till svåra BUP</a:t>
            </a:r>
          </a:p>
          <a:p>
            <a:endParaRPr lang="sv-SE" dirty="0"/>
          </a:p>
          <a:p>
            <a:r>
              <a:rPr lang="sv-SE" dirty="0"/>
              <a:t>En liten bit på väg! Med barnets uttryck i fokus!</a:t>
            </a:r>
          </a:p>
        </p:txBody>
      </p:sp>
      <p:sp>
        <p:nvSpPr>
          <p:cNvPr id="4" name="Platshållare för bildnummer 3"/>
          <p:cNvSpPr>
            <a:spLocks noGrp="1"/>
          </p:cNvSpPr>
          <p:nvPr>
            <p:ph type="sldNum" sz="quarter" idx="5"/>
          </p:nvPr>
        </p:nvSpPr>
        <p:spPr/>
        <p:txBody>
          <a:bodyPr/>
          <a:lstStyle/>
          <a:p>
            <a:fld id="{09F6FA94-1F62-439C-A770-0028166D7553}" type="slidenum">
              <a:rPr lang="sv-SE" smtClean="0"/>
              <a:t>12</a:t>
            </a:fld>
            <a:endParaRPr lang="sv-SE"/>
          </a:p>
        </p:txBody>
      </p:sp>
    </p:spTree>
    <p:extLst>
      <p:ext uri="{BB962C8B-B14F-4D97-AF65-F5344CB8AC3E}">
        <p14:creationId xmlns:p14="http://schemas.microsoft.com/office/powerpoint/2010/main" val="109250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Kommer vi kanske lite närmre? I alla fall en annan ingång!</a:t>
            </a:r>
          </a:p>
        </p:txBody>
      </p:sp>
      <p:sp>
        <p:nvSpPr>
          <p:cNvPr id="4" name="Platshållare för bildnummer 3"/>
          <p:cNvSpPr>
            <a:spLocks noGrp="1"/>
          </p:cNvSpPr>
          <p:nvPr>
            <p:ph type="sldNum" sz="quarter" idx="5"/>
          </p:nvPr>
        </p:nvSpPr>
        <p:spPr/>
        <p:txBody>
          <a:bodyPr/>
          <a:lstStyle/>
          <a:p>
            <a:fld id="{09F6FA94-1F62-439C-A770-0028166D7553}" type="slidenum">
              <a:rPr lang="sv-SE" smtClean="0"/>
              <a:t>13</a:t>
            </a:fld>
            <a:endParaRPr lang="sv-SE"/>
          </a:p>
        </p:txBody>
      </p:sp>
    </p:spTree>
    <p:extLst>
      <p:ext uri="{BB962C8B-B14F-4D97-AF65-F5344CB8AC3E}">
        <p14:creationId xmlns:p14="http://schemas.microsoft.com/office/powerpoint/2010/main" val="2051350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tshållare för bildobjekt 1">
            <a:extLst>
              <a:ext uri="{FF2B5EF4-FFF2-40B4-BE49-F238E27FC236}">
                <a16:creationId xmlns:a16="http://schemas.microsoft.com/office/drawing/2014/main" id="{95372BB3-DDDE-42A0-B19A-06A42974BFAA}"/>
              </a:ext>
            </a:extLst>
          </p:cNvPr>
          <p:cNvSpPr>
            <a:spLocks noGrp="1" noRot="1" noChangeAspect="1" noTextEdit="1"/>
          </p:cNvSpPr>
          <p:nvPr>
            <p:ph type="sldImg"/>
          </p:nvPr>
        </p:nvSpPr>
        <p:spPr>
          <a:ln/>
        </p:spPr>
      </p:sp>
      <p:sp>
        <p:nvSpPr>
          <p:cNvPr id="7171" name="Platshållare för anteckningar 2">
            <a:extLst>
              <a:ext uri="{FF2B5EF4-FFF2-40B4-BE49-F238E27FC236}">
                <a16:creationId xmlns:a16="http://schemas.microsoft.com/office/drawing/2014/main" id="{7893EEDE-6389-4040-9376-CDBE4138F2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Skåne, Malmö började redan på 80 talet att ta emot små barn och späda barn i behandling, först i Skandinavien. </a:t>
            </a:r>
          </a:p>
          <a:p>
            <a:pPr>
              <a:lnSpc>
                <a:spcPct val="107000"/>
              </a:lnSpc>
              <a:spcAft>
                <a:spcPts val="800"/>
              </a:spcAft>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Såg barnet som unikt individ i sin egen rätt till behandling. Blir lite rörd av det.</a:t>
            </a:r>
          </a:p>
          <a:p>
            <a:pPr>
              <a:lnSpc>
                <a:spcPct val="107000"/>
              </a:lnSpc>
              <a:spcAft>
                <a:spcPts val="800"/>
              </a:spcAft>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Margareta beskrev i sin bok ”mor och barn i ingenmansland” barn med symtom; sprättbåge barn, hösäckar, aktiva. Och hos beskrev deras uttryck till sina föräldrar. </a:t>
            </a:r>
          </a:p>
          <a:p>
            <a:pPr>
              <a:lnSpc>
                <a:spcPct val="107000"/>
              </a:lnSpc>
              <a:spcAft>
                <a:spcPts val="800"/>
              </a:spcAft>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Fokus på barnets egna uttryck och på kvalitén i relationen till omsorgspersonen en framgångsfaktorer som jag ser det.</a:t>
            </a:r>
          </a:p>
          <a:p>
            <a:pPr>
              <a:lnSpc>
                <a:spcPct val="107000"/>
              </a:lnSpc>
              <a:spcAft>
                <a:spcPts val="800"/>
              </a:spcAft>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Numera finns det späd och småbarnsmottagningar inom BUP Skånes samtliga områden, beskriver det mer i </a:t>
            </a:r>
            <a:r>
              <a:rPr lang="sv-SE" sz="1800" b="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Arial" panose="020B0604020202020204" pitchFamily="34" charset="0"/>
            </a:endParaRPr>
          </a:p>
        </p:txBody>
      </p:sp>
      <p:sp>
        <p:nvSpPr>
          <p:cNvPr id="7172" name="Platshållare för bildnummer 3">
            <a:extLst>
              <a:ext uri="{FF2B5EF4-FFF2-40B4-BE49-F238E27FC236}">
                <a16:creationId xmlns:a16="http://schemas.microsoft.com/office/drawing/2014/main" id="{1B4E9A38-E1FD-477F-A291-F52E6BD7E7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506" indent="-290579">
              <a:spcBef>
                <a:spcPct val="30000"/>
              </a:spcBef>
              <a:defRPr sz="1200">
                <a:solidFill>
                  <a:schemeClr val="tx1"/>
                </a:solidFill>
                <a:latin typeface="Arial" panose="020B0604020202020204" pitchFamily="34" charset="0"/>
              </a:defRPr>
            </a:lvl2pPr>
            <a:lvl3pPr marL="1162317" indent="-232463">
              <a:spcBef>
                <a:spcPct val="30000"/>
              </a:spcBef>
              <a:defRPr sz="1200">
                <a:solidFill>
                  <a:schemeClr val="tx1"/>
                </a:solidFill>
                <a:latin typeface="Arial" panose="020B0604020202020204" pitchFamily="34" charset="0"/>
              </a:defRPr>
            </a:lvl3pPr>
            <a:lvl4pPr marL="1627243" indent="-232463">
              <a:spcBef>
                <a:spcPct val="30000"/>
              </a:spcBef>
              <a:defRPr sz="1200">
                <a:solidFill>
                  <a:schemeClr val="tx1"/>
                </a:solidFill>
                <a:latin typeface="Arial" panose="020B0604020202020204" pitchFamily="34" charset="0"/>
              </a:defRPr>
            </a:lvl4pPr>
            <a:lvl5pPr marL="2092170" indent="-232463">
              <a:spcBef>
                <a:spcPct val="30000"/>
              </a:spcBef>
              <a:defRPr sz="1200">
                <a:solidFill>
                  <a:schemeClr val="tx1"/>
                </a:solidFill>
                <a:latin typeface="Arial" panose="020B0604020202020204" pitchFamily="34" charset="0"/>
              </a:defRPr>
            </a:lvl5pPr>
            <a:lvl6pPr marL="2557097" indent="-232463" eaLnBrk="0" fontAlgn="base" hangingPunct="0">
              <a:spcBef>
                <a:spcPct val="30000"/>
              </a:spcBef>
              <a:spcAft>
                <a:spcPct val="0"/>
              </a:spcAft>
              <a:defRPr sz="1200">
                <a:solidFill>
                  <a:schemeClr val="tx1"/>
                </a:solidFill>
                <a:latin typeface="Arial" panose="020B0604020202020204" pitchFamily="34" charset="0"/>
              </a:defRPr>
            </a:lvl6pPr>
            <a:lvl7pPr marL="3022023" indent="-232463" eaLnBrk="0" fontAlgn="base" hangingPunct="0">
              <a:spcBef>
                <a:spcPct val="30000"/>
              </a:spcBef>
              <a:spcAft>
                <a:spcPct val="0"/>
              </a:spcAft>
              <a:defRPr sz="1200">
                <a:solidFill>
                  <a:schemeClr val="tx1"/>
                </a:solidFill>
                <a:latin typeface="Arial" panose="020B0604020202020204" pitchFamily="34" charset="0"/>
              </a:defRPr>
            </a:lvl7pPr>
            <a:lvl8pPr marL="3486950" indent="-232463" eaLnBrk="0" fontAlgn="base" hangingPunct="0">
              <a:spcBef>
                <a:spcPct val="30000"/>
              </a:spcBef>
              <a:spcAft>
                <a:spcPct val="0"/>
              </a:spcAft>
              <a:defRPr sz="1200">
                <a:solidFill>
                  <a:schemeClr val="tx1"/>
                </a:solidFill>
                <a:latin typeface="Arial" panose="020B0604020202020204" pitchFamily="34" charset="0"/>
              </a:defRPr>
            </a:lvl8pPr>
            <a:lvl9pPr marL="3951877" indent="-2324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7037A0-F8F3-442B-835D-685A10E28F27}" type="slidenum">
              <a:rPr lang="sv-SE" altLang="sv-SE"/>
              <a:pPr>
                <a:spcBef>
                  <a:spcPct val="0"/>
                </a:spcBef>
              </a:pPr>
              <a:t>2</a:t>
            </a:fld>
            <a:endParaRPr lang="sv-SE" altLang="sv-SE"/>
          </a:p>
        </p:txBody>
      </p:sp>
    </p:spTree>
    <p:extLst>
      <p:ext uri="{BB962C8B-B14F-4D97-AF65-F5344CB8AC3E}">
        <p14:creationId xmlns:p14="http://schemas.microsoft.com/office/powerpoint/2010/main" val="108383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Idag finns en betydligt större att psykisk hälsa i späda och småbarnsåren är och en och medvetenhet  om vikten av att identifiera och försöka behandla när det behövs. </a:t>
            </a:r>
          </a:p>
          <a:p>
            <a:pPr algn="l"/>
            <a:endParaRPr lang="nb-NO" b="0" i="0" dirty="0">
              <a:solidFill>
                <a:srgbClr val="1D1D1D"/>
              </a:solidFill>
              <a:effectLst/>
              <a:latin typeface="Helvetica Neue"/>
            </a:endParaRPr>
          </a:p>
          <a:p>
            <a:pPr algn="l"/>
            <a:r>
              <a:rPr lang="nb-NO" b="0" i="0" dirty="0">
                <a:solidFill>
                  <a:srgbClr val="1D1D1D"/>
                </a:solidFill>
                <a:effectLst/>
                <a:latin typeface="Helvetica Neue"/>
              </a:rPr>
              <a:t>Definitionen: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chemeClr val="tx1"/>
                </a:solidFill>
                <a:effectLst/>
                <a:latin typeface="+mn-lt"/>
                <a:ea typeface="+mn-ea"/>
                <a:cs typeface="+mn-cs"/>
              </a:rPr>
              <a:t>Psykisk </a:t>
            </a: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visar sig begränsningar och symtom inom dessa områden.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Hur kan det se ut kliniskt? I mitt arbete på Viktoriagården ser små barn som inte mår bra.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Bilder med mig av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Små barn som skriker ovanligt mycket och som är ovanligt svåra att lugna, i famnen på stressade föräldrar. Små barn som sover för mycket, för lite. allvarliga. Visar få </a:t>
            </a:r>
            <a:r>
              <a:rPr lang="sv-SE" sz="1200" b="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få</a:t>
            </a: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affekter. Ger ifrån sig för så ljud. En spänd tunn, flicka sitter långt ut i knät på sina föräldrar, som med stor ansträngning får hålla upp sig själv,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Allvarlig. De tittar sällan på sina föräldrar och föräldrarna tittar sällan på dem, det är tyst dem emellan.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Små barn som kryper upp i mitt knä vid första besökstillfället utan en blick på föräldern.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Barn på ett drygt år som är passiva, sitter fastklistrade vid föräldern och är inte intresserade av att utforska leksakerna inte rummet som vi sitter i.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Äldre barn som är har hög aktivitetsnivå, är överallt, springer från leksak till leksak, stannar inte vid i leken. Svårt att vara i koncentration, svårt att gå in i turtagning med andra. Får utbrott i hallen, Slår sina föräldrar.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Och de ännu lite äldre barnen, pojken som kräks så fort han får ett nej, flickan som bara äter i små </a:t>
            </a:r>
            <a:r>
              <a:rPr lang="sv-SE" sz="1200" b="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små</a:t>
            </a: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tuggor .med ryggen mot sina föräldrar. Eller den traumatiserade treåringen som tittar upp från sin teckning och säger: Katrin, ibland mår jag väldigt </a:t>
            </a:r>
            <a:r>
              <a:rPr lang="sv-SE" sz="1200" b="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väldigt</a:t>
            </a: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dåligt. Då dånar det i hela huvudet, dunk </a:t>
            </a:r>
            <a:r>
              <a:rPr lang="sv-SE" sz="1200" b="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dunk</a:t>
            </a: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v-SE" sz="1200" b="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dunk</a:t>
            </a: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Det kan var smärtsamt att se, att ta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Men behandlingen som alltid inbegriper såväl barn som föräldrar brukar hjälpa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Efter behandlingen ser barn som mår betydligt bättre. De skrattar mer, leker mer, lär sig mer, äter mer. Färre utbrott, färre konflikter. Man har </a:t>
            </a:r>
            <a:r>
              <a:rPr lang="sv-SE" sz="1200" b="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roliare</a:t>
            </a: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tillsammans. Och deras föräldrar kan lugna dem och hjälpa dem i vardagen på ett helt annat sätt.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Är väl detta att verkligen se att barnen mår bättre som gör att man arbetat så länge med detta som jag gjort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p>
          <a:p>
            <a:endParaRPr lang="sv-SE" sz="1800" dirty="0"/>
          </a:p>
          <a:p>
            <a:endParaRPr lang="sv-SE" sz="1800" dirty="0"/>
          </a:p>
          <a:p>
            <a:endParaRPr lang="sv-SE" dirty="0"/>
          </a:p>
          <a:p>
            <a:endParaRPr lang="sv-SE" dirty="0"/>
          </a:p>
        </p:txBody>
      </p:sp>
      <p:sp>
        <p:nvSpPr>
          <p:cNvPr id="4" name="Platshållare för bildnummer 3"/>
          <p:cNvSpPr>
            <a:spLocks noGrp="1"/>
          </p:cNvSpPr>
          <p:nvPr>
            <p:ph type="sldNum" sz="quarter" idx="5"/>
          </p:nvPr>
        </p:nvSpPr>
        <p:spPr/>
        <p:txBody>
          <a:bodyPr/>
          <a:lstStyle/>
          <a:p>
            <a:fld id="{A4A17995-781A-4309-AF24-A2F37618DF0D}" type="slidenum">
              <a:rPr lang="sv-SE" smtClean="0"/>
              <a:t>3</a:t>
            </a:fld>
            <a:endParaRPr lang="sv-SE"/>
          </a:p>
        </p:txBody>
      </p:sp>
    </p:spTree>
    <p:extLst>
      <p:ext uri="{BB962C8B-B14F-4D97-AF65-F5344CB8AC3E}">
        <p14:creationId xmlns:p14="http://schemas.microsoft.com/office/powerpoint/2010/main" val="108412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Små barnens symtom mer somatiska och </a:t>
            </a:r>
            <a:r>
              <a:rPr lang="sv-SE" sz="1200" b="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odiffernetierade</a:t>
            </a:r>
            <a:r>
              <a:rPr lang="sv-SE" sz="1200" b="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dirty="0">
              <a:solidFill>
                <a:srgbClr val="00000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1D1D1D"/>
                </a:solidFill>
                <a:effectLst/>
                <a:latin typeface="Helvetica Neue"/>
              </a:rPr>
              <a:t>På grund av sin omognad kan inte det lilla barnet visa tydligt vad som är fel, och symptombildet er derfor ofte diffust.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1D1D1D"/>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1D1D1D"/>
                </a:solidFill>
                <a:effectLst/>
                <a:latin typeface="Helvetica Neue"/>
              </a:rPr>
              <a:t>De minste barnas psykiske uhelse kan vise seg både gjennom sosioemosjonell fungering, generell fungering, og ikke minst gjennom fysiske symptomer.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dirty="0">
              <a:solidFill>
                <a:srgbClr val="1D1D1D"/>
              </a:solidFill>
              <a:effectLst/>
              <a:latin typeface="Helvetica Neue"/>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4A17995-781A-4309-AF24-A2F37618DF0D}" type="slidenum">
              <a:rPr lang="sv-SE" smtClean="0"/>
              <a:t>4</a:t>
            </a:fld>
            <a:endParaRPr lang="sv-SE"/>
          </a:p>
        </p:txBody>
      </p:sp>
    </p:spTree>
    <p:extLst>
      <p:ext uri="{BB962C8B-B14F-4D97-AF65-F5344CB8AC3E}">
        <p14:creationId xmlns:p14="http://schemas.microsoft.com/office/powerpoint/2010/main" val="8382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vet inte orsaken för att vi ser symtom! Uppfödningsproblem kan ju vara allt ifrån svårt med reglering och integrering av </a:t>
            </a:r>
            <a:r>
              <a:rPr lang="sv-SE" dirty="0" err="1"/>
              <a:t>sesnorisk</a:t>
            </a:r>
            <a:r>
              <a:rPr lang="sv-SE" dirty="0"/>
              <a:t> information eller somatiska problem eller till stressfylld förälder. Det är ju det här med förälderns mående också.</a:t>
            </a:r>
          </a:p>
          <a:p>
            <a:endParaRPr lang="sv-SE" dirty="0"/>
          </a:p>
          <a:p>
            <a:r>
              <a:rPr lang="sv-SE" dirty="0"/>
              <a:t>Vi vet att barn till psykiskt sjuka och traumatiserade föräldrar löper större risk att utveckla symtom. Därför screenas det ju för det. Och vi pratar om samarbete i föräldraskapet, med rätta. Men jag kan uppleveva att vi kan uppehåller oss länge vid förälderns  mående, sociala situation och konflikter. När jag är ute i olika verksamheter och undervisar och handleder Hör ofta långa historier om det. </a:t>
            </a:r>
            <a:r>
              <a:rPr lang="sv-SE" b="1" dirty="0"/>
              <a:t>Ex</a:t>
            </a:r>
            <a:r>
              <a:rPr lang="sv-SE" dirty="0"/>
              <a:t> </a:t>
            </a:r>
          </a:p>
          <a:p>
            <a:endParaRPr lang="sv-SE" dirty="0"/>
          </a:p>
          <a:p>
            <a:r>
              <a:rPr lang="sv-SE" dirty="0"/>
              <a:t>Och då brukar jag fråga</a:t>
            </a:r>
          </a:p>
          <a:p>
            <a:endParaRPr lang="sv-SE" dirty="0"/>
          </a:p>
          <a:p>
            <a:r>
              <a:rPr lang="sv-SE" dirty="0"/>
              <a:t>Men vad med Pelle, hur verkar han må? Hur påverkas han rent konkreta av att pappa är deprimerad, hur påverkar det den konkreta interaktionen med Pelle? Har du frågat, har du tittat?</a:t>
            </a:r>
          </a:p>
          <a:p>
            <a:endParaRPr lang="sv-SE" dirty="0"/>
          </a:p>
          <a:p>
            <a:r>
              <a:rPr lang="sv-SE" dirty="0"/>
              <a:t>På ngt sätt så är det just denna bit som ibland verkar falla bort</a:t>
            </a:r>
          </a:p>
          <a:p>
            <a:endParaRPr lang="sv-SE" dirty="0"/>
          </a:p>
          <a:p>
            <a:endParaRPr lang="sv-SE" dirty="0"/>
          </a:p>
          <a:p>
            <a:pPr marL="0" indent="0">
              <a:buNone/>
            </a:pPr>
            <a:endParaRPr lang="sv-SE" sz="1200" dirty="0"/>
          </a:p>
        </p:txBody>
      </p:sp>
      <p:sp>
        <p:nvSpPr>
          <p:cNvPr id="4" name="Platshållare för bildnummer 3"/>
          <p:cNvSpPr>
            <a:spLocks noGrp="1"/>
          </p:cNvSpPr>
          <p:nvPr>
            <p:ph type="sldNum" sz="quarter" idx="10"/>
          </p:nvPr>
        </p:nvSpPr>
        <p:spPr/>
        <p:txBody>
          <a:bodyPr/>
          <a:lstStyle/>
          <a:p>
            <a:fld id="{EF6142BE-EE22-43A9-BE61-9A9E42B334A1}" type="slidenum">
              <a:rPr lang="sv-SE" smtClean="0"/>
              <a:t>5</a:t>
            </a:fld>
            <a:endParaRPr lang="sv-SE"/>
          </a:p>
        </p:txBody>
      </p:sp>
    </p:spTree>
    <p:extLst>
      <p:ext uri="{BB962C8B-B14F-4D97-AF65-F5344CB8AC3E}">
        <p14:creationId xmlns:p14="http://schemas.microsoft.com/office/powerpoint/2010/main" val="53053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Gäller att lägga samman saker!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Träffa barnet och observera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Observera samspelet och samspelbedömningar</a:t>
            </a:r>
          </a:p>
          <a:p>
            <a:r>
              <a:rPr lang="sv-SE" dirty="0"/>
              <a:t>Traumascreening</a:t>
            </a:r>
          </a:p>
          <a:p>
            <a:r>
              <a:rPr lang="sv-SE" dirty="0"/>
              <a:t>Risk faktorer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Calibri Light" panose="020F0302020204030204" pitchFamily="34" charset="0"/>
                <a:cs typeface="Calibri Light" panose="020F0302020204030204" pitchFamily="34" charset="0"/>
              </a:rPr>
              <a:t>Insatser riktade mot förälderns psykiska hälsa?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Omgivningsfaktorer såsom förskolan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solidFill>
                  <a:srgbClr val="1D1D1D"/>
                </a:solidFill>
                <a:effectLst/>
                <a:latin typeface="Helvetica Neue"/>
                <a:ea typeface="Calibri" panose="020F0502020204030204" pitchFamily="34" charset="0"/>
                <a:cs typeface="Times New Roman" panose="02020603050405020304" pitchFamily="18" charset="0"/>
              </a:rPr>
              <a:t>Man behöver kunskap om hur små barn uttrycker stress och ohälsa, </a:t>
            </a:r>
            <a:endParaRPr lang="sv-SE"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Calibri Light" panose="020F0302020204030204" pitchFamily="34" charset="0"/>
              <a:cs typeface="Calibri Light" panose="020F0302020204030204" pitchFamily="34" charset="0"/>
            </a:endParaRPr>
          </a:p>
          <a:p>
            <a:r>
              <a:rPr lang="sv-SE" dirty="0"/>
              <a:t>Men just dt här att inte tappa barnets egna </a:t>
            </a:r>
            <a:r>
              <a:rPr lang="sv-SE" dirty="0" err="1"/>
              <a:t>uttyck</a:t>
            </a:r>
            <a:r>
              <a:rPr lang="sv-SE" dirty="0"/>
              <a:t>, det är lite av ett mission för mig.</a:t>
            </a:r>
          </a:p>
          <a:p>
            <a:endParaRPr lang="sv-SE" dirty="0"/>
          </a:p>
          <a:p>
            <a:r>
              <a:rPr lang="sv-SE" dirty="0"/>
              <a:t>Hur kan man göra, Finns tex ett instrument </a:t>
            </a:r>
          </a:p>
        </p:txBody>
      </p:sp>
      <p:sp>
        <p:nvSpPr>
          <p:cNvPr id="4" name="Platshållare för bildnummer 3"/>
          <p:cNvSpPr>
            <a:spLocks noGrp="1"/>
          </p:cNvSpPr>
          <p:nvPr>
            <p:ph type="sldNum" sz="quarter" idx="10"/>
          </p:nvPr>
        </p:nvSpPr>
        <p:spPr/>
        <p:txBody>
          <a:bodyPr/>
          <a:lstStyle/>
          <a:p>
            <a:fld id="{EF6142BE-EE22-43A9-BE61-9A9E42B334A1}" type="slidenum">
              <a:rPr lang="sv-SE" smtClean="0"/>
              <a:t>6</a:t>
            </a:fld>
            <a:endParaRPr lang="sv-SE"/>
          </a:p>
        </p:txBody>
      </p:sp>
    </p:spTree>
    <p:extLst>
      <p:ext uri="{BB962C8B-B14F-4D97-AF65-F5344CB8AC3E}">
        <p14:creationId xmlns:p14="http://schemas.microsoft.com/office/powerpoint/2010/main" val="661689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ADBB-skalan är en direkt observation för att upptäcka tidiga tecken på avvikelser i spädbarnets sociala beteende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genom att observera barnet i kontakten med dig/behandlaren</a:t>
            </a:r>
            <a:br>
              <a:rPr lang="sv-SE" sz="1200" dirty="0"/>
            </a:br>
            <a:r>
              <a:rPr lang="sv-SE" sz="1200" dirty="0"/>
              <a:t>(bygger på René Spitz observationer)</a:t>
            </a:r>
            <a:br>
              <a:rPr lang="sv-SE" dirty="0"/>
            </a:b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Ansiktsuttryck</a:t>
            </a:r>
            <a:r>
              <a:rPr lang="sv-SE" sz="1200" dirty="0"/>
              <a:t>- räkna variationer/ frekvens i uttryck. Ska finnas!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Ögonkontakt</a:t>
            </a:r>
            <a:r>
              <a:rPr lang="sv-SE" sz="1200" dirty="0"/>
              <a:t> får du ögonkontakt, ska ej behöva leta!</a:t>
            </a:r>
          </a:p>
          <a:p>
            <a:endParaRPr lang="sv-SE" dirty="0"/>
          </a:p>
          <a:p>
            <a:r>
              <a:rPr lang="sv-SE" sz="1200" b="1" dirty="0"/>
              <a:t>Generell aktivitetsnivå </a:t>
            </a:r>
            <a:r>
              <a:rPr lang="sv-SE" sz="1200" dirty="0"/>
              <a:t>kolla rörelse i huvud, torso och ben</a:t>
            </a:r>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Vokalisering</a:t>
            </a:r>
            <a:r>
              <a:rPr lang="sv-SE" sz="1200" dirty="0"/>
              <a:t> –ska finnas ljud både av </a:t>
            </a:r>
            <a:r>
              <a:rPr lang="sv-SE" sz="1200" dirty="0" err="1"/>
              <a:t>pleasure</a:t>
            </a:r>
            <a:r>
              <a:rPr lang="sv-SE" sz="1200" dirty="0"/>
              <a:t> and pain</a:t>
            </a:r>
          </a:p>
          <a:p>
            <a:endParaRPr lang="sv-SE" sz="1200" dirty="0"/>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Relation</a:t>
            </a:r>
            <a:r>
              <a:rPr lang="sv-SE" sz="1200" dirty="0"/>
              <a:t> –hur känns det att vara i relation med barnet? Attityd, ögonkontakt, reaktion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r>
              <a:rPr lang="sv-SE" sz="1200" dirty="0"/>
              <a:t>Visat sig att : ADBB med fördel kan användas i barnhälsovården för att screena för patologi hos spädbarnets sociala beteende  </a:t>
            </a:r>
          </a:p>
          <a:p>
            <a:r>
              <a:rPr lang="sv-SE" sz="1200" dirty="0"/>
              <a:t>Spädbarn som får mer än 5 poäng på ADBB bör följas upp &amp; bedömas ytterligare </a:t>
            </a:r>
          </a:p>
          <a:p>
            <a:r>
              <a:rPr lang="sv-SE" sz="1200" dirty="0"/>
              <a:t>Förhöjd förekomst av ihållande socialt tillbakadragande påträffas hos spädbarn vid problem i föräldra-barn samspelet</a:t>
            </a:r>
          </a:p>
          <a:p>
            <a:r>
              <a:rPr lang="sv-SE" sz="1200" dirty="0"/>
              <a:t>Remisser till specialistvård ökar och är relevanta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Prövats i </a:t>
            </a:r>
            <a:r>
              <a:rPr lang="sv-SE" sz="1200" dirty="0" err="1"/>
              <a:t>danmark</a:t>
            </a:r>
            <a:r>
              <a:rPr lang="sv-SE" sz="1200" dirty="0"/>
              <a:t> i större skala som en del av alla MBHV besök i vissa delar av landet. I Norge delar. Tycker att det är bra, </a:t>
            </a:r>
            <a:r>
              <a:rPr lang="sv-SE" sz="1200" dirty="0" err="1"/>
              <a:t>tidskrävade</a:t>
            </a:r>
            <a:r>
              <a:rPr lang="sv-SE" sz="1200" dirty="0"/>
              <a:t> dock,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Kanske inte ger mycket mer än ett tränat öga menar man där men i DK ser man annorlunda på det. Inte vet jag men jag tycker att frågan är intressant. Vi bör titta mer systematiskt på alla barns hälsa, även den psykiska! Även om denna skala inte täcker allt. </a:t>
            </a:r>
            <a:r>
              <a:rPr lang="sv-SE" sz="1200" dirty="0" err="1"/>
              <a:t>Ffa</a:t>
            </a:r>
            <a:r>
              <a:rPr lang="sv-SE" sz="1200" dirty="0"/>
              <a:t> gett mer fokus och kunskap, används också som en del av utvärdering av behandling.</a:t>
            </a:r>
          </a:p>
          <a:p>
            <a:endParaRPr lang="sv-SE" sz="1200" dirty="0"/>
          </a:p>
        </p:txBody>
      </p:sp>
      <p:sp>
        <p:nvSpPr>
          <p:cNvPr id="4" name="Platshållare för bildnummer 3"/>
          <p:cNvSpPr>
            <a:spLocks noGrp="1"/>
          </p:cNvSpPr>
          <p:nvPr>
            <p:ph type="sldNum" sz="quarter" idx="5"/>
          </p:nvPr>
        </p:nvSpPr>
        <p:spPr/>
        <p:txBody>
          <a:bodyPr/>
          <a:lstStyle/>
          <a:p>
            <a:fld id="{A4A17995-781A-4309-AF24-A2F37618DF0D}" type="slidenum">
              <a:rPr lang="sv-SE" smtClean="0"/>
              <a:t>7</a:t>
            </a:fld>
            <a:endParaRPr lang="sv-SE"/>
          </a:p>
        </p:txBody>
      </p:sp>
    </p:spTree>
    <p:extLst>
      <p:ext uri="{BB962C8B-B14F-4D97-AF65-F5344CB8AC3E}">
        <p14:creationId xmlns:p14="http://schemas.microsoft.com/office/powerpoint/2010/main" val="6187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defRPr/>
            </a:pPr>
            <a:r>
              <a:rPr lang="sv-SE" altLang="sv-SE" sz="4000" b="0" dirty="0">
                <a:latin typeface="Calibri" panose="020F0502020204030204" pitchFamily="34" charset="0"/>
                <a:cs typeface="Calibri" panose="020F0502020204030204" pitchFamily="34" charset="0"/>
              </a:rPr>
              <a:t>Ser föräldern när barnet är på väga att utforska, stöttar och stimulerar? Annars blir barnet ängsligt. Kanske inte lär sig saker som det borde</a:t>
            </a:r>
          </a:p>
          <a:p>
            <a:pPr>
              <a:lnSpc>
                <a:spcPct val="90000"/>
              </a:lnSpc>
              <a:defRPr/>
            </a:pPr>
            <a:r>
              <a:rPr lang="sv-SE" altLang="sv-SE" sz="4000" b="0" dirty="0">
                <a:latin typeface="Calibri" panose="020F0502020204030204" pitchFamily="34" charset="0"/>
                <a:cs typeface="Calibri" panose="020F0502020204030204" pitchFamily="34" charset="0"/>
              </a:rPr>
              <a:t>Ser föräldern när barnet är i behov av tröst och närhet, annars kanske barnet blir för självförsörjande, långt ifrån. </a:t>
            </a:r>
          </a:p>
          <a:p>
            <a:pPr>
              <a:lnSpc>
                <a:spcPct val="90000"/>
              </a:lnSpc>
              <a:defRPr/>
            </a:pPr>
            <a:endParaRPr lang="sv-SE" altLang="sv-SE" sz="4000" b="0" dirty="0">
              <a:latin typeface="Calibri" panose="020F0502020204030204" pitchFamily="34" charset="0"/>
              <a:cs typeface="Calibri" panose="020F0502020204030204" pitchFamily="34" charset="0"/>
            </a:endParaRPr>
          </a:p>
          <a:p>
            <a:pPr marL="0" indent="0"/>
            <a:r>
              <a:rPr lang="sv-SE" altLang="sv-SE" sz="6600" dirty="0" err="1">
                <a:latin typeface="Calibri Light" panose="020F0302020204030204" pitchFamily="34" charset="0"/>
              </a:rPr>
              <a:t>Responsiv</a:t>
            </a:r>
            <a:r>
              <a:rPr lang="sv-SE" altLang="sv-SE" sz="6600" dirty="0">
                <a:latin typeface="Calibri Light" panose="020F0302020204030204" pitchFamily="34" charset="0"/>
              </a:rPr>
              <a:t> gentemot förälder</a:t>
            </a:r>
          </a:p>
          <a:p>
            <a:pPr marL="0" indent="0"/>
            <a:r>
              <a:rPr lang="sv-SE" altLang="sv-SE" sz="6600" dirty="0">
                <a:latin typeface="Calibri Light" panose="020F0302020204030204" pitchFamily="34" charset="0"/>
              </a:rPr>
              <a:t>Visar positiva känslor gentemot förälder</a:t>
            </a:r>
          </a:p>
          <a:p>
            <a:pPr marL="0" indent="0"/>
            <a:r>
              <a:rPr lang="sv-SE" altLang="sv-SE" sz="6600" dirty="0">
                <a:latin typeface="Calibri Light" panose="020F0302020204030204" pitchFamily="34" charset="0"/>
              </a:rPr>
              <a:t>Involverar förälder i interaktion</a:t>
            </a:r>
          </a:p>
          <a:p>
            <a:pPr marL="0" indent="0"/>
            <a:r>
              <a:rPr lang="sv-SE" altLang="sv-SE" sz="6600" dirty="0">
                <a:latin typeface="Calibri Light" panose="020F0302020204030204" pitchFamily="34" charset="0"/>
              </a:rPr>
              <a:t>Söker tröst och närhet vid behov</a:t>
            </a:r>
          </a:p>
          <a:p>
            <a:pPr>
              <a:lnSpc>
                <a:spcPct val="90000"/>
              </a:lnSpc>
              <a:defRPr/>
            </a:pPr>
            <a:endParaRPr lang="sv-SE" altLang="sv-SE" sz="4000" b="0" dirty="0">
              <a:latin typeface="Calibri" panose="020F0502020204030204" pitchFamily="34" charset="0"/>
              <a:cs typeface="Calibri" panose="020F0502020204030204" pitchFamily="34" charset="0"/>
            </a:endParaRPr>
          </a:p>
          <a:p>
            <a:pPr>
              <a:lnSpc>
                <a:spcPct val="90000"/>
              </a:lnSpc>
              <a:defRPr/>
            </a:pPr>
            <a:endParaRPr lang="sv-SE" altLang="sv-SE" sz="4000" b="0" dirty="0">
              <a:latin typeface="Calibri" panose="020F0502020204030204" pitchFamily="34" charset="0"/>
              <a:cs typeface="Calibri" panose="020F0502020204030204" pitchFamily="34" charset="0"/>
            </a:endParaRPr>
          </a:p>
          <a:p>
            <a:pPr>
              <a:lnSpc>
                <a:spcPct val="90000"/>
              </a:lnSpc>
              <a:defRPr/>
            </a:pPr>
            <a:r>
              <a:rPr lang="sv-SE" altLang="sv-SE" sz="4000" b="0" dirty="0">
                <a:latin typeface="Calibri" panose="020F0502020204030204" pitchFamily="34" charset="0"/>
                <a:cs typeface="Calibri" panose="020F0502020204030204" pitchFamily="34" charset="0"/>
              </a:rPr>
              <a:t>Och sedan denna centrala jättefråga</a:t>
            </a:r>
          </a:p>
          <a:p>
            <a:pPr>
              <a:lnSpc>
                <a:spcPct val="90000"/>
              </a:lnSpc>
              <a:defRPr/>
            </a:pPr>
            <a:endParaRPr lang="sv-SE" altLang="sv-SE" sz="4000" b="1" dirty="0">
              <a:latin typeface="Calibri" panose="020F0502020204030204" pitchFamily="34" charset="0"/>
              <a:cs typeface="Calibri" panose="020F0502020204030204" pitchFamily="34" charset="0"/>
            </a:endParaRPr>
          </a:p>
          <a:p>
            <a:pPr>
              <a:lnSpc>
                <a:spcPct val="90000"/>
              </a:lnSpc>
              <a:defRPr/>
            </a:pPr>
            <a:endParaRPr lang="sv-SE" altLang="sv-SE" sz="4000" b="1" dirty="0">
              <a:latin typeface="Calibri" panose="020F0502020204030204" pitchFamily="34" charset="0"/>
              <a:cs typeface="Calibri" panose="020F0502020204030204" pitchFamily="34" charset="0"/>
            </a:endParaRPr>
          </a:p>
          <a:p>
            <a:pPr>
              <a:lnSpc>
                <a:spcPct val="90000"/>
              </a:lnSpc>
              <a:defRPr/>
            </a:pPr>
            <a:r>
              <a:rPr lang="sv-SE" altLang="sv-SE" sz="4000" b="1" dirty="0">
                <a:latin typeface="Calibri" panose="020F0502020204030204" pitchFamily="34" charset="0"/>
                <a:cs typeface="Calibri" panose="020F0502020204030204" pitchFamily="34" charset="0"/>
              </a:rPr>
              <a:t>Observera</a:t>
            </a:r>
            <a:r>
              <a:rPr lang="sv-SE" altLang="sv-SE" sz="4000" dirty="0">
                <a:latin typeface="Calibri" panose="020F0502020204030204" pitchFamily="34" charset="0"/>
                <a:cs typeface="Calibri" panose="020F0502020204030204" pitchFamily="34" charset="0"/>
              </a:rPr>
              <a:t> barnets emotionella uttryck </a:t>
            </a:r>
            <a:br>
              <a:rPr lang="sv-SE" altLang="sv-SE" sz="1200" dirty="0">
                <a:latin typeface="Calibri" panose="020F0502020204030204" pitchFamily="34" charset="0"/>
                <a:cs typeface="Calibri" panose="020F0502020204030204" pitchFamily="34" charset="0"/>
              </a:rPr>
            </a:br>
            <a:r>
              <a:rPr lang="sv-SE" altLang="sv-SE" sz="1200" dirty="0">
                <a:latin typeface="Calibri" panose="020F0502020204030204" pitchFamily="34" charset="0"/>
                <a:cs typeface="Calibri" panose="020F0502020204030204" pitchFamily="34" charset="0"/>
              </a:rPr>
              <a:t>och grad av </a:t>
            </a:r>
            <a:r>
              <a:rPr lang="sv-SE" altLang="sv-SE" sz="1200" dirty="0" err="1">
                <a:latin typeface="Calibri" panose="020F0502020204030204" pitchFamily="34" charset="0"/>
                <a:cs typeface="Calibri" panose="020F0502020204030204" pitchFamily="34" charset="0"/>
              </a:rPr>
              <a:t>regleringsstöd</a:t>
            </a:r>
            <a:r>
              <a:rPr lang="sv-SE" altLang="sv-SE" sz="1200" dirty="0">
                <a:latin typeface="Calibri" panose="020F0502020204030204" pitchFamily="34" charset="0"/>
                <a:cs typeface="Calibri" panose="020F0502020204030204" pitchFamily="34" charset="0"/>
              </a:rPr>
              <a:t>  i omgivningen</a:t>
            </a:r>
            <a:br>
              <a:rPr lang="sv-SE" altLang="sv-SE" sz="1200" dirty="0">
                <a:latin typeface="Calibri" panose="020F0502020204030204" pitchFamily="34" charset="0"/>
                <a:cs typeface="Calibri" panose="020F0502020204030204" pitchFamily="34" charset="0"/>
              </a:rPr>
            </a:br>
            <a:endParaRPr lang="sv-SE" altLang="sv-SE" sz="1200" dirty="0">
              <a:latin typeface="Calibri" panose="020F0502020204030204" pitchFamily="34" charset="0"/>
              <a:cs typeface="Calibri" panose="020F0502020204030204" pitchFamily="34" charset="0"/>
            </a:endParaRPr>
          </a:p>
          <a:p>
            <a:pPr>
              <a:lnSpc>
                <a:spcPct val="90000"/>
              </a:lnSpc>
              <a:defRPr/>
            </a:pPr>
            <a:r>
              <a:rPr lang="sv-SE" altLang="sv-SE" sz="1200" dirty="0">
                <a:latin typeface="Calibri Light" panose="020F0302020204030204" pitchFamily="34" charset="0"/>
                <a:cs typeface="Calibri Light" panose="020F0302020204030204" pitchFamily="34" charset="0"/>
              </a:rPr>
              <a:t>Känslighet, Reaktivitet, Impulskontroll, Hjälp till reglering?</a:t>
            </a:r>
          </a:p>
          <a:p>
            <a:endParaRPr lang="sv-SE" altLang="sv-SE" sz="1200" dirty="0">
              <a:latin typeface="Calibri Light" panose="020F0302020204030204" pitchFamily="34" charset="0"/>
            </a:endParaRPr>
          </a:p>
          <a:p>
            <a:r>
              <a:rPr lang="sv-SE" altLang="sv-SE" sz="1200" dirty="0">
                <a:latin typeface="Calibri Light" panose="020F0302020204030204" pitchFamily="34" charset="0"/>
              </a:rPr>
              <a:t>Olika barn behöver olika mycket hjälp </a:t>
            </a:r>
            <a:r>
              <a:rPr lang="sv-SE" altLang="sv-SE" sz="1200" dirty="0" err="1">
                <a:latin typeface="Calibri Light" panose="020F0302020204030204" pitchFamily="34" charset="0"/>
              </a:rPr>
              <a:t>m,ed</a:t>
            </a:r>
            <a:r>
              <a:rPr lang="sv-SE" altLang="sv-SE" sz="1200" dirty="0">
                <a:latin typeface="Calibri Light" panose="020F0302020204030204" pitchFamily="34" charset="0"/>
              </a:rPr>
              <a:t> reglering</a:t>
            </a:r>
          </a:p>
          <a:p>
            <a:endParaRPr lang="sv-SE" altLang="sv-SE" sz="1200" dirty="0">
              <a:latin typeface="Calibri Light" panose="020F0302020204030204" pitchFamily="34" charset="0"/>
            </a:endParaRPr>
          </a:p>
          <a:p>
            <a:r>
              <a:rPr lang="sv-SE" altLang="sv-SE" sz="1200" dirty="0">
                <a:latin typeface="Calibri Light" panose="020F0302020204030204" pitchFamily="34" charset="0"/>
              </a:rPr>
              <a:t>Kommer helt naturligt i de flesta föräldraskap!</a:t>
            </a:r>
          </a:p>
          <a:p>
            <a:endParaRPr lang="sv-SE" altLang="sv-SE" sz="1200" dirty="0">
              <a:latin typeface="Calibri Light" panose="020F0302020204030204" pitchFamily="34" charset="0"/>
            </a:endParaRPr>
          </a:p>
          <a:p>
            <a:r>
              <a:rPr lang="sv-SE" altLang="sv-SE" sz="1200" dirty="0">
                <a:latin typeface="Calibri Light" panose="020F0302020204030204" pitchFamily="34" charset="0"/>
              </a:rPr>
              <a:t>Detta viktiga moment i allt samspel, ngt vi arbetar mycket med!</a:t>
            </a:r>
          </a:p>
          <a:p>
            <a:endParaRPr lang="sv-SE" altLang="sv-SE" sz="1200" dirty="0">
              <a:latin typeface="Calibri Light" panose="020F0302020204030204" pitchFamily="34" charset="0"/>
            </a:endParaRPr>
          </a:p>
          <a:p>
            <a:r>
              <a:rPr lang="sv-SE" altLang="sv-SE" sz="1200" dirty="0" err="1">
                <a:latin typeface="Calibri Light" panose="020F0302020204030204" pitchFamily="34" charset="0"/>
              </a:rPr>
              <a:t>Fetat</a:t>
            </a:r>
            <a:r>
              <a:rPr lang="sv-SE" altLang="sv-SE" sz="1200" dirty="0">
                <a:latin typeface="Calibri Light" panose="020F0302020204030204" pitchFamily="34" charset="0"/>
              </a:rPr>
              <a:t> det första, celt centralt för små barn</a:t>
            </a:r>
          </a:p>
          <a:p>
            <a:endParaRPr lang="sv-SE" altLang="sv-SE" sz="1200" dirty="0">
              <a:latin typeface="Calibri Light" panose="020F0302020204030204" pitchFamily="34" charset="0"/>
            </a:endParaRPr>
          </a:p>
          <a:p>
            <a:pPr algn="l"/>
            <a:r>
              <a:rPr lang="sv-SE" sz="1200" b="1" i="0" u="none" strike="noStrike" baseline="0" dirty="0">
                <a:solidFill>
                  <a:srgbClr val="FFFFFF"/>
                </a:solidFill>
                <a:latin typeface="Arial" panose="020B0604020202020204" pitchFamily="34" charset="0"/>
              </a:rPr>
              <a:t>Vi må </a:t>
            </a:r>
            <a:r>
              <a:rPr lang="sv-SE" sz="1200" b="1" i="0" u="none" strike="noStrike" baseline="0" dirty="0" err="1">
                <a:solidFill>
                  <a:srgbClr val="FFFF00"/>
                </a:solidFill>
                <a:latin typeface="Arial" panose="020B0604020202020204" pitchFamily="34" charset="0"/>
              </a:rPr>
              <a:t>være</a:t>
            </a:r>
            <a:r>
              <a:rPr lang="sv-SE" sz="1200" b="1" i="0" u="none" strike="noStrike" baseline="0" dirty="0">
                <a:solidFill>
                  <a:srgbClr val="FFFF00"/>
                </a:solidFill>
                <a:latin typeface="Arial" panose="020B0604020202020204" pitchFamily="34" charset="0"/>
              </a:rPr>
              <a:t> </a:t>
            </a:r>
            <a:r>
              <a:rPr lang="sv-SE" sz="1200" b="1" i="0" u="none" strike="noStrike" baseline="0" dirty="0">
                <a:solidFill>
                  <a:srgbClr val="FFFFFF"/>
                </a:solidFill>
                <a:latin typeface="Arial" panose="020B0604020202020204" pitchFamily="34" charset="0"/>
              </a:rPr>
              <a:t>barnets Regleringssystem Vi gir barnet erfarenhet med </a:t>
            </a:r>
            <a:r>
              <a:rPr lang="sv-SE" sz="1200" b="1" i="0" u="none" strike="noStrike" baseline="0" dirty="0" err="1">
                <a:solidFill>
                  <a:srgbClr val="FFFFFF"/>
                </a:solidFill>
                <a:latin typeface="Arial" panose="020B0604020202020204" pitchFamily="34" charset="0"/>
              </a:rPr>
              <a:t>hvordan</a:t>
            </a:r>
            <a:r>
              <a:rPr lang="sv-SE" sz="1200" b="1" i="0" u="none" strike="noStrike" baseline="0" dirty="0">
                <a:solidFill>
                  <a:srgbClr val="FFFFFF"/>
                </a:solidFill>
                <a:latin typeface="Arial" panose="020B0604020202020204" pitchFamily="34" charset="0"/>
              </a:rPr>
              <a:t> </a:t>
            </a:r>
            <a:r>
              <a:rPr lang="sv-SE" sz="1200" b="1" i="0" u="none" strike="noStrike" baseline="0" dirty="0" err="1">
                <a:solidFill>
                  <a:srgbClr val="FFFFFF"/>
                </a:solidFill>
                <a:latin typeface="Arial" panose="020B0604020202020204" pitchFamily="34" charset="0"/>
              </a:rPr>
              <a:t>reglere</a:t>
            </a:r>
            <a:r>
              <a:rPr lang="sv-SE" sz="1200" b="1" i="0" u="none" strike="noStrike" baseline="0" dirty="0">
                <a:solidFill>
                  <a:srgbClr val="FFFFFF"/>
                </a:solidFill>
                <a:latin typeface="Arial" panose="020B0604020202020204" pitchFamily="34" charset="0"/>
              </a:rPr>
              <a:t> affekter </a:t>
            </a:r>
            <a:r>
              <a:rPr lang="sv-SE" sz="1200" b="1" i="0" u="none" strike="noStrike" baseline="0" dirty="0" err="1">
                <a:solidFill>
                  <a:srgbClr val="FFFFFF"/>
                </a:solidFill>
                <a:latin typeface="Arial" panose="020B0604020202020204" pitchFamily="34" charset="0"/>
              </a:rPr>
              <a:t>og</a:t>
            </a:r>
            <a:r>
              <a:rPr lang="sv-SE" sz="1200" b="1" i="0" u="none" strike="noStrike" baseline="0" dirty="0">
                <a:solidFill>
                  <a:srgbClr val="FFFFFF"/>
                </a:solidFill>
                <a:latin typeface="Arial" panose="020B0604020202020204" pitchFamily="34" charset="0"/>
              </a:rPr>
              <a:t> kropp</a:t>
            </a:r>
          </a:p>
          <a:p>
            <a:pPr algn="l"/>
            <a:r>
              <a:rPr lang="sv-SE" sz="1200" b="0" i="0" u="none" strike="noStrike" baseline="0" dirty="0">
                <a:solidFill>
                  <a:srgbClr val="FF0000"/>
                </a:solidFill>
                <a:latin typeface="Wingdings" panose="05000000000000000000" pitchFamily="2" charset="2"/>
              </a:rPr>
              <a:t> </a:t>
            </a:r>
            <a:r>
              <a:rPr lang="sv-SE" sz="1200" b="1" i="0" u="none" strike="noStrike" baseline="0" dirty="0">
                <a:solidFill>
                  <a:srgbClr val="FFFFFF"/>
                </a:solidFill>
                <a:latin typeface="Arial" panose="020B0604020202020204" pitchFamily="34" charset="0"/>
              </a:rPr>
              <a:t>Gradvis blir </a:t>
            </a:r>
            <a:r>
              <a:rPr lang="sv-SE" sz="1200" b="1" i="0" u="none" strike="noStrike" baseline="0" dirty="0" err="1">
                <a:solidFill>
                  <a:srgbClr val="FFFFFF"/>
                </a:solidFill>
                <a:latin typeface="Arial" panose="020B0604020202020204" pitchFamily="34" charset="0"/>
              </a:rPr>
              <a:t>erfarenheteninternalisert</a:t>
            </a:r>
            <a:r>
              <a:rPr lang="sv-SE" sz="1200" b="1" i="0" u="none" strike="noStrike" baseline="0" dirty="0">
                <a:solidFill>
                  <a:srgbClr val="FFFFFF"/>
                </a:solidFill>
                <a:latin typeface="Arial" panose="020B0604020202020204" pitchFamily="34" charset="0"/>
              </a:rPr>
              <a:t> som egne </a:t>
            </a:r>
            <a:r>
              <a:rPr lang="sv-SE" sz="1200" b="1" i="0" u="none" strike="noStrike" baseline="0" dirty="0" err="1">
                <a:solidFill>
                  <a:srgbClr val="FFFFFF"/>
                </a:solidFill>
                <a:latin typeface="Arial" panose="020B0604020202020204" pitchFamily="34" charset="0"/>
              </a:rPr>
              <a:t>ferdigheter</a:t>
            </a:r>
            <a:r>
              <a:rPr lang="sv-SE" sz="1200" b="1" i="0" u="none" strike="noStrike" baseline="0" dirty="0">
                <a:solidFill>
                  <a:srgbClr val="FFFFFF"/>
                </a:solidFill>
                <a:latin typeface="Arial" panose="020B0604020202020204" pitchFamily="34" charset="0"/>
              </a:rPr>
              <a:t> (</a:t>
            </a:r>
            <a:r>
              <a:rPr lang="sv-SE" sz="1200" b="1" i="0" u="none" strike="noStrike" baseline="0" dirty="0" err="1">
                <a:solidFill>
                  <a:srgbClr val="FFFFFF"/>
                </a:solidFill>
                <a:latin typeface="Arial" panose="020B0604020202020204" pitchFamily="34" charset="0"/>
              </a:rPr>
              <a:t>hjernen</a:t>
            </a:r>
            <a:r>
              <a:rPr lang="sv-SE" sz="1200" b="1" i="0" u="none" strike="noStrike" baseline="0" dirty="0">
                <a:solidFill>
                  <a:srgbClr val="FFFFFF"/>
                </a:solidFill>
                <a:latin typeface="Arial" panose="020B0604020202020204" pitchFamily="34" charset="0"/>
              </a:rPr>
              <a:t> er </a:t>
            </a:r>
            <a:r>
              <a:rPr lang="sv-SE" sz="1200" b="1" i="0" u="none" strike="noStrike" baseline="0" dirty="0" err="1">
                <a:solidFill>
                  <a:srgbClr val="FFFFFF"/>
                </a:solidFill>
                <a:latin typeface="Arial" panose="020B0604020202020204" pitchFamily="34" charset="0"/>
              </a:rPr>
              <a:t>bruksavhengig</a:t>
            </a:r>
            <a:r>
              <a:rPr lang="sv-SE" sz="1200" b="1" i="0" u="none" strike="noStrike" baseline="0" dirty="0">
                <a:solidFill>
                  <a:srgbClr val="FFFFFF"/>
                </a:solidFill>
                <a:latin typeface="Arial" panose="020B0604020202020204" pitchFamily="34" charset="0"/>
              </a:rPr>
              <a:t>)</a:t>
            </a:r>
            <a:r>
              <a:rPr lang="sv-SE" sz="1200" b="0" i="0" u="none" strike="noStrike" baseline="0" dirty="0">
                <a:solidFill>
                  <a:srgbClr val="FF0000"/>
                </a:solidFill>
                <a:latin typeface="Wingdings" panose="05000000000000000000" pitchFamily="2" charset="2"/>
              </a:rPr>
              <a:t> </a:t>
            </a:r>
            <a:r>
              <a:rPr lang="sv-SE" sz="1200" b="1" i="0" u="none" strike="noStrike" baseline="0" dirty="0" err="1">
                <a:solidFill>
                  <a:srgbClr val="FFFFFF"/>
                </a:solidFill>
                <a:latin typeface="Arial" panose="020B0604020202020204" pitchFamily="34" charset="0"/>
              </a:rPr>
              <a:t>Logikkhjernen</a:t>
            </a:r>
            <a:r>
              <a:rPr lang="sv-SE" sz="1200" b="1" i="0" u="none" strike="noStrike" baseline="0" dirty="0">
                <a:solidFill>
                  <a:srgbClr val="FFFFFF"/>
                </a:solidFill>
                <a:latin typeface="Arial" panose="020B0604020202020204" pitchFamily="34" charset="0"/>
              </a:rPr>
              <a:t> får kraft</a:t>
            </a:r>
          </a:p>
          <a:p>
            <a:pPr algn="l"/>
            <a:r>
              <a:rPr lang="sv-SE" sz="1200" b="1" i="0" u="none" strike="noStrike" baseline="0" dirty="0" err="1">
                <a:solidFill>
                  <a:srgbClr val="FFFFFF"/>
                </a:solidFill>
                <a:latin typeface="Arial" panose="020B0604020202020204" pitchFamily="34" charset="0"/>
              </a:rPr>
              <a:t>til</a:t>
            </a:r>
            <a:r>
              <a:rPr lang="sv-SE" sz="1200" b="1" i="0" u="none" strike="noStrike" baseline="0" dirty="0">
                <a:solidFill>
                  <a:srgbClr val="FFFFFF"/>
                </a:solidFill>
                <a:latin typeface="Arial" panose="020B0604020202020204" pitchFamily="34" charset="0"/>
              </a:rPr>
              <a:t> å </a:t>
            </a:r>
            <a:r>
              <a:rPr lang="sv-SE" sz="1200" b="1" i="0" u="none" strike="noStrike" baseline="0" dirty="0" err="1">
                <a:solidFill>
                  <a:srgbClr val="FFFFFF"/>
                </a:solidFill>
                <a:latin typeface="Arial" panose="020B0604020202020204" pitchFamily="34" charset="0"/>
              </a:rPr>
              <a:t>bufre</a:t>
            </a:r>
            <a:r>
              <a:rPr lang="sv-SE" sz="1200" b="1" i="0" u="none" strike="noStrike" baseline="0" dirty="0">
                <a:solidFill>
                  <a:srgbClr val="FFFFFF"/>
                </a:solidFill>
                <a:latin typeface="Arial" panose="020B0604020202020204" pitchFamily="34" charset="0"/>
              </a:rPr>
              <a:t> alarmen </a:t>
            </a:r>
            <a:r>
              <a:rPr lang="sv-SE" sz="1200" b="1" i="0" u="none" strike="noStrike" baseline="0" dirty="0" err="1">
                <a:solidFill>
                  <a:srgbClr val="FFFFFF"/>
                </a:solidFill>
                <a:latin typeface="Arial" panose="020B0604020202020204" pitchFamily="34" charset="0"/>
              </a:rPr>
              <a:t>Hippokampus</a:t>
            </a:r>
            <a:r>
              <a:rPr lang="sv-SE" sz="1200" b="1" i="0" u="none" strike="noStrike" baseline="0" dirty="0">
                <a:solidFill>
                  <a:srgbClr val="FFFFFF"/>
                </a:solidFill>
                <a:latin typeface="Arial" panose="020B0604020202020204" pitchFamily="34" charset="0"/>
              </a:rPr>
              <a:t> blir </a:t>
            </a:r>
            <a:r>
              <a:rPr lang="sv-SE" sz="1200" b="1" i="0" u="none" strike="noStrike" baseline="0" dirty="0" err="1">
                <a:solidFill>
                  <a:srgbClr val="FFFFFF"/>
                </a:solidFill>
                <a:latin typeface="Arial" panose="020B0604020202020204" pitchFamily="34" charset="0"/>
              </a:rPr>
              <a:t>fylt</a:t>
            </a:r>
            <a:r>
              <a:rPr lang="sv-SE" sz="1200" b="1" i="0" u="none" strike="noStrike" baseline="0" dirty="0">
                <a:solidFill>
                  <a:srgbClr val="FFFFFF"/>
                </a:solidFill>
                <a:latin typeface="Arial" panose="020B0604020202020204" pitchFamily="34" charset="0"/>
              </a:rPr>
              <a:t> med minner om gode andre – gode </a:t>
            </a:r>
            <a:r>
              <a:rPr lang="sv-SE" sz="1200" b="1" i="0" u="none" strike="noStrike" baseline="0" dirty="0" err="1">
                <a:solidFill>
                  <a:srgbClr val="FFFFFF"/>
                </a:solidFill>
                <a:latin typeface="Arial" panose="020B0604020202020204" pitchFamily="34" charset="0"/>
              </a:rPr>
              <a:t>sirkler</a:t>
            </a:r>
            <a:endParaRPr lang="sv-SE" sz="1200" b="1" i="0" u="none" strike="noStrike" baseline="0" dirty="0">
              <a:solidFill>
                <a:srgbClr val="FFFFFF"/>
              </a:solidFill>
              <a:latin typeface="Arial" panose="020B0604020202020204" pitchFamily="34" charset="0"/>
            </a:endParaRPr>
          </a:p>
          <a:p>
            <a:pPr algn="l"/>
            <a:endParaRPr lang="sv-SE" altLang="sv-SE" sz="1200" b="1" i="0" u="none" strike="noStrike" baseline="0" dirty="0">
              <a:solidFill>
                <a:srgbClr val="FFFFFF"/>
              </a:solidFill>
              <a:latin typeface="Arial" panose="020B0604020202020204" pitchFamily="34" charset="0"/>
            </a:endParaRPr>
          </a:p>
          <a:p>
            <a:pPr marL="0" indent="0">
              <a:lnSpc>
                <a:spcPct val="90000"/>
              </a:lnSpc>
              <a:buNone/>
              <a:defRPr/>
            </a:pPr>
            <a:r>
              <a:rPr lang="sv-SE" altLang="sv-SE" sz="1200" b="1" dirty="0">
                <a:latin typeface="Calibri Light" panose="020F0302020204030204" pitchFamily="34" charset="0"/>
                <a:cs typeface="Calibri Light" panose="020F0302020204030204" pitchFamily="34" charset="0"/>
              </a:rPr>
              <a:t>-fysisk närhet, avspänning</a:t>
            </a:r>
          </a:p>
          <a:p>
            <a:pPr marL="0" indent="0">
              <a:lnSpc>
                <a:spcPct val="90000"/>
              </a:lnSpc>
              <a:buNone/>
              <a:defRPr/>
            </a:pPr>
            <a:r>
              <a:rPr lang="sv-SE" altLang="sv-SE" sz="1200" b="1" dirty="0">
                <a:latin typeface="Calibri Light" panose="020F0302020204030204" pitchFamily="34" charset="0"/>
                <a:cs typeface="Calibri Light" panose="020F0302020204030204" pitchFamily="34" charset="0"/>
              </a:rPr>
              <a:t>-spegling, intoning </a:t>
            </a:r>
          </a:p>
          <a:p>
            <a:pPr marL="0" indent="0">
              <a:lnSpc>
                <a:spcPct val="90000"/>
              </a:lnSpc>
              <a:buNone/>
              <a:defRPr/>
            </a:pPr>
            <a:r>
              <a:rPr lang="sv-SE" altLang="sv-SE" sz="1200" b="1" dirty="0">
                <a:latin typeface="Calibri Light" panose="020F0302020204030204" pitchFamily="34" charset="0"/>
                <a:cs typeface="Calibri Light" panose="020F0302020204030204" pitchFamily="34" charset="0"/>
              </a:rPr>
              <a:t>-sätta ord på och skapa berättelser om känslor</a:t>
            </a:r>
            <a:endParaRPr lang="sv-SE" altLang="sv-SE" sz="1050" dirty="0">
              <a:latin typeface="Calibri Light" panose="020F0302020204030204" pitchFamily="34" charset="0"/>
              <a:cs typeface="Calibri Light" panose="020F0302020204030204" pitchFamily="34" charset="0"/>
            </a:endParaRPr>
          </a:p>
          <a:p>
            <a:pPr>
              <a:lnSpc>
                <a:spcPct val="90000"/>
              </a:lnSpc>
              <a:defRPr/>
            </a:pPr>
            <a:r>
              <a:rPr lang="sv-SE" altLang="sv-SE" sz="1200" b="1" dirty="0">
                <a:latin typeface="Calibri Light" panose="020F0302020204030204" pitchFamily="34" charset="0"/>
                <a:cs typeface="Calibri Light" panose="020F0302020204030204" pitchFamily="34" charset="0"/>
              </a:rPr>
              <a:t>Reglering av tillstånd, mat/sömn –rytm, fysik närhet, avspänning, vitalitetsaffekt </a:t>
            </a:r>
          </a:p>
          <a:p>
            <a:pPr>
              <a:lnSpc>
                <a:spcPct val="90000"/>
              </a:lnSpc>
              <a:defRPr/>
            </a:pPr>
            <a:r>
              <a:rPr lang="sv-SE" altLang="sv-SE" sz="1200" dirty="0">
                <a:latin typeface="Calibri Light" panose="020F0302020204030204" pitchFamily="34" charset="0"/>
                <a:cs typeface="Calibri Light" panose="020F0302020204030204" pitchFamily="34" charset="0"/>
              </a:rPr>
              <a:t>Synkronisering av känslor, spegling</a:t>
            </a:r>
          </a:p>
          <a:p>
            <a:pPr>
              <a:lnSpc>
                <a:spcPct val="90000"/>
              </a:lnSpc>
              <a:defRPr/>
            </a:pPr>
            <a:r>
              <a:rPr lang="sv-SE" altLang="sv-SE" sz="1200" dirty="0">
                <a:latin typeface="Calibri Light" panose="020F0302020204030204" pitchFamily="34" charset="0"/>
                <a:cs typeface="Calibri Light" panose="020F0302020204030204" pitchFamily="34" charset="0"/>
              </a:rPr>
              <a:t>Dela känslor,-Intoning, socialt refererande</a:t>
            </a:r>
          </a:p>
          <a:p>
            <a:pPr>
              <a:lnSpc>
                <a:spcPct val="90000"/>
              </a:lnSpc>
              <a:defRPr/>
            </a:pPr>
            <a:r>
              <a:rPr lang="sv-SE" altLang="sv-SE" sz="1200" dirty="0">
                <a:latin typeface="Calibri Light" panose="020F0302020204030204" pitchFamily="34" charset="0"/>
                <a:cs typeface="Calibri Light" panose="020F0302020204030204" pitchFamily="34" charset="0"/>
              </a:rPr>
              <a:t>Integrering, benämna känslor </a:t>
            </a:r>
          </a:p>
          <a:p>
            <a:pPr>
              <a:lnSpc>
                <a:spcPct val="90000"/>
              </a:lnSpc>
              <a:defRPr/>
            </a:pPr>
            <a:r>
              <a:rPr lang="sv-SE" altLang="sv-SE" sz="1200" dirty="0">
                <a:latin typeface="Calibri Light" panose="020F0302020204030204" pitchFamily="34" charset="0"/>
                <a:cs typeface="Calibri Light" panose="020F0302020204030204" pitchFamily="34" charset="0"/>
              </a:rPr>
              <a:t>Integrering, berättelser om känslor, hur saker hänger samman</a:t>
            </a:r>
          </a:p>
          <a:p>
            <a:pPr>
              <a:lnSpc>
                <a:spcPct val="90000"/>
              </a:lnSpc>
              <a:defRPr/>
            </a:pPr>
            <a:endParaRPr lang="sv-SE" altLang="sv-SE" sz="1200" dirty="0">
              <a:latin typeface="Calibri Light" panose="020F0302020204030204" pitchFamily="34" charset="0"/>
              <a:cs typeface="Calibri Light" panose="020F0302020204030204" pitchFamily="34" charset="0"/>
            </a:endParaRPr>
          </a:p>
          <a:p>
            <a:pPr algn="l"/>
            <a:endParaRPr lang="sv-SE" altLang="sv-SE" sz="1200" dirty="0">
              <a:latin typeface="Arial" panose="020B0604020202020204" pitchFamily="34" charset="0"/>
            </a:endParaRPr>
          </a:p>
          <a:p>
            <a:endParaRPr lang="sv-SE" altLang="sv-SE" sz="1200" dirty="0">
              <a:latin typeface="Arial" panose="020B0604020202020204" pitchFamily="34" charset="0"/>
            </a:endParaRPr>
          </a:p>
          <a:p>
            <a:endParaRPr lang="sv-SE" altLang="sv-SE" sz="1200" dirty="0">
              <a:latin typeface="Calibri Light" panose="020F03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8</a:t>
            </a:fld>
            <a:endParaRPr lang="sv-SE" altLang="sv-SE"/>
          </a:p>
        </p:txBody>
      </p:sp>
    </p:spTree>
    <p:extLst>
      <p:ext uri="{BB962C8B-B14F-4D97-AF65-F5344CB8AC3E}">
        <p14:creationId xmlns:p14="http://schemas.microsoft.com/office/powerpoint/2010/main" val="3426754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a:extLst>
              <a:ext uri="{FF2B5EF4-FFF2-40B4-BE49-F238E27FC236}">
                <a16:creationId xmlns:a16="http://schemas.microsoft.com/office/drawing/2014/main" id="{5151CC5F-9047-42F7-B1AE-45CBB6BC67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Platshållare för anteckningar 2">
            <a:extLst>
              <a:ext uri="{FF2B5EF4-FFF2-40B4-BE49-F238E27FC236}">
                <a16:creationId xmlns:a16="http://schemas.microsoft.com/office/drawing/2014/main" id="{5D58426D-9895-4485-B7CF-9C4E159606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err="1"/>
              <a:t>Erfarenheter</a:t>
            </a:r>
            <a:r>
              <a:rPr lang="en-US" sz="1200" dirty="0"/>
              <a:t> av </a:t>
            </a:r>
            <a:r>
              <a:rPr lang="en-US" sz="1200" dirty="0" err="1"/>
              <a:t>reglering</a:t>
            </a:r>
            <a:r>
              <a:rPr lang="en-US" sz="1200" dirty="0"/>
              <a:t> </a:t>
            </a:r>
            <a:r>
              <a:rPr lang="en-US" sz="1200" dirty="0" err="1"/>
              <a:t>formar</a:t>
            </a:r>
            <a:r>
              <a:rPr lang="en-US" sz="1200" dirty="0"/>
              <a:t> </a:t>
            </a:r>
            <a:r>
              <a:rPr lang="en-US" sz="1200" dirty="0" err="1"/>
              <a:t>förmåga</a:t>
            </a:r>
            <a:r>
              <a:rPr lang="en-US" sz="1200" dirty="0"/>
              <a:t> till </a:t>
            </a:r>
            <a:r>
              <a:rPr lang="en-US" sz="1200" dirty="0" err="1"/>
              <a:t>självreglering</a:t>
            </a:r>
            <a:endParaRPr lang="en-US" sz="1200" dirty="0"/>
          </a:p>
          <a:p>
            <a:endParaRPr lang="en-US" altLang="sv-SE" sz="1200" dirty="0">
              <a:latin typeface="Arial" panose="020B0604020202020204" pitchFamily="34" charset="0"/>
            </a:endParaRPr>
          </a:p>
          <a:p>
            <a:endParaRPr lang="sv-SE" altLang="sv-SE" dirty="0">
              <a:latin typeface="Arial" panose="020B0604020202020204" pitchFamily="34" charset="0"/>
            </a:endParaRPr>
          </a:p>
          <a:p>
            <a:r>
              <a:rPr lang="sv-SE" altLang="sv-SE" dirty="0" err="1">
                <a:latin typeface="Arial" panose="020B0604020202020204" pitchFamily="34" charset="0"/>
              </a:rPr>
              <a:t>Toeleransfönstret</a:t>
            </a:r>
            <a:r>
              <a:rPr lang="sv-SE" altLang="sv-SE" dirty="0">
                <a:latin typeface="Arial" panose="020B0604020202020204" pitchFamily="34" charset="0"/>
              </a:rPr>
              <a:t> är en zon eller ett spann där vi är optimalt aktiverade, när vi kan ha uppmärksamhet på den andre, där vi bäst lär oss.</a:t>
            </a:r>
          </a:p>
          <a:p>
            <a:endParaRPr lang="sv-SE" altLang="sv-SE" dirty="0">
              <a:latin typeface="Arial" panose="020B0604020202020204" pitchFamily="34" charset="0"/>
            </a:endParaRPr>
          </a:p>
          <a:p>
            <a:r>
              <a:rPr lang="sv-SE" dirty="0"/>
              <a:t>Små barn har ett litet </a:t>
            </a:r>
            <a:r>
              <a:rPr lang="sv-SE" dirty="0" err="1"/>
              <a:t>tolerensfönster</a:t>
            </a:r>
            <a:r>
              <a:rPr lang="sv-SE" dirty="0"/>
              <a:t>, vi utökar det successivt genom dessa positiva erfarenheter. När barnet är reglerat och inom sin optimala aktiveringsnivå då kan det lära sig nya saker.</a:t>
            </a:r>
          </a:p>
          <a:p>
            <a:endParaRPr lang="sv-SE" dirty="0"/>
          </a:p>
          <a:p>
            <a:r>
              <a:rPr lang="sv-SE" dirty="0"/>
              <a:t>Så hur mycket av symtomen kan vi bedöma bero på samspelet och hur mycket på barnets konstitution trauma </a:t>
            </a:r>
            <a:r>
              <a:rPr lang="sv-SE" dirty="0" err="1"/>
              <a:t>etc</a:t>
            </a:r>
            <a:r>
              <a:rPr lang="sv-SE" dirty="0"/>
              <a:t>?  Svårt men behöver göras</a:t>
            </a:r>
          </a:p>
          <a:p>
            <a:endParaRPr lang="sv-SE" dirty="0"/>
          </a:p>
          <a:p>
            <a:endParaRPr lang="sv-SE" altLang="sv-SE" dirty="0">
              <a:latin typeface="Arial" panose="020B0604020202020204" pitchFamily="34" charset="0"/>
            </a:endParaRPr>
          </a:p>
        </p:txBody>
      </p:sp>
      <p:sp>
        <p:nvSpPr>
          <p:cNvPr id="20484" name="Platshållare för bildnummer 3">
            <a:extLst>
              <a:ext uri="{FF2B5EF4-FFF2-40B4-BE49-F238E27FC236}">
                <a16:creationId xmlns:a16="http://schemas.microsoft.com/office/drawing/2014/main" id="{157BCF8F-5F68-4E02-BDC8-130C81FDE3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5641D69-7EF8-4714-A53C-E2783756C154}" type="slidenum">
              <a:rPr lang="sv-SE" altLang="sv-SE" sz="1200" smtClean="0">
                <a:latin typeface="Arial" panose="020B0604020202020204" pitchFamily="34" charset="0"/>
              </a:rPr>
              <a:pPr/>
              <a:t>9</a:t>
            </a:fld>
            <a:endParaRPr lang="sv-SE" altLang="sv-SE" sz="1200">
              <a:latin typeface="Arial" panose="020B0604020202020204" pitchFamily="34" charset="0"/>
            </a:endParaRPr>
          </a:p>
        </p:txBody>
      </p:sp>
    </p:spTree>
    <p:extLst>
      <p:ext uri="{BB962C8B-B14F-4D97-AF65-F5344CB8AC3E}">
        <p14:creationId xmlns:p14="http://schemas.microsoft.com/office/powerpoint/2010/main" val="973681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1700808"/>
            <a:ext cx="10363200" cy="1470025"/>
          </a:xfrm>
          <a:prstGeom prst="rect">
            <a:avLst/>
          </a:prstGeom>
        </p:spPr>
        <p:txBody>
          <a:bodyPr/>
          <a:lstStyle>
            <a:lvl1pPr algn="ctr">
              <a:defRPr/>
            </a:lvl1pPr>
          </a:lstStyle>
          <a:p>
            <a:r>
              <a:rPr lang="sv-SE"/>
              <a:t>Klicka här för att ändra format</a:t>
            </a:r>
            <a:endParaRPr lang="sv-SE" dirty="0"/>
          </a:p>
        </p:txBody>
      </p:sp>
      <p:sp>
        <p:nvSpPr>
          <p:cNvPr id="3" name="Underrubrik 2"/>
          <p:cNvSpPr>
            <a:spLocks noGrp="1"/>
          </p:cNvSpPr>
          <p:nvPr>
            <p:ph type="subTitle" idx="1"/>
          </p:nvPr>
        </p:nvSpPr>
        <p:spPr>
          <a:xfrm>
            <a:off x="1828800" y="3404592"/>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Tree>
    <p:extLst>
      <p:ext uri="{BB962C8B-B14F-4D97-AF65-F5344CB8AC3E}">
        <p14:creationId xmlns:p14="http://schemas.microsoft.com/office/powerpoint/2010/main" val="412340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199456" y="4800600"/>
            <a:ext cx="8505461" cy="566738"/>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199456" y="476672"/>
            <a:ext cx="9793088" cy="425881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199456" y="5367338"/>
            <a:ext cx="8505461"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374602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ild vä">
    <p:spTree>
      <p:nvGrpSpPr>
        <p:cNvPr id="1" name=""/>
        <p:cNvGrpSpPr/>
        <p:nvPr/>
      </p:nvGrpSpPr>
      <p:grpSpPr>
        <a:xfrm>
          <a:off x="0" y="0"/>
          <a:ext cx="0" cy="0"/>
          <a:chOff x="0" y="0"/>
          <a:chExt cx="0" cy="0"/>
        </a:xfrm>
      </p:grpSpPr>
      <p:sp>
        <p:nvSpPr>
          <p:cNvPr id="8" name="Platshållare för bild 19">
            <a:extLst>
              <a:ext uri="{FF2B5EF4-FFF2-40B4-BE49-F238E27FC236}">
                <a16:creationId xmlns:a16="http://schemas.microsoft.com/office/drawing/2014/main" id="{8A6151B1-F11A-42C1-960F-C83B2E2973C9}"/>
              </a:ext>
            </a:extLst>
          </p:cNvPr>
          <p:cNvSpPr>
            <a:spLocks noGrp="1"/>
          </p:cNvSpPr>
          <p:nvPr>
            <p:ph type="pic" sz="quarter" idx="21"/>
          </p:nvPr>
        </p:nvSpPr>
        <p:spPr>
          <a:xfrm>
            <a:off x="-24146" y="-36589"/>
            <a:ext cx="5328057" cy="6561933"/>
          </a:xfrm>
          <a:prstGeom prst="rect">
            <a:avLst/>
          </a:prstGeom>
        </p:spPr>
        <p:txBody>
          <a:bodyPr/>
          <a:lstStyle>
            <a:lvl1pPr>
              <a:defRPr>
                <a:solidFill>
                  <a:srgbClr val="323232"/>
                </a:solidFill>
              </a:defRPr>
            </a:lvl1pPr>
          </a:lstStyle>
          <a:p>
            <a:r>
              <a:rPr lang="sv-SE"/>
              <a:t>Klicka på ikonen för att lägga till en bild</a:t>
            </a:r>
          </a:p>
        </p:txBody>
      </p:sp>
    </p:spTree>
    <p:extLst>
      <p:ext uri="{BB962C8B-B14F-4D97-AF65-F5344CB8AC3E}">
        <p14:creationId xmlns:p14="http://schemas.microsoft.com/office/powerpoint/2010/main" val="313662683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143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vsnittsrubrik">
    <p:spTree>
      <p:nvGrpSpPr>
        <p:cNvPr id="1" name=""/>
        <p:cNvGrpSpPr/>
        <p:nvPr/>
      </p:nvGrpSpPr>
      <p:grpSpPr>
        <a:xfrm>
          <a:off x="0" y="0"/>
          <a:ext cx="0" cy="0"/>
          <a:chOff x="0" y="0"/>
          <a:chExt cx="0" cy="0"/>
        </a:xfrm>
      </p:grpSpPr>
      <p:sp>
        <p:nvSpPr>
          <p:cNvPr id="4" name="Rubrik 1"/>
          <p:cNvSpPr>
            <a:spLocks noGrp="1"/>
          </p:cNvSpPr>
          <p:nvPr>
            <p:ph type="title"/>
          </p:nvPr>
        </p:nvSpPr>
        <p:spPr>
          <a:xfrm>
            <a:off x="963084" y="1340769"/>
            <a:ext cx="10363200" cy="845741"/>
          </a:xfrm>
          <a:prstGeom prst="rect">
            <a:avLst/>
          </a:prstGeom>
        </p:spPr>
        <p:txBody>
          <a:bodyPr anchor="t"/>
          <a:lstStyle>
            <a:lvl1pPr algn="l">
              <a:defRPr sz="4000" b="1" cap="none"/>
            </a:lvl1pPr>
          </a:lstStyle>
          <a:p>
            <a:r>
              <a:rPr lang="sv-SE" dirty="0"/>
              <a:t>Klicka här för att ändra format</a:t>
            </a:r>
          </a:p>
        </p:txBody>
      </p:sp>
      <p:sp>
        <p:nvSpPr>
          <p:cNvPr id="5" name="Platshållare för text 2"/>
          <p:cNvSpPr>
            <a:spLocks noGrp="1"/>
          </p:cNvSpPr>
          <p:nvPr>
            <p:ph type="body" idx="1"/>
          </p:nvPr>
        </p:nvSpPr>
        <p:spPr>
          <a:xfrm>
            <a:off x="996453" y="1997224"/>
            <a:ext cx="10363200" cy="4345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dirty="0"/>
              <a:t>Klicka här för att ändra format på bakgrundstexten</a:t>
            </a:r>
          </a:p>
        </p:txBody>
      </p:sp>
    </p:spTree>
    <p:extLst>
      <p:ext uri="{BB962C8B-B14F-4D97-AF65-F5344CB8AC3E}">
        <p14:creationId xmlns:p14="http://schemas.microsoft.com/office/powerpoint/2010/main" val="177126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09600" y="1600201"/>
            <a:ext cx="10972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9572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47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eller platta hö">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487910-FAFB-488A-B7D0-1958B204828E}"/>
              </a:ext>
            </a:extLst>
          </p:cNvPr>
          <p:cNvSpPr/>
          <p:nvPr userDrawn="1"/>
        </p:nvSpPr>
        <p:spPr bwMode="auto">
          <a:xfrm>
            <a:off x="-32452" y="0"/>
            <a:ext cx="573596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solidFill>
                <a:srgbClr val="000000"/>
              </a:solidFill>
            </a:endParaRPr>
          </a:p>
        </p:txBody>
      </p:sp>
    </p:spTree>
    <p:extLst>
      <p:ext uri="{BB962C8B-B14F-4D97-AF65-F5344CB8AC3E}">
        <p14:creationId xmlns:p14="http://schemas.microsoft.com/office/powerpoint/2010/main" val="25360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ild eller platta vä">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487910-FAFB-488A-B7D0-1958B204828E}"/>
              </a:ext>
            </a:extLst>
          </p:cNvPr>
          <p:cNvSpPr/>
          <p:nvPr userDrawn="1"/>
        </p:nvSpPr>
        <p:spPr bwMode="auto">
          <a:xfrm>
            <a:off x="6456040" y="0"/>
            <a:ext cx="573596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solidFill>
                <a:srgbClr val="000000"/>
              </a:solidFill>
            </a:endParaRPr>
          </a:p>
        </p:txBody>
      </p:sp>
      <p:pic>
        <p:nvPicPr>
          <p:cNvPr id="4" name="Bildobjekt 5">
            <a:extLst>
              <a:ext uri="{FF2B5EF4-FFF2-40B4-BE49-F238E27FC236}">
                <a16:creationId xmlns:a16="http://schemas.microsoft.com/office/drawing/2014/main" id="{ACBDEC4D-638F-4BC4-BFCE-C3779A42C853}"/>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l="2496" t="2553"/>
          <a:stretch>
            <a:fillRect/>
          </a:stretch>
        </p:blipFill>
        <p:spPr bwMode="auto">
          <a:xfrm>
            <a:off x="-25400" y="-26988"/>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78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3785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1135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911424" y="692696"/>
            <a:ext cx="10972800" cy="1143000"/>
          </a:xfrm>
          <a:prstGeom prst="rect">
            <a:avLst/>
          </a:prstGeom>
        </p:spPr>
        <p:txBody>
          <a:bodyPr/>
          <a:lstStyle/>
          <a:p>
            <a:r>
              <a:rPr lang="sv-SE"/>
              <a:t>Klicka här för att ändra format</a:t>
            </a:r>
            <a:endParaRPr lang="sv-SE" dirty="0"/>
          </a:p>
        </p:txBody>
      </p:sp>
    </p:spTree>
    <p:extLst>
      <p:ext uri="{BB962C8B-B14F-4D97-AF65-F5344CB8AC3E}">
        <p14:creationId xmlns:p14="http://schemas.microsoft.com/office/powerpoint/2010/main" val="588252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383062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ext Box 11">
            <a:extLst>
              <a:ext uri="{FF2B5EF4-FFF2-40B4-BE49-F238E27FC236}">
                <a16:creationId xmlns:a16="http://schemas.microsoft.com/office/drawing/2014/main" id="{667560BB-C8C3-4371-A5E4-941E6143043B}"/>
              </a:ext>
            </a:extLst>
          </p:cNvPr>
          <p:cNvSpPr txBox="1">
            <a:spLocks noChangeArrowheads="1"/>
          </p:cNvSpPr>
          <p:nvPr/>
        </p:nvSpPr>
        <p:spPr bwMode="auto">
          <a:xfrm>
            <a:off x="11277600" y="6553200"/>
            <a:ext cx="609600" cy="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eaLnBrk="0" fontAlgn="base" hangingPunct="0">
              <a:spcBef>
                <a:spcPct val="50000"/>
              </a:spcBef>
              <a:spcAft>
                <a:spcPct val="0"/>
              </a:spcAft>
              <a:defRPr/>
            </a:pPr>
            <a:fld id="{9FD1A5A4-4934-4F16-AC14-4F441D0C8C45}" type="slidenum">
              <a:rPr lang="sv-SE" altLang="sv-SE" sz="600" smtClean="0">
                <a:solidFill>
                  <a:srgbClr val="000000"/>
                </a:solidFill>
              </a:rPr>
              <a:pPr algn="r" eaLnBrk="0" fontAlgn="base" hangingPunct="0">
                <a:spcBef>
                  <a:spcPct val="50000"/>
                </a:spcBef>
                <a:spcAft>
                  <a:spcPct val="0"/>
                </a:spcAft>
                <a:defRPr/>
              </a:pPr>
              <a:t>‹#›</a:t>
            </a:fld>
            <a:endParaRPr lang="sv-SE" altLang="sv-SE" sz="600">
              <a:solidFill>
                <a:srgbClr val="000000"/>
              </a:solidFill>
            </a:endParaRPr>
          </a:p>
        </p:txBody>
      </p:sp>
      <p:pic>
        <p:nvPicPr>
          <p:cNvPr id="2051" name="Bildobjekt 5">
            <a:extLst>
              <a:ext uri="{FF2B5EF4-FFF2-40B4-BE49-F238E27FC236}">
                <a16:creationId xmlns:a16="http://schemas.microsoft.com/office/drawing/2014/main" id="{18A0E660-64A9-44F3-AFB4-DE825BA18E24}"/>
              </a:ext>
            </a:extLst>
          </p:cNvPr>
          <p:cNvPicPr>
            <a:picLocks noChangeAspect="1" noChangeArrowheads="1"/>
          </p:cNvPicPr>
          <p:nvPr/>
        </p:nvPicPr>
        <p:blipFill>
          <a:blip r:embed="rId15"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385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rtl="0" eaLnBrk="1" fontAlgn="base" hangingPunct="1">
        <a:spcBef>
          <a:spcPct val="0"/>
        </a:spcBef>
        <a:spcAft>
          <a:spcPct val="0"/>
        </a:spcAft>
        <a:defRPr sz="40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C2428E-5331-4451-B9F8-59B79A4F85EA}"/>
              </a:ext>
            </a:extLst>
          </p:cNvPr>
          <p:cNvSpPr>
            <a:spLocks noGrp="1"/>
          </p:cNvSpPr>
          <p:nvPr>
            <p:ph type="ctrTitle"/>
          </p:nvPr>
        </p:nvSpPr>
        <p:spPr/>
        <p:txBody>
          <a:bodyPr>
            <a:noAutofit/>
          </a:bodyPr>
          <a:lstStyle/>
          <a:p>
            <a:r>
              <a:rPr lang="sv-SE" b="0" dirty="0">
                <a:effectLst/>
                <a:latin typeface="Calibri" panose="020F0502020204030204" pitchFamily="34" charset="0"/>
                <a:ea typeface="Calibri" panose="020F0502020204030204" pitchFamily="34" charset="0"/>
                <a:cs typeface="Times New Roman" panose="02020603050405020304" pitchFamily="18" charset="0"/>
              </a:rPr>
              <a:t>Hur uttrycker späda och små barn psykisk ohälsa?</a:t>
            </a:r>
            <a:br>
              <a:rPr lang="sv-SE" b="0" dirty="0">
                <a:effectLst/>
                <a:latin typeface="Calibri" panose="020F0502020204030204" pitchFamily="34" charset="0"/>
                <a:ea typeface="Calibri" panose="020F0502020204030204" pitchFamily="34" charset="0"/>
                <a:cs typeface="Times New Roman" panose="02020603050405020304" pitchFamily="18" charset="0"/>
              </a:rPr>
            </a:br>
            <a:endParaRPr lang="sv-SE" b="0" dirty="0"/>
          </a:p>
        </p:txBody>
      </p:sp>
      <p:sp>
        <p:nvSpPr>
          <p:cNvPr id="3" name="Underrubrik 2">
            <a:extLst>
              <a:ext uri="{FF2B5EF4-FFF2-40B4-BE49-F238E27FC236}">
                <a16:creationId xmlns:a16="http://schemas.microsoft.com/office/drawing/2014/main" id="{E9494201-E6EF-494A-B837-4636F0B8D0DA}"/>
              </a:ext>
            </a:extLst>
          </p:cNvPr>
          <p:cNvSpPr>
            <a:spLocks noGrp="1"/>
          </p:cNvSpPr>
          <p:nvPr>
            <p:ph type="subTitle" idx="1"/>
          </p:nvPr>
        </p:nvSpPr>
        <p:spPr/>
        <p:txBody>
          <a:bodyPr/>
          <a:lstStyle/>
          <a:p>
            <a:r>
              <a:rPr lang="sv-SE" b="1" dirty="0">
                <a:latin typeface="Calibri Light" panose="020F0302020204030204" pitchFamily="34" charset="0"/>
                <a:cs typeface="Calibri Light" panose="020F0302020204030204" pitchFamily="34" charset="0"/>
              </a:rPr>
              <a:t>Katrin Bernstad</a:t>
            </a:r>
          </a:p>
          <a:p>
            <a:r>
              <a:rPr lang="sv-SE" dirty="0">
                <a:latin typeface="Calibri Light" panose="020F0302020204030204" pitchFamily="34" charset="0"/>
                <a:cs typeface="Calibri Light" panose="020F0302020204030204" pitchFamily="34" charset="0"/>
              </a:rPr>
              <a:t>Specialistpsykolog, barn 0-6 år </a:t>
            </a:r>
          </a:p>
          <a:p>
            <a:r>
              <a:rPr lang="sv-SE" dirty="0">
                <a:latin typeface="Calibri Light" panose="020F0302020204030204" pitchFamily="34" charset="0"/>
                <a:cs typeface="Calibri Light" panose="020F0302020204030204" pitchFamily="34" charset="0"/>
              </a:rPr>
              <a:t>BUP Region Skåne</a:t>
            </a:r>
          </a:p>
        </p:txBody>
      </p:sp>
      <p:sp>
        <p:nvSpPr>
          <p:cNvPr id="4" name="Platshållare för sidfot 3">
            <a:extLst>
              <a:ext uri="{FF2B5EF4-FFF2-40B4-BE49-F238E27FC236}">
                <a16:creationId xmlns:a16="http://schemas.microsoft.com/office/drawing/2014/main" id="{FD727169-D53D-41B8-A76E-6B5B76D4096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Kraftsamling för de yngsta barnen i Skåne</a:t>
            </a:r>
          </a:p>
        </p:txBody>
      </p:sp>
    </p:spTree>
    <p:extLst>
      <p:ext uri="{BB962C8B-B14F-4D97-AF65-F5344CB8AC3E}">
        <p14:creationId xmlns:p14="http://schemas.microsoft.com/office/powerpoint/2010/main" val="2725778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69C69CE-0632-4797-AD52-9660F1807A51}"/>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Sammantagen bedömning</a:t>
            </a:r>
          </a:p>
        </p:txBody>
      </p:sp>
      <p:sp>
        <p:nvSpPr>
          <p:cNvPr id="6" name="Platshållare för innehåll 5">
            <a:extLst>
              <a:ext uri="{FF2B5EF4-FFF2-40B4-BE49-F238E27FC236}">
                <a16:creationId xmlns:a16="http://schemas.microsoft.com/office/drawing/2014/main" id="{19D6978D-48A2-41DB-87D0-CAF70D56DE00}"/>
              </a:ext>
            </a:extLst>
          </p:cNvPr>
          <p:cNvSpPr>
            <a:spLocks noGrp="1"/>
          </p:cNvSpPr>
          <p:nvPr>
            <p:ph sz="half" idx="2"/>
          </p:nvPr>
        </p:nvSpPr>
        <p:spPr>
          <a:xfrm>
            <a:off x="6570618" y="2200330"/>
            <a:ext cx="5011782" cy="3951289"/>
          </a:xfrm>
        </p:spPr>
        <p:txBody>
          <a:bodyPr/>
          <a:lstStyle/>
          <a:p>
            <a:pPr marL="0" indent="0">
              <a:buNone/>
            </a:pPr>
            <a:r>
              <a:rPr lang="sv-SE" sz="2400" dirty="0"/>
              <a:t>-</a:t>
            </a:r>
            <a:r>
              <a:rPr lang="sv-SE" sz="2400" dirty="0">
                <a:latin typeface="Calibri Light" panose="020F0302020204030204" pitchFamily="34" charset="0"/>
                <a:cs typeface="Calibri Light" panose="020F0302020204030204" pitchFamily="34" charset="0"/>
              </a:rPr>
              <a:t>Barnets symptom och funktionsnivå</a:t>
            </a:r>
          </a:p>
          <a:p>
            <a:pPr marL="0" indent="0">
              <a:buNone/>
            </a:pPr>
            <a:r>
              <a:rPr lang="sv-SE" sz="2400" dirty="0">
                <a:latin typeface="Calibri Light" panose="020F0302020204030204" pitchFamily="34" charset="0"/>
                <a:cs typeface="Calibri Light" panose="020F0302020204030204" pitchFamily="34" charset="0"/>
              </a:rPr>
              <a:t>-Barnets ålder</a:t>
            </a:r>
          </a:p>
          <a:p>
            <a:pPr marL="0" indent="0">
              <a:buNone/>
            </a:pPr>
            <a:r>
              <a:rPr lang="sv-SE" sz="2400" dirty="0">
                <a:latin typeface="Calibri Light" panose="020F0302020204030204" pitchFamily="34" charset="0"/>
                <a:cs typeface="Calibri Light" panose="020F0302020204030204" pitchFamily="34" charset="0"/>
              </a:rPr>
              <a:t>-Samspelet mellan barnet och dess primära omsorgspersoner</a:t>
            </a:r>
          </a:p>
          <a:p>
            <a:pPr marL="0" indent="0">
              <a:buNone/>
            </a:pPr>
            <a:r>
              <a:rPr lang="sv-SE" sz="2400" dirty="0">
                <a:latin typeface="Calibri Light" panose="020F0302020204030204" pitchFamily="34" charset="0"/>
                <a:cs typeface="Calibri Light" panose="020F0302020204030204" pitchFamily="34" charset="0"/>
              </a:rPr>
              <a:t>-Familjens funktionsnivå</a:t>
            </a:r>
          </a:p>
          <a:p>
            <a:pPr marL="0" indent="0">
              <a:buNone/>
            </a:pPr>
            <a:r>
              <a:rPr lang="sv-SE" sz="2400" dirty="0">
                <a:latin typeface="Calibri Light" panose="020F0302020204030204" pitchFamily="34" charset="0"/>
                <a:cs typeface="Calibri Light" panose="020F0302020204030204" pitchFamily="34" charset="0"/>
              </a:rPr>
              <a:t>-Skydds- och riskfaktorer</a:t>
            </a:r>
          </a:p>
          <a:p>
            <a:pPr marL="0" indent="0">
              <a:buNone/>
            </a:pPr>
            <a:endParaRPr lang="sv-SE" sz="2400" dirty="0"/>
          </a:p>
        </p:txBody>
      </p:sp>
      <p:pic>
        <p:nvPicPr>
          <p:cNvPr id="7" name="Platshållare för innehåll 4" descr="En bild som visar inomhus, person, liten, baby&#10;&#10;Automatiskt genererad beskrivning">
            <a:extLst>
              <a:ext uri="{FF2B5EF4-FFF2-40B4-BE49-F238E27FC236}">
                <a16:creationId xmlns:a16="http://schemas.microsoft.com/office/drawing/2014/main" id="{655902FB-8BCB-4EBF-8AEB-F7DB984ADB4B}"/>
              </a:ext>
            </a:extLst>
          </p:cNvPr>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740229" y="2174875"/>
            <a:ext cx="5222502" cy="3477391"/>
          </a:xfrm>
        </p:spPr>
      </p:pic>
      <p:pic>
        <p:nvPicPr>
          <p:cNvPr id="12" name="Platshållare för innehåll 4" descr="En bild som visar inomhus, person, liten, baby&#10;&#10;Automatiskt genererad beskrivning">
            <a:extLst>
              <a:ext uri="{FF2B5EF4-FFF2-40B4-BE49-F238E27FC236}">
                <a16:creationId xmlns:a16="http://schemas.microsoft.com/office/drawing/2014/main" id="{68CAA0B7-7D7D-4EF0-AD2D-E488C3286F1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92629" y="2327275"/>
            <a:ext cx="5222502" cy="3477391"/>
          </a:xfrm>
          <a:prstGeom prst="rect">
            <a:avLst/>
          </a:prstGeom>
        </p:spPr>
      </p:pic>
    </p:spTree>
    <p:extLst>
      <p:ext uri="{BB962C8B-B14F-4D97-AF65-F5344CB8AC3E}">
        <p14:creationId xmlns:p14="http://schemas.microsoft.com/office/powerpoint/2010/main" val="42510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B36AA4D-1115-4C82-AE9B-698086144903}"/>
              </a:ext>
            </a:extLst>
          </p:cNvPr>
          <p:cNvSpPr>
            <a:spLocks noGrp="1"/>
          </p:cNvSpPr>
          <p:nvPr>
            <p:ph type="title"/>
          </p:nvPr>
        </p:nvSpPr>
        <p:spPr>
          <a:xfrm>
            <a:off x="609600" y="274638"/>
            <a:ext cx="10972800" cy="1143000"/>
          </a:xfrm>
        </p:spPr>
        <p:txBody>
          <a:bodyPr>
            <a:normAutofit fontScale="90000"/>
          </a:bodyPr>
          <a:lstStyle/>
          <a:p>
            <a:pPr>
              <a:lnSpc>
                <a:spcPct val="90000"/>
              </a:lnSpc>
            </a:pPr>
            <a:r>
              <a:rPr lang="sv-SE" sz="4400" dirty="0">
                <a:latin typeface="Calibri" panose="020F0502020204030204" pitchFamily="34" charset="0"/>
                <a:cs typeface="Calibri" panose="020F0502020204030204" pitchFamily="34" charset="0"/>
              </a:rPr>
              <a:t>DC: 0-5</a:t>
            </a:r>
            <a:br>
              <a:rPr lang="sv-SE" sz="3700" dirty="0"/>
            </a:br>
            <a:endParaRPr lang="sv-SE" sz="3700" dirty="0"/>
          </a:p>
        </p:txBody>
      </p:sp>
      <p:pic>
        <p:nvPicPr>
          <p:cNvPr id="7" name="Platshållare för innehåll 4" descr="En bild som visar text&#10;&#10;Automatiskt genererad beskrivning">
            <a:extLst>
              <a:ext uri="{FF2B5EF4-FFF2-40B4-BE49-F238E27FC236}">
                <a16:creationId xmlns:a16="http://schemas.microsoft.com/office/drawing/2014/main" id="{7E45720B-7106-4AD8-84B9-AA9B1C9F3AA6}"/>
              </a:ext>
            </a:extLst>
          </p:cNvPr>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rot="16200000">
            <a:off x="1837527" y="1103031"/>
            <a:ext cx="2821624" cy="5016220"/>
          </a:xfrm>
          <a:noFill/>
        </p:spPr>
      </p:pic>
      <p:sp>
        <p:nvSpPr>
          <p:cNvPr id="12" name="Content Placeholder 3">
            <a:extLst>
              <a:ext uri="{FF2B5EF4-FFF2-40B4-BE49-F238E27FC236}">
                <a16:creationId xmlns:a16="http://schemas.microsoft.com/office/drawing/2014/main" id="{DD7D0594-A48B-4DB0-A5D4-712C2D553D93}"/>
              </a:ext>
            </a:extLst>
          </p:cNvPr>
          <p:cNvSpPr>
            <a:spLocks noGrp="1"/>
          </p:cNvSpPr>
          <p:nvPr>
            <p:ph sz="half" idx="2"/>
          </p:nvPr>
        </p:nvSpPr>
        <p:spPr>
          <a:xfrm>
            <a:off x="6195485" y="2200329"/>
            <a:ext cx="5016219" cy="3951290"/>
          </a:xfrm>
        </p:spPr>
        <p:txBody>
          <a:bodyPr/>
          <a:lstStyle/>
          <a:p>
            <a:pPr marL="0" indent="0">
              <a:buNone/>
            </a:pPr>
            <a:r>
              <a:rPr lang="sv-SE" sz="2400" dirty="0" err="1">
                <a:latin typeface="Calibri Light" panose="020F0302020204030204" pitchFamily="34" charset="0"/>
                <a:cs typeface="Calibri Light" panose="020F0302020204030204" pitchFamily="34" charset="0"/>
              </a:rPr>
              <a:t>Diagnostic</a:t>
            </a:r>
            <a:r>
              <a:rPr lang="sv-SE" sz="2400" dirty="0">
                <a:latin typeface="Calibri Light" panose="020F0302020204030204" pitchFamily="34" charset="0"/>
                <a:cs typeface="Calibri Light" panose="020F0302020204030204" pitchFamily="34" charset="0"/>
              </a:rPr>
              <a:t> </a:t>
            </a:r>
            <a:r>
              <a:rPr lang="sv-SE" sz="2400" dirty="0" err="1">
                <a:latin typeface="Calibri Light" panose="020F0302020204030204" pitchFamily="34" charset="0"/>
                <a:cs typeface="Calibri Light" panose="020F0302020204030204" pitchFamily="34" charset="0"/>
              </a:rPr>
              <a:t>Classification</a:t>
            </a:r>
            <a:r>
              <a:rPr lang="sv-SE" sz="2400" dirty="0">
                <a:latin typeface="Calibri Light" panose="020F0302020204030204" pitchFamily="34" charset="0"/>
                <a:cs typeface="Calibri Light" panose="020F0302020204030204" pitchFamily="34" charset="0"/>
              </a:rPr>
              <a:t> </a:t>
            </a:r>
            <a:r>
              <a:rPr lang="sv-SE" sz="2400" dirty="0" err="1">
                <a:latin typeface="Calibri Light" panose="020F0302020204030204" pitchFamily="34" charset="0"/>
                <a:cs typeface="Calibri Light" panose="020F0302020204030204" pitchFamily="34" charset="0"/>
              </a:rPr>
              <a:t>of</a:t>
            </a:r>
            <a:r>
              <a:rPr lang="sv-SE" sz="2400" dirty="0">
                <a:latin typeface="Calibri Light" panose="020F0302020204030204" pitchFamily="34" charset="0"/>
                <a:cs typeface="Calibri Light" panose="020F0302020204030204" pitchFamily="34" charset="0"/>
              </a:rPr>
              <a:t> Infant Mental Health and </a:t>
            </a:r>
          </a:p>
          <a:p>
            <a:pPr marL="0" indent="0">
              <a:buNone/>
            </a:pPr>
            <a:r>
              <a:rPr lang="sv-SE" sz="2400" dirty="0" err="1">
                <a:latin typeface="Calibri Light" panose="020F0302020204030204" pitchFamily="34" charset="0"/>
                <a:cs typeface="Calibri Light" panose="020F0302020204030204" pitchFamily="34" charset="0"/>
              </a:rPr>
              <a:t>Developmental</a:t>
            </a:r>
            <a:r>
              <a:rPr lang="sv-SE" sz="2400" dirty="0">
                <a:latin typeface="Calibri Light" panose="020F0302020204030204" pitchFamily="34" charset="0"/>
                <a:cs typeface="Calibri Light" panose="020F0302020204030204" pitchFamily="34" charset="0"/>
              </a:rPr>
              <a:t> Disorders </a:t>
            </a:r>
            <a:r>
              <a:rPr lang="sv-SE" sz="2400" dirty="0" err="1">
                <a:latin typeface="Calibri Light" panose="020F0302020204030204" pitchFamily="34" charset="0"/>
                <a:cs typeface="Calibri Light" panose="020F0302020204030204" pitchFamily="34" charset="0"/>
              </a:rPr>
              <a:t>of</a:t>
            </a:r>
            <a:r>
              <a:rPr lang="sv-SE" sz="2400" dirty="0">
                <a:latin typeface="Calibri Light" panose="020F0302020204030204" pitchFamily="34" charset="0"/>
                <a:cs typeface="Calibri Light" panose="020F0302020204030204" pitchFamily="34" charset="0"/>
              </a:rPr>
              <a:t> </a:t>
            </a:r>
          </a:p>
          <a:p>
            <a:pPr marL="0" indent="0">
              <a:buNone/>
            </a:pPr>
            <a:r>
              <a:rPr lang="sv-SE" sz="2400" dirty="0" err="1">
                <a:latin typeface="Calibri Light" panose="020F0302020204030204" pitchFamily="34" charset="0"/>
                <a:cs typeface="Calibri Light" panose="020F0302020204030204" pitchFamily="34" charset="0"/>
              </a:rPr>
              <a:t>Infancy</a:t>
            </a:r>
            <a:r>
              <a:rPr lang="sv-SE" sz="2400" dirty="0">
                <a:latin typeface="Calibri Light" panose="020F0302020204030204" pitchFamily="34" charset="0"/>
                <a:cs typeface="Calibri Light" panose="020F0302020204030204" pitchFamily="34" charset="0"/>
              </a:rPr>
              <a:t> and </a:t>
            </a:r>
            <a:r>
              <a:rPr lang="sv-SE" sz="2400" dirty="0" err="1">
                <a:latin typeface="Calibri Light" panose="020F0302020204030204" pitchFamily="34" charset="0"/>
                <a:cs typeface="Calibri Light" panose="020F0302020204030204" pitchFamily="34" charset="0"/>
              </a:rPr>
              <a:t>Early</a:t>
            </a:r>
            <a:r>
              <a:rPr lang="sv-SE" sz="2400" dirty="0">
                <a:latin typeface="Calibri Light" panose="020F0302020204030204" pitchFamily="34" charset="0"/>
                <a:cs typeface="Calibri Light" panose="020F0302020204030204" pitchFamily="34" charset="0"/>
              </a:rPr>
              <a:t> </a:t>
            </a:r>
            <a:r>
              <a:rPr lang="sv-SE" sz="2400" dirty="0" err="1">
                <a:latin typeface="Calibri Light" panose="020F0302020204030204" pitchFamily="34" charset="0"/>
                <a:cs typeface="Calibri Light" panose="020F0302020204030204" pitchFamily="34" charset="0"/>
              </a:rPr>
              <a:t>Childhood</a:t>
            </a:r>
            <a:endParaRPr lang="sv-SE" sz="2400" dirty="0">
              <a:latin typeface="Calibri Light" panose="020F0302020204030204" pitchFamily="34" charset="0"/>
              <a:cs typeface="Calibri Light" panose="020F0302020204030204" pitchFamily="34" charset="0"/>
            </a:endParaRPr>
          </a:p>
          <a:p>
            <a:pPr marL="0" indent="0">
              <a:buNone/>
            </a:pPr>
            <a:endParaRPr lang="sv-SE"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Zero to three</a:t>
            </a:r>
            <a:endParaRPr lang="sv-S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594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F33A90-43A7-4FB5-A11B-9B3E2C4F9EB7}"/>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Vem tar vid?</a:t>
            </a:r>
          </a:p>
        </p:txBody>
      </p:sp>
      <p:sp>
        <p:nvSpPr>
          <p:cNvPr id="3" name="Platshållare för innehåll 2">
            <a:extLst>
              <a:ext uri="{FF2B5EF4-FFF2-40B4-BE49-F238E27FC236}">
                <a16:creationId xmlns:a16="http://schemas.microsoft.com/office/drawing/2014/main" id="{09F4F113-224E-4A4A-9CB0-CAFB9C8C9DBE}"/>
              </a:ext>
            </a:extLst>
          </p:cNvPr>
          <p:cNvSpPr>
            <a:spLocks noGrp="1"/>
          </p:cNvSpPr>
          <p:nvPr>
            <p:ph sz="half" idx="1"/>
          </p:nvPr>
        </p:nvSpPr>
        <p:spPr/>
        <p:txBody>
          <a:bodyPr/>
          <a:lstStyle/>
          <a:p>
            <a:pPr marL="0" indent="0">
              <a:buNone/>
            </a:pPr>
            <a:endParaRPr lang="sv-SE" sz="3200" b="1" dirty="0">
              <a:solidFill>
                <a:srgbClr val="009999"/>
              </a:solidFill>
            </a:endParaRPr>
          </a:p>
          <a:p>
            <a:pPr marL="0" indent="0">
              <a:buNone/>
            </a:pPr>
            <a:r>
              <a:rPr lang="sv-SE" sz="3200" b="1" dirty="0">
                <a:solidFill>
                  <a:srgbClr val="009999"/>
                </a:solidFill>
              </a:rPr>
              <a:t>Övergripande riktlinje för ställningstagande till vårdnivå FBH/MBH-BUP, barn 0-6 år </a:t>
            </a:r>
            <a:br>
              <a:rPr lang="sv-SE" sz="3200" b="1" dirty="0">
                <a:solidFill>
                  <a:srgbClr val="009999"/>
                </a:solidFill>
              </a:rPr>
            </a:br>
            <a:r>
              <a:rPr lang="sv-SE" sz="3200" b="1" dirty="0">
                <a:solidFill>
                  <a:srgbClr val="009999"/>
                </a:solidFill>
              </a:rPr>
              <a:t>i Region Skåne</a:t>
            </a:r>
            <a:br>
              <a:rPr lang="sv-SE" sz="3200" b="1" dirty="0">
                <a:solidFill>
                  <a:srgbClr val="009999"/>
                </a:solidFill>
              </a:rPr>
            </a:br>
            <a:r>
              <a:rPr lang="sv-SE" sz="3200" dirty="0">
                <a:solidFill>
                  <a:srgbClr val="009999"/>
                </a:solidFill>
              </a:rPr>
              <a:t> </a:t>
            </a:r>
            <a:br>
              <a:rPr lang="sv-SE" sz="3200" dirty="0">
                <a:solidFill>
                  <a:srgbClr val="009999"/>
                </a:solidFill>
              </a:rPr>
            </a:br>
            <a:endParaRPr lang="sv-SE" sz="3200" dirty="0">
              <a:solidFill>
                <a:srgbClr val="009999"/>
              </a:solidFill>
            </a:endParaRPr>
          </a:p>
          <a:p>
            <a:endParaRPr lang="sv-SE" dirty="0"/>
          </a:p>
        </p:txBody>
      </p:sp>
      <p:pic>
        <p:nvPicPr>
          <p:cNvPr id="7" name="Platshållare för innehåll 4">
            <a:extLst>
              <a:ext uri="{FF2B5EF4-FFF2-40B4-BE49-F238E27FC236}">
                <a16:creationId xmlns:a16="http://schemas.microsoft.com/office/drawing/2014/main" id="{FC39FD67-41DF-4058-A325-660FB029974E}"/>
              </a:ext>
            </a:extLst>
          </p:cNvPr>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6704642" y="2174874"/>
            <a:ext cx="4782716" cy="3190755"/>
          </a:xfrm>
          <a:prstGeom prst="rect">
            <a:avLst/>
          </a:prstGeom>
        </p:spPr>
      </p:pic>
    </p:spTree>
    <p:extLst>
      <p:ext uri="{BB962C8B-B14F-4D97-AF65-F5344CB8AC3E}">
        <p14:creationId xmlns:p14="http://schemas.microsoft.com/office/powerpoint/2010/main" val="4140507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BADA66-960D-42EC-AC6C-D1379B7ADD8B}"/>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Våga fråga</a:t>
            </a:r>
          </a:p>
        </p:txBody>
      </p:sp>
      <p:sp>
        <p:nvSpPr>
          <p:cNvPr id="3" name="Platshållare för innehåll 2">
            <a:extLst>
              <a:ext uri="{FF2B5EF4-FFF2-40B4-BE49-F238E27FC236}">
                <a16:creationId xmlns:a16="http://schemas.microsoft.com/office/drawing/2014/main" id="{10C0BF8A-F0FE-460C-9296-27236B4BB077}"/>
              </a:ext>
            </a:extLst>
          </p:cNvPr>
          <p:cNvSpPr>
            <a:spLocks noGrp="1"/>
          </p:cNvSpPr>
          <p:nvPr>
            <p:ph sz="half" idx="1"/>
          </p:nvPr>
        </p:nvSpPr>
        <p:spPr/>
        <p:txBody>
          <a:bodyPr/>
          <a:lstStyle/>
          <a:p>
            <a:endParaRPr lang="sv-SE" dirty="0"/>
          </a:p>
          <a:p>
            <a:pPr marL="0" indent="0">
              <a:buNone/>
            </a:pPr>
            <a:r>
              <a:rPr lang="sv-SE" i="1" dirty="0">
                <a:latin typeface="Calibri Light" panose="020F0302020204030204" pitchFamily="34" charset="0"/>
                <a:cs typeface="Calibri Light" panose="020F0302020204030204" pitchFamily="34" charset="0"/>
              </a:rPr>
              <a:t>Om Pelle kunde beskriva sitt mående och vilken hjälp han behöver </a:t>
            </a:r>
          </a:p>
          <a:p>
            <a:pPr marL="0" indent="0">
              <a:buNone/>
            </a:pPr>
            <a:r>
              <a:rPr lang="sv-SE" i="1" dirty="0">
                <a:latin typeface="Calibri Light" panose="020F0302020204030204" pitchFamily="34" charset="0"/>
                <a:cs typeface="Calibri Light" panose="020F0302020204030204" pitchFamily="34" charset="0"/>
              </a:rPr>
              <a:t>–vad tror du att han skulle säga då?</a:t>
            </a:r>
          </a:p>
        </p:txBody>
      </p:sp>
      <p:pic>
        <p:nvPicPr>
          <p:cNvPr id="5" name="Platshållare för innehåll 5">
            <a:extLst>
              <a:ext uri="{FF2B5EF4-FFF2-40B4-BE49-F238E27FC236}">
                <a16:creationId xmlns:a16="http://schemas.microsoft.com/office/drawing/2014/main" id="{32EEF500-94CA-485C-AE86-A26D0E3FC6A3}"/>
              </a:ext>
            </a:extLst>
          </p:cNvPr>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6756400" y="2274079"/>
            <a:ext cx="4530574" cy="3022540"/>
          </a:xfrm>
          <a:prstGeom prst="rect">
            <a:avLst/>
          </a:prstGeom>
        </p:spPr>
      </p:pic>
    </p:spTree>
    <p:extLst>
      <p:ext uri="{BB962C8B-B14F-4D97-AF65-F5344CB8AC3E}">
        <p14:creationId xmlns:p14="http://schemas.microsoft.com/office/powerpoint/2010/main" val="151882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9">
            <a:extLst>
              <a:ext uri="{FF2B5EF4-FFF2-40B4-BE49-F238E27FC236}">
                <a16:creationId xmlns:a16="http://schemas.microsoft.com/office/drawing/2014/main" id="{2B04846A-A4AC-41EB-8760-AA993957ED2A}"/>
              </a:ext>
            </a:extLst>
          </p:cNvPr>
          <p:cNvSpPr>
            <a:spLocks noGrp="1"/>
          </p:cNvSpPr>
          <p:nvPr>
            <p:ph type="title"/>
          </p:nvPr>
        </p:nvSpPr>
        <p:spPr/>
        <p:txBody>
          <a:bodyPr/>
          <a:lstStyle/>
          <a:p>
            <a:r>
              <a:rPr lang="sv-SE" altLang="sv-SE" b="1" dirty="0">
                <a:latin typeface="Calibri" panose="020F0502020204030204" pitchFamily="34" charset="0"/>
                <a:cs typeface="Calibri" panose="020F0502020204030204" pitchFamily="34" charset="0"/>
              </a:rPr>
              <a:t>Viktoriagården</a:t>
            </a:r>
            <a:br>
              <a:rPr lang="sv-SE" altLang="sv-SE" sz="3200" dirty="0">
                <a:latin typeface="Calibri" panose="020F0502020204030204" pitchFamily="34" charset="0"/>
                <a:cs typeface="Calibri" panose="020F0502020204030204" pitchFamily="34" charset="0"/>
              </a:rPr>
            </a:br>
            <a:r>
              <a:rPr lang="sv-SE" altLang="sv-SE" sz="2400" dirty="0">
                <a:latin typeface="Calibri" panose="020F0502020204030204" pitchFamily="34" charset="0"/>
                <a:cs typeface="Calibri" panose="020F0502020204030204" pitchFamily="34" charset="0"/>
              </a:rPr>
              <a:t>Specialiserad enhet inom öppenvården, Barn- och ungdomspsykiatrin Malmö</a:t>
            </a:r>
          </a:p>
        </p:txBody>
      </p:sp>
      <p:sp>
        <p:nvSpPr>
          <p:cNvPr id="6147" name="Platshållare för text 10">
            <a:extLst>
              <a:ext uri="{FF2B5EF4-FFF2-40B4-BE49-F238E27FC236}">
                <a16:creationId xmlns:a16="http://schemas.microsoft.com/office/drawing/2014/main" id="{81E6D051-36AB-4504-9BDC-4D14FCC6707B}"/>
              </a:ext>
            </a:extLst>
          </p:cNvPr>
          <p:cNvSpPr>
            <a:spLocks noGrp="1"/>
          </p:cNvSpPr>
          <p:nvPr>
            <p:ph type="body" idx="1"/>
          </p:nvPr>
        </p:nvSpPr>
        <p:spPr/>
        <p:txBody>
          <a:bodyPr/>
          <a:lstStyle/>
          <a:p>
            <a:pPr algn="ctr"/>
            <a:endParaRPr lang="sv-SE" altLang="sv-SE" dirty="0"/>
          </a:p>
        </p:txBody>
      </p:sp>
      <p:sp>
        <p:nvSpPr>
          <p:cNvPr id="6149" name="Platshållare för text 11">
            <a:extLst>
              <a:ext uri="{FF2B5EF4-FFF2-40B4-BE49-F238E27FC236}">
                <a16:creationId xmlns:a16="http://schemas.microsoft.com/office/drawing/2014/main" id="{07FB9511-331B-41BA-81FE-131AEECA086B}"/>
              </a:ext>
            </a:extLst>
          </p:cNvPr>
          <p:cNvSpPr>
            <a:spLocks noGrp="1"/>
          </p:cNvSpPr>
          <p:nvPr>
            <p:ph type="body" sz="quarter" idx="3"/>
          </p:nvPr>
        </p:nvSpPr>
        <p:spPr/>
        <p:txBody>
          <a:bodyPr/>
          <a:lstStyle/>
          <a:p>
            <a:endParaRPr lang="sv-SE" altLang="sv-SE"/>
          </a:p>
          <a:p>
            <a:endParaRPr lang="sv-SE" altLang="sv-SE"/>
          </a:p>
          <a:p>
            <a:endParaRPr lang="sv-SE" altLang="sv-SE" sz="6450"/>
          </a:p>
        </p:txBody>
      </p:sp>
      <p:sp>
        <p:nvSpPr>
          <p:cNvPr id="3078" name="Platshållare för innehåll 12">
            <a:extLst>
              <a:ext uri="{FF2B5EF4-FFF2-40B4-BE49-F238E27FC236}">
                <a16:creationId xmlns:a16="http://schemas.microsoft.com/office/drawing/2014/main" id="{C9083028-3069-46A1-9630-4B7FB2F7521A}"/>
              </a:ext>
            </a:extLst>
          </p:cNvPr>
          <p:cNvSpPr>
            <a:spLocks noGrp="1"/>
          </p:cNvSpPr>
          <p:nvPr>
            <p:ph sz="quarter" idx="4"/>
          </p:nvPr>
        </p:nvSpPr>
        <p:spPr/>
        <p:txBody>
          <a:bodyPr>
            <a:normAutofit lnSpcReduction="10000"/>
          </a:bodyPr>
          <a:lstStyle/>
          <a:p>
            <a:pPr>
              <a:defRPr/>
            </a:pPr>
            <a:r>
              <a:rPr lang="sv-SE" dirty="0">
                <a:latin typeface="Calibri Light" panose="020F0302020204030204" pitchFamily="34" charset="0"/>
              </a:rPr>
              <a:t>Startade 1965 som en behandlingsförskola för 6-åringar</a:t>
            </a:r>
          </a:p>
          <a:p>
            <a:pPr eaLnBrk="1" hangingPunct="1">
              <a:lnSpc>
                <a:spcPct val="90000"/>
              </a:lnSpc>
              <a:defRPr/>
            </a:pPr>
            <a:endParaRPr lang="sv-SE" dirty="0">
              <a:latin typeface="Calibri Light" panose="020F0302020204030204" pitchFamily="34" charset="0"/>
            </a:endParaRPr>
          </a:p>
          <a:p>
            <a:pPr>
              <a:lnSpc>
                <a:spcPct val="90000"/>
              </a:lnSpc>
              <a:defRPr/>
            </a:pPr>
            <a:r>
              <a:rPr lang="sv-SE" dirty="0">
                <a:latin typeface="Calibri Light" panose="020F0302020204030204" pitchFamily="34" charset="0"/>
              </a:rPr>
              <a:t>Sedan av 80-talet bedrivs behandling med barn 0-4 år och deras omsorgspersoner </a:t>
            </a:r>
          </a:p>
          <a:p>
            <a:pPr marL="0" indent="0">
              <a:lnSpc>
                <a:spcPct val="90000"/>
              </a:lnSpc>
              <a:buNone/>
              <a:defRPr/>
            </a:pPr>
            <a:endParaRPr lang="sv-SE" dirty="0">
              <a:latin typeface="Calibri Light" panose="020F0302020204030204" pitchFamily="34" charset="0"/>
            </a:endParaRPr>
          </a:p>
          <a:p>
            <a:pPr>
              <a:lnSpc>
                <a:spcPct val="90000"/>
              </a:lnSpc>
              <a:defRPr/>
            </a:pPr>
            <a:r>
              <a:rPr lang="sv-SE" altLang="sv-SE" dirty="0">
                <a:latin typeface="Calibri Light" panose="020F0302020204030204" pitchFamily="34" charset="0"/>
              </a:rPr>
              <a:t>Margareta Brodén: </a:t>
            </a:r>
            <a:r>
              <a:rPr lang="sv-SE" altLang="sv-SE" i="1" dirty="0">
                <a:latin typeface="Calibri Light" panose="020F0302020204030204" pitchFamily="34" charset="0"/>
              </a:rPr>
              <a:t>Barnet är en unik individ  från födseln med kompetens att ingå relationer och med rätt till behandling</a:t>
            </a:r>
          </a:p>
          <a:p>
            <a:pPr eaLnBrk="1" hangingPunct="1">
              <a:lnSpc>
                <a:spcPct val="90000"/>
              </a:lnSpc>
              <a:defRPr/>
            </a:pPr>
            <a:endParaRPr lang="sv-SE" dirty="0">
              <a:latin typeface="Calibri Light" panose="020F0302020204030204" pitchFamily="34" charset="0"/>
            </a:endParaRPr>
          </a:p>
          <a:p>
            <a:pPr eaLnBrk="1" hangingPunct="1">
              <a:lnSpc>
                <a:spcPct val="90000"/>
              </a:lnSpc>
              <a:defRPr/>
            </a:pPr>
            <a:endParaRPr lang="sv-SE" altLang="sv-SE" dirty="0">
              <a:latin typeface="Calibri Light" panose="020F0302020204030204" pitchFamily="34" charset="0"/>
            </a:endParaRPr>
          </a:p>
        </p:txBody>
      </p:sp>
      <p:sp>
        <p:nvSpPr>
          <p:cNvPr id="2" name="Platshållare för sidfot 1"/>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Kraftsamling för de yngsta barnen i Skåne</a:t>
            </a:r>
          </a:p>
        </p:txBody>
      </p:sp>
      <p:pic>
        <p:nvPicPr>
          <p:cNvPr id="9" name="Picture 2" descr="C:\Users\Eta\AppData\Local\Microsoft\Windows\Temporary Internet Files\Content.Outlook\0ILZJC26\Viktoria.jpg">
            <a:extLst>
              <a:ext uri="{FF2B5EF4-FFF2-40B4-BE49-F238E27FC236}">
                <a16:creationId xmlns:a16="http://schemas.microsoft.com/office/drawing/2014/main" id="{F636F28B-41C4-4B3D-AE25-25147B530D1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a:xfrm>
            <a:off x="740229" y="2174875"/>
            <a:ext cx="4645526" cy="3057469"/>
          </a:xfrm>
          <a:prstGeom prst="rect">
            <a:avLst/>
          </a:prstGeom>
        </p:spPr>
      </p:pic>
    </p:spTree>
    <p:extLst>
      <p:ext uri="{BB962C8B-B14F-4D97-AF65-F5344CB8AC3E}">
        <p14:creationId xmlns:p14="http://schemas.microsoft.com/office/powerpoint/2010/main" val="2860425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3AE72EE9-AC14-4D88-AAB6-62EDF7A2FC74}"/>
              </a:ext>
            </a:extLst>
          </p:cNvPr>
          <p:cNvSpPr>
            <a:spLocks noGrp="1"/>
          </p:cNvSpPr>
          <p:nvPr>
            <p:ph sz="half" idx="1"/>
          </p:nvPr>
        </p:nvSpPr>
        <p:spPr>
          <a:xfrm>
            <a:off x="609600" y="2174875"/>
            <a:ext cx="4942114" cy="4525963"/>
          </a:xfrm>
        </p:spPr>
        <p:txBody>
          <a:bodyPr/>
          <a:lstStyle/>
          <a:p>
            <a:pPr marL="0" indent="0">
              <a:lnSpc>
                <a:spcPct val="107000"/>
              </a:lnSpc>
              <a:spcAft>
                <a:spcPts val="800"/>
              </a:spcAft>
              <a:buNone/>
            </a:pPr>
            <a:r>
              <a:rPr lang="sv-SE"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v-SE" sz="24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Det lilla barnets förmåga att:</a:t>
            </a:r>
            <a:endParaRPr lang="sv-SE" sz="24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sv-SE" sz="24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Uppleva, uttrycka och reglera känslor</a:t>
            </a:r>
            <a:endParaRPr lang="sv-SE" sz="24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sv-SE" sz="24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Skapa nära, trygga band till andra människor</a:t>
            </a:r>
            <a:endParaRPr lang="sv-SE" sz="24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sv-SE" sz="24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Utforska sin miljö och lära sig saker</a:t>
            </a:r>
            <a:endParaRPr lang="sv-SE" sz="2400" dirty="0">
              <a:latin typeface="Calibri Light" panose="020F0302020204030204" pitchFamily="34" charset="0"/>
              <a:cs typeface="Calibri Light" panose="020F0302020204030204" pitchFamily="34" charset="0"/>
            </a:endParaRPr>
          </a:p>
        </p:txBody>
      </p:sp>
      <p:sp>
        <p:nvSpPr>
          <p:cNvPr id="2" name="Rubrik 1">
            <a:extLst>
              <a:ext uri="{FF2B5EF4-FFF2-40B4-BE49-F238E27FC236}">
                <a16:creationId xmlns:a16="http://schemas.microsoft.com/office/drawing/2014/main" id="{7427A88F-A2AC-47E8-8EE7-039EAA4BD523}"/>
              </a:ext>
            </a:extLst>
          </p:cNvPr>
          <p:cNvSpPr>
            <a:spLocks noGrp="1"/>
          </p:cNvSpPr>
          <p:nvPr>
            <p:ph type="title"/>
          </p:nvPr>
        </p:nvSpPr>
        <p:spPr/>
        <p:txBody>
          <a:bodyPr>
            <a:normAutofit/>
          </a:bodyPr>
          <a:lstStyle/>
          <a:p>
            <a:r>
              <a:rPr lang="sv-SE" dirty="0">
                <a:latin typeface="Calibri" panose="020F0502020204030204" pitchFamily="34" charset="0"/>
                <a:cs typeface="Calibri" panose="020F0502020204030204" pitchFamily="34" charset="0"/>
              </a:rPr>
              <a:t>Psykisk hälsa för små barn (Infant Mental Health)</a:t>
            </a:r>
            <a:br>
              <a:rPr lang="sv-SE" dirty="0">
                <a:latin typeface="Calibri" panose="020F0502020204030204" pitchFamily="34" charset="0"/>
                <a:cs typeface="Calibri" panose="020F0502020204030204" pitchFamily="34" charset="0"/>
              </a:rPr>
            </a:br>
            <a:r>
              <a:rPr lang="sv-SE" sz="2400" dirty="0">
                <a:latin typeface="Calibri" panose="020F0502020204030204" pitchFamily="34" charset="0"/>
                <a:cs typeface="Calibri" panose="020F0502020204030204" pitchFamily="34" charset="0"/>
              </a:rPr>
              <a:t>(</a:t>
            </a:r>
            <a:r>
              <a:rPr lang="sv-SE" sz="2400" dirty="0" err="1">
                <a:latin typeface="Calibri" panose="020F0502020204030204" pitchFamily="34" charset="0"/>
                <a:cs typeface="Calibri" panose="020F0502020204030204" pitchFamily="34" charset="0"/>
              </a:rPr>
              <a:t>Zero</a:t>
            </a:r>
            <a:r>
              <a:rPr lang="sv-SE" sz="2400" dirty="0">
                <a:latin typeface="Calibri" panose="020F0502020204030204" pitchFamily="34" charset="0"/>
                <a:cs typeface="Calibri" panose="020F0502020204030204" pitchFamily="34" charset="0"/>
              </a:rPr>
              <a:t> to Three, 2011)</a:t>
            </a:r>
          </a:p>
        </p:txBody>
      </p:sp>
      <p:pic>
        <p:nvPicPr>
          <p:cNvPr id="8" name="Platshållare för innehåll 7">
            <a:extLst>
              <a:ext uri="{FF2B5EF4-FFF2-40B4-BE49-F238E27FC236}">
                <a16:creationId xmlns:a16="http://schemas.microsoft.com/office/drawing/2014/main" id="{08D60C75-F01B-423E-A78E-14287CCBEE7B}"/>
              </a:ext>
            </a:extLst>
          </p:cNvPr>
          <p:cNvPicPr>
            <a:picLocks noGrp="1" noChangeAspect="1"/>
          </p:cNvPicPr>
          <p:nvPr>
            <p:ph sz="half" idx="2"/>
          </p:nvPr>
        </p:nvPicPr>
        <p:blipFill>
          <a:blip r:embed="rId3"/>
          <a:stretch>
            <a:fillRect/>
          </a:stretch>
        </p:blipFill>
        <p:spPr>
          <a:xfrm>
            <a:off x="6193369" y="2174875"/>
            <a:ext cx="5389032" cy="1549519"/>
          </a:xfrm>
        </p:spPr>
      </p:pic>
    </p:spTree>
    <p:extLst>
      <p:ext uri="{BB962C8B-B14F-4D97-AF65-F5344CB8AC3E}">
        <p14:creationId xmlns:p14="http://schemas.microsoft.com/office/powerpoint/2010/main" val="60465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78DA4B-E984-4227-B38F-2745708A9A51}"/>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Vanliga symtom hos små barn med psykisk ohälsa</a:t>
            </a:r>
          </a:p>
        </p:txBody>
      </p:sp>
      <p:sp>
        <p:nvSpPr>
          <p:cNvPr id="5" name="Platshållare för text 4">
            <a:extLst>
              <a:ext uri="{FF2B5EF4-FFF2-40B4-BE49-F238E27FC236}">
                <a16:creationId xmlns:a16="http://schemas.microsoft.com/office/drawing/2014/main" id="{05F3EC84-7C7B-463A-AE31-C559B9FBDD0B}"/>
              </a:ext>
            </a:extLst>
          </p:cNvPr>
          <p:cNvSpPr>
            <a:spLocks noGrp="1"/>
          </p:cNvSpPr>
          <p:nvPr>
            <p:ph type="body" idx="1"/>
          </p:nvPr>
        </p:nvSpPr>
        <p:spPr>
          <a:xfrm>
            <a:off x="609599" y="1919638"/>
            <a:ext cx="5386917" cy="639762"/>
          </a:xfrm>
        </p:spPr>
        <p:txBody>
          <a:bodyPr/>
          <a:lstStyle/>
          <a:p>
            <a:r>
              <a:rPr lang="sv-SE" dirty="0">
                <a:latin typeface="Calibri" panose="020F0502020204030204" pitchFamily="34" charset="0"/>
                <a:cs typeface="Calibri" panose="020F0502020204030204" pitchFamily="34" charset="0"/>
              </a:rPr>
              <a:t>Spädbarn</a:t>
            </a:r>
          </a:p>
        </p:txBody>
      </p:sp>
      <p:sp>
        <p:nvSpPr>
          <p:cNvPr id="6" name="Platshållare för innehåll 5">
            <a:extLst>
              <a:ext uri="{FF2B5EF4-FFF2-40B4-BE49-F238E27FC236}">
                <a16:creationId xmlns:a16="http://schemas.microsoft.com/office/drawing/2014/main" id="{E52F90FE-0FC4-4779-B747-EF426D61AA78}"/>
              </a:ext>
            </a:extLst>
          </p:cNvPr>
          <p:cNvSpPr>
            <a:spLocks noGrp="1"/>
          </p:cNvSpPr>
          <p:nvPr>
            <p:ph sz="half" idx="2"/>
          </p:nvPr>
        </p:nvSpPr>
        <p:spPr>
          <a:xfrm>
            <a:off x="609599" y="2559400"/>
            <a:ext cx="5386917" cy="3951288"/>
          </a:xfrm>
        </p:spPr>
        <p:txBody>
          <a:bodyPr>
            <a:normAutofit/>
          </a:bodyPr>
          <a:lstStyle/>
          <a:p>
            <a:r>
              <a:rPr lang="sv-SE" dirty="0">
                <a:latin typeface="Calibri Light" panose="020F0302020204030204" pitchFamily="34" charset="0"/>
                <a:cs typeface="Calibri Light" panose="020F0302020204030204" pitchFamily="34" charset="0"/>
              </a:rPr>
              <a:t>Mat- och sömnstörningar</a:t>
            </a:r>
          </a:p>
          <a:p>
            <a:r>
              <a:rPr lang="sv-SE" dirty="0">
                <a:latin typeface="Calibri Light" panose="020F0302020204030204" pitchFamily="34" charset="0"/>
                <a:cs typeface="Calibri Light" panose="020F0302020204030204" pitchFamily="34" charset="0"/>
              </a:rPr>
              <a:t>Skrikighet och Irritabilitet</a:t>
            </a:r>
          </a:p>
          <a:p>
            <a:r>
              <a:rPr lang="sv-SE" dirty="0">
                <a:latin typeface="Calibri Light" panose="020F0302020204030204" pitchFamily="34" charset="0"/>
                <a:cs typeface="Calibri Light" panose="020F0302020204030204" pitchFamily="34" charset="0"/>
              </a:rPr>
              <a:t>Bristande mimik</a:t>
            </a:r>
          </a:p>
          <a:p>
            <a:r>
              <a:rPr lang="sv-SE" dirty="0">
                <a:latin typeface="Calibri Light" panose="020F0302020204030204" pitchFamily="34" charset="0"/>
                <a:cs typeface="Calibri Light" panose="020F0302020204030204" pitchFamily="34" charset="0"/>
              </a:rPr>
              <a:t>Social tillbakadragenhet</a:t>
            </a:r>
          </a:p>
          <a:p>
            <a:pPr marL="0" indent="0">
              <a:buNone/>
            </a:pPr>
            <a:endParaRPr lang="sv-SE" dirty="0"/>
          </a:p>
        </p:txBody>
      </p:sp>
      <p:sp>
        <p:nvSpPr>
          <p:cNvPr id="7" name="Platshållare för text 6">
            <a:extLst>
              <a:ext uri="{FF2B5EF4-FFF2-40B4-BE49-F238E27FC236}">
                <a16:creationId xmlns:a16="http://schemas.microsoft.com/office/drawing/2014/main" id="{3C97A4A1-F92D-411F-8DF6-4C990C4D0600}"/>
              </a:ext>
            </a:extLst>
          </p:cNvPr>
          <p:cNvSpPr>
            <a:spLocks noGrp="1"/>
          </p:cNvSpPr>
          <p:nvPr>
            <p:ph type="body" sz="quarter" idx="3"/>
          </p:nvPr>
        </p:nvSpPr>
        <p:spPr>
          <a:xfrm>
            <a:off x="6193367" y="1880449"/>
            <a:ext cx="5389033" cy="639762"/>
          </a:xfrm>
        </p:spPr>
        <p:txBody>
          <a:bodyPr/>
          <a:lstStyle/>
          <a:p>
            <a:r>
              <a:rPr lang="sv-SE" dirty="0">
                <a:latin typeface="Calibri" panose="020F0502020204030204" pitchFamily="34" charset="0"/>
                <a:cs typeface="Calibri" panose="020F0502020204030204" pitchFamily="34" charset="0"/>
              </a:rPr>
              <a:t>Småbarn och förskolebarn</a:t>
            </a:r>
          </a:p>
        </p:txBody>
      </p:sp>
      <p:sp>
        <p:nvSpPr>
          <p:cNvPr id="8" name="Platshållare för innehåll 7">
            <a:extLst>
              <a:ext uri="{FF2B5EF4-FFF2-40B4-BE49-F238E27FC236}">
                <a16:creationId xmlns:a16="http://schemas.microsoft.com/office/drawing/2014/main" id="{91578E42-6310-4E7E-8B2E-B179DA8C9714}"/>
              </a:ext>
            </a:extLst>
          </p:cNvPr>
          <p:cNvSpPr>
            <a:spLocks noGrp="1"/>
          </p:cNvSpPr>
          <p:nvPr>
            <p:ph sz="quarter" idx="4"/>
          </p:nvPr>
        </p:nvSpPr>
        <p:spPr>
          <a:xfrm>
            <a:off x="6193367" y="2520211"/>
            <a:ext cx="5389033" cy="3951288"/>
          </a:xfrm>
        </p:spPr>
        <p:txBody>
          <a:bodyPr>
            <a:normAutofit/>
          </a:bodyPr>
          <a:lstStyle/>
          <a:p>
            <a:r>
              <a:rPr lang="sv-SE" dirty="0">
                <a:latin typeface="Calibri Light" panose="020F0302020204030204" pitchFamily="34" charset="0"/>
                <a:cs typeface="Calibri Light" panose="020F0302020204030204" pitchFamily="34" charset="0"/>
              </a:rPr>
              <a:t>Hög aktivitetsnivå</a:t>
            </a:r>
          </a:p>
          <a:p>
            <a:r>
              <a:rPr lang="sv-SE" dirty="0">
                <a:latin typeface="Calibri Light" panose="020F0302020204030204" pitchFamily="34" charset="0"/>
                <a:cs typeface="Calibri Light" panose="020F0302020204030204" pitchFamily="34" charset="0"/>
              </a:rPr>
              <a:t>Trots</a:t>
            </a:r>
          </a:p>
          <a:p>
            <a:r>
              <a:rPr lang="sv-SE" dirty="0">
                <a:latin typeface="Calibri Light" panose="020F0302020204030204" pitchFamily="34" charset="0"/>
                <a:cs typeface="Calibri Light" panose="020F0302020204030204" pitchFamily="34" charset="0"/>
              </a:rPr>
              <a:t>Utbrott</a:t>
            </a:r>
          </a:p>
          <a:p>
            <a:r>
              <a:rPr lang="sv-SE" dirty="0">
                <a:latin typeface="Calibri Light" panose="020F0302020204030204" pitchFamily="34" charset="0"/>
                <a:cs typeface="Calibri Light" panose="020F0302020204030204" pitchFamily="34" charset="0"/>
              </a:rPr>
              <a:t>Aggressivitet</a:t>
            </a:r>
          </a:p>
          <a:p>
            <a:r>
              <a:rPr lang="sv-SE" dirty="0">
                <a:latin typeface="Calibri Light" panose="020F0302020204030204" pitchFamily="34" charset="0"/>
                <a:cs typeface="Calibri Light" panose="020F0302020204030204" pitchFamily="34" charset="0"/>
              </a:rPr>
              <a:t>Passivitet, minskat intresse för lek</a:t>
            </a:r>
          </a:p>
          <a:p>
            <a:r>
              <a:rPr lang="sv-SE" dirty="0">
                <a:latin typeface="Calibri Light" panose="020F0302020204030204" pitchFamily="34" charset="0"/>
                <a:cs typeface="Calibri Light" panose="020F0302020204030204" pitchFamily="34" charset="0"/>
              </a:rPr>
              <a:t>Separationsångest</a:t>
            </a:r>
          </a:p>
          <a:p>
            <a:r>
              <a:rPr lang="sv-SE" dirty="0">
                <a:latin typeface="Calibri Light" panose="020F0302020204030204" pitchFamily="34" charset="0"/>
                <a:cs typeface="Calibri Light" panose="020F0302020204030204" pitchFamily="34" charset="0"/>
              </a:rPr>
              <a:t>Självskadebeteende</a:t>
            </a:r>
          </a:p>
          <a:p>
            <a:r>
              <a:rPr lang="sv-SE" dirty="0">
                <a:latin typeface="Calibri Light" panose="020F0302020204030204" pitchFamily="34" charset="0"/>
                <a:cs typeface="Calibri Light" panose="020F0302020204030204" pitchFamily="34" charset="0"/>
              </a:rPr>
              <a:t>Utvecklingsförseningar</a:t>
            </a:r>
          </a:p>
          <a:p>
            <a:endParaRPr lang="sv-SE" dirty="0"/>
          </a:p>
          <a:p>
            <a:endParaRPr lang="sv-SE" dirty="0"/>
          </a:p>
        </p:txBody>
      </p:sp>
    </p:spTree>
    <p:extLst>
      <p:ext uri="{BB962C8B-B14F-4D97-AF65-F5344CB8AC3E}">
        <p14:creationId xmlns:p14="http://schemas.microsoft.com/office/powerpoint/2010/main" val="41334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a:latin typeface="Calibri" panose="020F0502020204030204" pitchFamily="34" charset="0"/>
                <a:cs typeface="Calibri" panose="020F0502020204030204" pitchFamily="34" charset="0"/>
              </a:rPr>
              <a:t>Små barn ska bedömas i sin relationella kontext</a:t>
            </a:r>
          </a:p>
        </p:txBody>
      </p:sp>
      <p:sp>
        <p:nvSpPr>
          <p:cNvPr id="6" name="Platshållare för innehåll 5"/>
          <p:cNvSpPr>
            <a:spLocks noGrp="1"/>
          </p:cNvSpPr>
          <p:nvPr>
            <p:ph idx="1"/>
          </p:nvPr>
        </p:nvSpPr>
        <p:spPr/>
        <p:txBody>
          <a:bodyPr/>
          <a:lstStyle/>
          <a:p>
            <a:endParaRPr lang="sv-SE" dirty="0"/>
          </a:p>
          <a:p>
            <a:pPr marL="0" indent="0">
              <a:buNone/>
            </a:pPr>
            <a:endParaRPr lang="sv-SE" sz="3000" dirty="0">
              <a:latin typeface="Calibri Light" panose="020F0302020204030204" pitchFamily="34" charset="0"/>
              <a:cs typeface="Calibri Light" panose="020F0302020204030204" pitchFamily="34" charset="0"/>
            </a:endParaRPr>
          </a:p>
          <a:p>
            <a:pPr marL="0" indent="0">
              <a:buNone/>
            </a:pPr>
            <a:endParaRPr lang="sv-SE" sz="3000" dirty="0">
              <a:latin typeface="Calibri Light" panose="020F0302020204030204" pitchFamily="34" charset="0"/>
              <a:cs typeface="Calibri Light" panose="020F0302020204030204" pitchFamily="34" charset="0"/>
            </a:endParaRPr>
          </a:p>
          <a:p>
            <a:pPr marL="0" indent="0">
              <a:buNone/>
            </a:pPr>
            <a:endParaRPr lang="sv-SE" sz="3000" dirty="0">
              <a:latin typeface="Calibri Light" panose="020F0302020204030204" pitchFamily="34" charset="0"/>
              <a:cs typeface="Calibri Light" panose="020F0302020204030204" pitchFamily="34" charset="0"/>
            </a:endParaRPr>
          </a:p>
          <a:p>
            <a:pPr marL="0" indent="0">
              <a:buNone/>
            </a:pPr>
            <a:endParaRPr lang="sv-SE" dirty="0"/>
          </a:p>
        </p:txBody>
      </p:sp>
      <p:pic>
        <p:nvPicPr>
          <p:cNvPr id="7" name="Platshållare för innehåll 3">
            <a:extLst>
              <a:ext uri="{FF2B5EF4-FFF2-40B4-BE49-F238E27FC236}">
                <a16:creationId xmlns:a16="http://schemas.microsoft.com/office/drawing/2014/main" id="{C2BAA346-396D-4007-931B-C9F2A6E61C35}"/>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40229" y="2174875"/>
            <a:ext cx="5503409" cy="3301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115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b="1" dirty="0">
                <a:latin typeface="Calibri" panose="020F0502020204030204" pitchFamily="34" charset="0"/>
                <a:cs typeface="Calibri" panose="020F0502020204030204" pitchFamily="34" charset="0"/>
              </a:rPr>
              <a:t>Vad behöver vi göra?</a:t>
            </a:r>
          </a:p>
        </p:txBody>
      </p:sp>
      <p:graphicFrame>
        <p:nvGraphicFramePr>
          <p:cNvPr id="4" name="Platshållare för innehåll 4">
            <a:extLst>
              <a:ext uri="{FF2B5EF4-FFF2-40B4-BE49-F238E27FC236}">
                <a16:creationId xmlns:a16="http://schemas.microsoft.com/office/drawing/2014/main" id="{05B35E8C-89DC-450E-82C0-D1789D292223}"/>
              </a:ext>
            </a:extLst>
          </p:cNvPr>
          <p:cNvGraphicFramePr>
            <a:graphicFrameLocks noGrp="1" noChangeAspect="1"/>
          </p:cNvGraphicFramePr>
          <p:nvPr>
            <p:ph sz="half" idx="1"/>
            <p:extLst>
              <p:ext uri="{D42A27DB-BD31-4B8C-83A1-F6EECF244321}">
                <p14:modId xmlns:p14="http://schemas.microsoft.com/office/powerpoint/2010/main" val="1768126432"/>
              </p:ext>
            </p:extLst>
          </p:nvPr>
        </p:nvGraphicFramePr>
        <p:xfrm>
          <a:off x="2085975" y="1711325"/>
          <a:ext cx="2684463" cy="4351338"/>
        </p:xfrm>
        <a:graphic>
          <a:graphicData uri="http://schemas.openxmlformats.org/presentationml/2006/ole">
            <mc:AlternateContent xmlns:mc="http://schemas.openxmlformats.org/markup-compatibility/2006">
              <mc:Choice xmlns:v="urn:schemas-microsoft-com:vml" Requires="v">
                <p:oleObj spid="_x0000_s5148" name="Bitmappsbild" r:id="rId4" imgW="4420217" imgH="7163800" progId="PBrush">
                  <p:embed/>
                </p:oleObj>
              </mc:Choice>
              <mc:Fallback>
                <p:oleObj name="Bitmappsbild" r:id="rId4" imgW="4420217" imgH="7163800" progId="PBrush">
                  <p:embed/>
                  <p:pic>
                    <p:nvPicPr>
                      <p:cNvPr id="4" name="Platshållare för innehåll 4">
                        <a:extLst>
                          <a:ext uri="{FF2B5EF4-FFF2-40B4-BE49-F238E27FC236}">
                            <a16:creationId xmlns:a16="http://schemas.microsoft.com/office/drawing/2014/main" id="{05B35E8C-89DC-450E-82C0-D1789D292223}"/>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5975" y="1711325"/>
                        <a:ext cx="2684463" cy="4351338"/>
                      </a:xfrm>
                      <a:prstGeom prst="rect">
                        <a:avLst/>
                      </a:prstGeom>
                      <a:noFill/>
                      <a:ln>
                        <a:noFill/>
                      </a:ln>
                      <a:effectLst/>
                    </p:spPr>
                  </p:pic>
                </p:oleObj>
              </mc:Fallback>
            </mc:AlternateContent>
          </a:graphicData>
        </a:graphic>
      </p:graphicFrame>
      <p:sp>
        <p:nvSpPr>
          <p:cNvPr id="3" name="Platshållare för innehåll 2"/>
          <p:cNvSpPr>
            <a:spLocks noGrp="1"/>
          </p:cNvSpPr>
          <p:nvPr>
            <p:ph sz="half" idx="2"/>
          </p:nvPr>
        </p:nvSpPr>
        <p:spPr>
          <a:xfrm>
            <a:off x="6197600" y="2174875"/>
            <a:ext cx="5384800" cy="3951289"/>
          </a:xfrm>
        </p:spPr>
        <p:txBody>
          <a:bodyPr/>
          <a:lstStyle/>
          <a:p>
            <a:r>
              <a:rPr lang="sv-SE" sz="2400" dirty="0">
                <a:latin typeface="Calibri Light" panose="020F0302020204030204" pitchFamily="34" charset="0"/>
                <a:cs typeface="Calibri Light" panose="020F0302020204030204" pitchFamily="34" charset="0"/>
              </a:rPr>
              <a:t>Träffa</a:t>
            </a:r>
          </a:p>
          <a:p>
            <a:r>
              <a:rPr lang="sv-SE" sz="2400" dirty="0">
                <a:latin typeface="Calibri Light" panose="020F0302020204030204" pitchFamily="34" charset="0"/>
                <a:cs typeface="Calibri Light" panose="020F0302020204030204" pitchFamily="34" charset="0"/>
              </a:rPr>
              <a:t>Observera</a:t>
            </a:r>
          </a:p>
          <a:p>
            <a:r>
              <a:rPr lang="sv-SE" sz="2400" dirty="0">
                <a:latin typeface="Calibri Light" panose="020F0302020204030204" pitchFamily="34" charset="0"/>
                <a:cs typeface="Calibri Light" panose="020F0302020204030204" pitchFamily="34" charset="0"/>
              </a:rPr>
              <a:t>Lyssna </a:t>
            </a:r>
          </a:p>
          <a:p>
            <a:pPr marL="0" indent="0">
              <a:buNone/>
            </a:pPr>
            <a:endParaRPr lang="sv-SE" sz="2400" dirty="0">
              <a:latin typeface="Calibri Light" panose="020F0302020204030204" pitchFamily="34" charset="0"/>
              <a:cs typeface="Calibri Light" panose="020F0302020204030204" pitchFamily="34" charset="0"/>
            </a:endParaRPr>
          </a:p>
          <a:p>
            <a:pPr marL="0" indent="0">
              <a:buNone/>
            </a:pPr>
            <a:r>
              <a:rPr lang="sv-SE" sz="2400" dirty="0">
                <a:latin typeface="Calibri Light" panose="020F0302020204030204" pitchFamily="34" charset="0"/>
                <a:cs typeface="Calibri Light" panose="020F0302020204030204" pitchFamily="34" charset="0"/>
              </a:rPr>
              <a:t>-Med systematik och kunskap!</a:t>
            </a:r>
          </a:p>
          <a:p>
            <a:endParaRPr lang="sv-SE" sz="2400" dirty="0">
              <a:latin typeface="Calibri Light" panose="020F0302020204030204" pitchFamily="34" charset="0"/>
              <a:cs typeface="Calibri Light" panose="020F0302020204030204" pitchFamily="34" charset="0"/>
            </a:endParaRPr>
          </a:p>
          <a:p>
            <a:pPr marL="0" indent="0">
              <a:buNone/>
            </a:pPr>
            <a:endParaRPr lang="sv-SE" sz="2400" dirty="0">
              <a:latin typeface="Calibri Light" panose="020F0302020204030204" pitchFamily="34" charset="0"/>
              <a:cs typeface="Calibri Light" panose="020F0302020204030204" pitchFamily="34" charset="0"/>
            </a:endParaRPr>
          </a:p>
        </p:txBody>
      </p:sp>
      <p:sp>
        <p:nvSpPr>
          <p:cNvPr id="6" name="Platshållare för sidfot 5"/>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Kraftsamling för de yngsta barnen i Skåne</a:t>
            </a:r>
          </a:p>
        </p:txBody>
      </p:sp>
    </p:spTree>
    <p:extLst>
      <p:ext uri="{BB962C8B-B14F-4D97-AF65-F5344CB8AC3E}">
        <p14:creationId xmlns:p14="http://schemas.microsoft.com/office/powerpoint/2010/main" val="132310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fontScale="90000"/>
          </a:bodyPr>
          <a:lstStyle/>
          <a:p>
            <a:r>
              <a:rPr lang="sv-SE" sz="4400" dirty="0">
                <a:latin typeface="Calibri" panose="020F0502020204030204" pitchFamily="34" charset="0"/>
                <a:cs typeface="Calibri" panose="020F0502020204030204" pitchFamily="34" charset="0"/>
              </a:rPr>
              <a:t>ADBB, Alarm Distress Baby </a:t>
            </a:r>
            <a:r>
              <a:rPr lang="sv-SE" sz="4400" dirty="0" err="1">
                <a:latin typeface="Calibri" panose="020F0502020204030204" pitchFamily="34" charset="0"/>
                <a:cs typeface="Calibri" panose="020F0502020204030204" pitchFamily="34" charset="0"/>
              </a:rPr>
              <a:t>Scale</a:t>
            </a:r>
            <a:r>
              <a:rPr lang="sv-SE" sz="4400" dirty="0">
                <a:latin typeface="Calibri" panose="020F0502020204030204" pitchFamily="34" charset="0"/>
                <a:cs typeface="Calibri" panose="020F0502020204030204" pitchFamily="34" charset="0"/>
              </a:rPr>
              <a:t> </a:t>
            </a:r>
            <a:br>
              <a:rPr lang="sv-SE" sz="3100" dirty="0">
                <a:latin typeface="Calibri" panose="020F0502020204030204" pitchFamily="34" charset="0"/>
                <a:cs typeface="Calibri" panose="020F0502020204030204" pitchFamily="34" charset="0"/>
              </a:rPr>
            </a:br>
            <a:r>
              <a:rPr lang="sv-SE" sz="3100" dirty="0">
                <a:latin typeface="Calibri" panose="020F0502020204030204" pitchFamily="34" charset="0"/>
                <a:cs typeface="Calibri" panose="020F0502020204030204" pitchFamily="34" charset="0"/>
              </a:rPr>
              <a:t>-Värdering av grad av socialt undandragande hos spädbarn</a:t>
            </a:r>
            <a:br>
              <a:rPr lang="sv-SE" sz="3100" dirty="0">
                <a:latin typeface="Calibri" panose="020F0502020204030204" pitchFamily="34" charset="0"/>
                <a:cs typeface="Calibri" panose="020F0502020204030204" pitchFamily="34" charset="0"/>
              </a:rPr>
            </a:br>
            <a:r>
              <a:rPr lang="sv-SE" sz="2000" b="0" dirty="0">
                <a:solidFill>
                  <a:schemeClr val="tx2"/>
                </a:solidFill>
                <a:latin typeface="Calibri" panose="020F0502020204030204" pitchFamily="34" charset="0"/>
                <a:cs typeface="Calibri" panose="020F0502020204030204" pitchFamily="34" charset="0"/>
              </a:rPr>
              <a:t>(</a:t>
            </a:r>
            <a:r>
              <a:rPr lang="sv-SE" sz="2000" b="0" dirty="0" err="1">
                <a:solidFill>
                  <a:schemeClr val="tx2"/>
                </a:solidFill>
                <a:latin typeface="Calibri" panose="020F0502020204030204" pitchFamily="34" charset="0"/>
                <a:cs typeface="Calibri" panose="020F0502020204030204" pitchFamily="34" charset="0"/>
              </a:rPr>
              <a:t>Guedeney</a:t>
            </a:r>
            <a:r>
              <a:rPr lang="sv-SE" sz="2000" b="0" dirty="0">
                <a:solidFill>
                  <a:schemeClr val="tx2"/>
                </a:solidFill>
                <a:latin typeface="Calibri" panose="020F0502020204030204" pitchFamily="34" charset="0"/>
                <a:cs typeface="Calibri" panose="020F0502020204030204" pitchFamily="34" charset="0"/>
              </a:rPr>
              <a:t>, A., 2000)</a:t>
            </a:r>
            <a:br>
              <a:rPr lang="sv-SE" sz="2000" b="0" dirty="0">
                <a:solidFill>
                  <a:schemeClr val="tx2"/>
                </a:solidFill>
                <a:latin typeface="Calibri" panose="020F0502020204030204" pitchFamily="34" charset="0"/>
                <a:cs typeface="Calibri" panose="020F0502020204030204" pitchFamily="34" charset="0"/>
              </a:rPr>
            </a:br>
            <a:br>
              <a:rPr lang="sv-SE" sz="4400" dirty="0">
                <a:latin typeface="Calibri" panose="020F0502020204030204" pitchFamily="34" charset="0"/>
                <a:cs typeface="Calibri" panose="020F0502020204030204" pitchFamily="34" charset="0"/>
              </a:rPr>
            </a:br>
            <a:endParaRPr lang="sv-SE" dirty="0">
              <a:latin typeface="Calibri" panose="020F0502020204030204" pitchFamily="34" charset="0"/>
              <a:cs typeface="Calibri" panose="020F0502020204030204" pitchFamily="34" charset="0"/>
            </a:endParaRPr>
          </a:p>
        </p:txBody>
      </p:sp>
      <p:sp>
        <p:nvSpPr>
          <p:cNvPr id="5" name="Platshållare för innehåll 4"/>
          <p:cNvSpPr>
            <a:spLocks noGrp="1"/>
          </p:cNvSpPr>
          <p:nvPr>
            <p:ph sz="half" idx="1"/>
          </p:nvPr>
        </p:nvSpPr>
        <p:spPr>
          <a:xfrm>
            <a:off x="609600" y="2200330"/>
            <a:ext cx="5384800" cy="3925834"/>
          </a:xfrm>
        </p:spPr>
        <p:txBody>
          <a:bodyPr>
            <a:normAutofit/>
          </a:bodyPr>
          <a:lstStyle/>
          <a:p>
            <a:r>
              <a:rPr lang="sv-SE" sz="2400" dirty="0">
                <a:latin typeface="Calibri Light" panose="020F0302020204030204" pitchFamily="34" charset="0"/>
                <a:cs typeface="Calibri Light" panose="020F0302020204030204" pitchFamily="34" charset="0"/>
              </a:rPr>
              <a:t>Ansiktsuttryck</a:t>
            </a:r>
          </a:p>
          <a:p>
            <a:r>
              <a:rPr lang="sv-SE" sz="2400" dirty="0">
                <a:latin typeface="Calibri Light" panose="020F0302020204030204" pitchFamily="34" charset="0"/>
                <a:cs typeface="Calibri Light" panose="020F0302020204030204" pitchFamily="34" charset="0"/>
              </a:rPr>
              <a:t>Ögonkontakt</a:t>
            </a:r>
          </a:p>
          <a:p>
            <a:r>
              <a:rPr lang="sv-SE" sz="2400" dirty="0">
                <a:latin typeface="Calibri Light" panose="020F0302020204030204" pitchFamily="34" charset="0"/>
                <a:cs typeface="Calibri Light" panose="020F0302020204030204" pitchFamily="34" charset="0"/>
              </a:rPr>
              <a:t>Generell aktivitetsnivå</a:t>
            </a:r>
          </a:p>
          <a:p>
            <a:r>
              <a:rPr lang="sv-SE" sz="2400" dirty="0">
                <a:latin typeface="Calibri Light" panose="020F0302020204030204" pitchFamily="34" charset="0"/>
                <a:cs typeface="Calibri Light" panose="020F0302020204030204" pitchFamily="34" charset="0"/>
              </a:rPr>
              <a:t>Vokalisering </a:t>
            </a:r>
          </a:p>
          <a:p>
            <a:r>
              <a:rPr lang="sv-SE" sz="2400" dirty="0">
                <a:latin typeface="Calibri Light" panose="020F0302020204030204" pitchFamily="34" charset="0"/>
                <a:cs typeface="Calibri Light" panose="020F0302020204030204" pitchFamily="34" charset="0"/>
              </a:rPr>
              <a:t>Självstimulerande rörelser</a:t>
            </a:r>
          </a:p>
          <a:p>
            <a:r>
              <a:rPr lang="sv-SE" sz="2400" dirty="0">
                <a:latin typeface="Calibri Light" panose="020F0302020204030204" pitchFamily="34" charset="0"/>
                <a:cs typeface="Calibri Light" panose="020F0302020204030204" pitchFamily="34" charset="0"/>
              </a:rPr>
              <a:t>Reaktion vid stimulering</a:t>
            </a:r>
          </a:p>
          <a:p>
            <a:r>
              <a:rPr lang="sv-SE" sz="2400" dirty="0">
                <a:latin typeface="Calibri Light" panose="020F0302020204030204" pitchFamily="34" charset="0"/>
                <a:cs typeface="Calibri Light" panose="020F0302020204030204" pitchFamily="34" charset="0"/>
              </a:rPr>
              <a:t>Förmåga att ingå i samspel med andra</a:t>
            </a:r>
          </a:p>
          <a:p>
            <a:r>
              <a:rPr lang="sv-SE" sz="2400" dirty="0">
                <a:latin typeface="Calibri Light" panose="020F0302020204030204" pitchFamily="34" charset="0"/>
                <a:cs typeface="Calibri Light" panose="020F0302020204030204" pitchFamily="34" charset="0"/>
              </a:rPr>
              <a:t>Förmåga att tilldra sig och behålla uppmärksamhet från andra</a:t>
            </a:r>
          </a:p>
          <a:p>
            <a:endParaRPr lang="sv-SE" sz="2400" b="1" dirty="0">
              <a:latin typeface="Calibri Light" panose="020F0302020204030204" pitchFamily="34" charset="0"/>
              <a:cs typeface="Calibri Light" panose="020F0302020204030204" pitchFamily="34" charset="0"/>
            </a:endParaRPr>
          </a:p>
          <a:p>
            <a:endParaRPr lang="sv-SE" sz="2400" b="1" dirty="0">
              <a:latin typeface="Calibri Light" panose="020F0302020204030204" pitchFamily="34" charset="0"/>
              <a:cs typeface="Calibri Light" panose="020F0302020204030204" pitchFamily="34" charset="0"/>
            </a:endParaRPr>
          </a:p>
          <a:p>
            <a:endParaRPr lang="sv-SE" sz="2400" dirty="0"/>
          </a:p>
          <a:p>
            <a:endParaRPr lang="sv-SE" sz="2400" dirty="0"/>
          </a:p>
          <a:p>
            <a:endParaRPr lang="sv-SE" dirty="0"/>
          </a:p>
          <a:p>
            <a:endParaRPr lang="sv-SE" dirty="0"/>
          </a:p>
          <a:p>
            <a:endParaRPr lang="sv-SE" dirty="0"/>
          </a:p>
          <a:p>
            <a:endParaRPr lang="sv-SE" dirty="0"/>
          </a:p>
        </p:txBody>
      </p:sp>
      <p:sp>
        <p:nvSpPr>
          <p:cNvPr id="3" name="Content Placeholder 2">
            <a:extLst>
              <a:ext uri="{FF2B5EF4-FFF2-40B4-BE49-F238E27FC236}">
                <a16:creationId xmlns:a16="http://schemas.microsoft.com/office/drawing/2014/main" id="{3B6B3849-DD1A-4B31-A507-0ECBAA1AB752}"/>
              </a:ext>
            </a:extLst>
          </p:cNvPr>
          <p:cNvSpPr>
            <a:spLocks noGrp="1"/>
          </p:cNvSpPr>
          <p:nvPr>
            <p:ph sz="half" idx="2"/>
          </p:nvPr>
        </p:nvSpPr>
        <p:spPr/>
        <p:txBody>
          <a:bodyPr>
            <a:normAutofit/>
          </a:bodyPr>
          <a:lstStyle/>
          <a:p>
            <a:endParaRPr lang="sv-SE"/>
          </a:p>
        </p:txBody>
      </p:sp>
      <p:pic>
        <p:nvPicPr>
          <p:cNvPr id="8" name="Picture 2" descr="http://www.bt.se/multimedia/dynamic/00668/bebis_668929c.jpg">
            <a:extLst>
              <a:ext uri="{FF2B5EF4-FFF2-40B4-BE49-F238E27FC236}">
                <a16:creationId xmlns:a16="http://schemas.microsoft.com/office/drawing/2014/main" id="{FCEDFAAB-1CA7-4DA1-B7C1-50E8E35CA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2200330"/>
            <a:ext cx="4922993" cy="29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92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F24D45-0141-4221-B659-8E14C89F94A7}"/>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Samspelets kvalitet, barnets erfarenheter av:</a:t>
            </a:r>
          </a:p>
        </p:txBody>
      </p:sp>
      <p:sp>
        <p:nvSpPr>
          <p:cNvPr id="3" name="Platshållare för innehåll 2">
            <a:extLst>
              <a:ext uri="{FF2B5EF4-FFF2-40B4-BE49-F238E27FC236}">
                <a16:creationId xmlns:a16="http://schemas.microsoft.com/office/drawing/2014/main" id="{AD18F519-6F2B-4493-922B-6478B21B3303}"/>
              </a:ext>
            </a:extLst>
          </p:cNvPr>
          <p:cNvSpPr>
            <a:spLocks noGrp="1"/>
          </p:cNvSpPr>
          <p:nvPr>
            <p:ph sz="half" idx="1"/>
          </p:nvPr>
        </p:nvSpPr>
        <p:spPr/>
        <p:txBody>
          <a:bodyPr/>
          <a:lstStyle/>
          <a:p>
            <a:endParaRPr lang="sv-SE" sz="2400" dirty="0">
              <a:latin typeface="Calibri Light" panose="020F0302020204030204" pitchFamily="34" charset="0"/>
              <a:cs typeface="Calibri Light" panose="020F0302020204030204" pitchFamily="34" charset="0"/>
            </a:endParaRPr>
          </a:p>
          <a:p>
            <a:r>
              <a:rPr lang="sv-SE" sz="2400" dirty="0">
                <a:latin typeface="Calibri Light" panose="020F0302020204030204" pitchFamily="34" charset="0"/>
                <a:cs typeface="Calibri Light" panose="020F0302020204030204" pitchFamily="34" charset="0"/>
              </a:rPr>
              <a:t>Lyhört omhändertagande</a:t>
            </a:r>
          </a:p>
          <a:p>
            <a:endParaRPr lang="sv-SE" sz="2400" dirty="0">
              <a:latin typeface="Calibri Light" panose="020F0302020204030204" pitchFamily="34" charset="0"/>
              <a:cs typeface="Calibri Light" panose="020F0302020204030204" pitchFamily="34" charset="0"/>
            </a:endParaRPr>
          </a:p>
          <a:p>
            <a:r>
              <a:rPr lang="sv-SE" sz="2400" dirty="0">
                <a:latin typeface="Calibri Light" panose="020F0302020204030204" pitchFamily="34" charset="0"/>
                <a:cs typeface="Calibri Light" panose="020F0302020204030204" pitchFamily="34" charset="0"/>
              </a:rPr>
              <a:t>Stimulans</a:t>
            </a:r>
          </a:p>
          <a:p>
            <a:endParaRPr lang="sv-SE" sz="2400" dirty="0">
              <a:latin typeface="Calibri Light" panose="020F0302020204030204" pitchFamily="34" charset="0"/>
              <a:cs typeface="Calibri Light" panose="020F0302020204030204" pitchFamily="34" charset="0"/>
            </a:endParaRPr>
          </a:p>
          <a:p>
            <a:r>
              <a:rPr lang="sv-SE" sz="2400" dirty="0" err="1">
                <a:latin typeface="Calibri Light" panose="020F0302020204030204" pitchFamily="34" charset="0"/>
                <a:cs typeface="Calibri Light" panose="020F0302020204030204" pitchFamily="34" charset="0"/>
              </a:rPr>
              <a:t>Regleringsstöd</a:t>
            </a:r>
            <a:endParaRPr lang="sv-SE" sz="2400" dirty="0">
              <a:latin typeface="Calibri Light" panose="020F0302020204030204" pitchFamily="34" charset="0"/>
              <a:cs typeface="Calibri Light" panose="020F0302020204030204" pitchFamily="34" charset="0"/>
            </a:endParaRPr>
          </a:p>
          <a:p>
            <a:pPr marL="0" indent="0">
              <a:buNone/>
            </a:pPr>
            <a:endParaRPr lang="sv-SE" sz="2400" dirty="0">
              <a:latin typeface="Calibri Light" panose="020F0302020204030204" pitchFamily="34" charset="0"/>
              <a:cs typeface="Calibri Light" panose="020F0302020204030204" pitchFamily="34" charset="0"/>
            </a:endParaRPr>
          </a:p>
          <a:p>
            <a:pPr marL="0" indent="0">
              <a:buNone/>
            </a:pPr>
            <a:r>
              <a:rPr lang="sv-SE" sz="2400" dirty="0">
                <a:latin typeface="Calibri Light" panose="020F0302020204030204" pitchFamily="34" charset="0"/>
                <a:cs typeface="Calibri Light" panose="020F0302020204030204" pitchFamily="34" charset="0"/>
              </a:rPr>
              <a:t>-</a:t>
            </a:r>
          </a:p>
        </p:txBody>
      </p:sp>
      <p:graphicFrame>
        <p:nvGraphicFramePr>
          <p:cNvPr id="5" name="Object 10">
            <a:extLst>
              <a:ext uri="{FF2B5EF4-FFF2-40B4-BE49-F238E27FC236}">
                <a16:creationId xmlns:a16="http://schemas.microsoft.com/office/drawing/2014/main" id="{8E567CFA-4C2A-4950-8C5B-924D1065FA9E}"/>
              </a:ext>
            </a:extLst>
          </p:cNvPr>
          <p:cNvGraphicFramePr>
            <a:graphicFrameLocks noGrp="1" noChangeAspect="1"/>
          </p:cNvGraphicFramePr>
          <p:nvPr>
            <p:ph sz="half" idx="2"/>
            <p:extLst>
              <p:ext uri="{D42A27DB-BD31-4B8C-83A1-F6EECF244321}">
                <p14:modId xmlns:p14="http://schemas.microsoft.com/office/powerpoint/2010/main" val="2669425053"/>
              </p:ext>
            </p:extLst>
          </p:nvPr>
        </p:nvGraphicFramePr>
        <p:xfrm>
          <a:off x="6197602" y="1885455"/>
          <a:ext cx="4698388" cy="3955453"/>
        </p:xfrm>
        <a:graphic>
          <a:graphicData uri="http://schemas.openxmlformats.org/presentationml/2006/ole">
            <mc:AlternateContent xmlns:mc="http://schemas.openxmlformats.org/markup-compatibility/2006">
              <mc:Choice xmlns:v="urn:schemas-microsoft-com:vml" Requires="v">
                <p:oleObj spid="_x0000_s6162" name="Bitmappsbild" r:id="rId4" imgW="5792008" imgH="4877481" progId="PBrush">
                  <p:embed/>
                </p:oleObj>
              </mc:Choice>
              <mc:Fallback>
                <p:oleObj name="Bitmappsbild" r:id="rId4" imgW="5792008" imgH="4877481" progId="PBrush">
                  <p:embed/>
                  <p:pic>
                    <p:nvPicPr>
                      <p:cNvPr id="5" name="Object 10">
                        <a:extLst>
                          <a:ext uri="{FF2B5EF4-FFF2-40B4-BE49-F238E27FC236}">
                            <a16:creationId xmlns:a16="http://schemas.microsoft.com/office/drawing/2014/main" id="{8E567CFA-4C2A-4950-8C5B-924D1065FA9E}"/>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602" y="1885455"/>
                        <a:ext cx="4698388" cy="395545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3881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4">
            <a:extLst>
              <a:ext uri="{FF2B5EF4-FFF2-40B4-BE49-F238E27FC236}">
                <a16:creationId xmlns:a16="http://schemas.microsoft.com/office/drawing/2014/main" id="{FECE2325-52A0-457B-B117-31BC3DD12B4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sv-SE" altLang="sv-SE" dirty="0">
                <a:cs typeface="Calibri" panose="020F0502020204030204" pitchFamily="34" charset="0"/>
              </a:rPr>
              <a:t>Toleransfönstret/</a:t>
            </a:r>
            <a:r>
              <a:rPr lang="sv-SE" altLang="sv-SE" dirty="0" err="1">
                <a:cs typeface="Calibri" panose="020F0502020204030204" pitchFamily="34" charset="0"/>
              </a:rPr>
              <a:t>vinduet</a:t>
            </a:r>
            <a:r>
              <a:rPr lang="sv-SE" altLang="sv-SE" dirty="0">
                <a:cs typeface="Calibri" panose="020F0502020204030204" pitchFamily="34" charset="0"/>
              </a:rPr>
              <a:t> </a:t>
            </a:r>
            <a:br>
              <a:rPr lang="sv-SE" altLang="sv-SE" sz="3200" dirty="0">
                <a:cs typeface="Calibri" panose="020F0502020204030204" pitchFamily="34" charset="0"/>
              </a:rPr>
            </a:br>
            <a:r>
              <a:rPr lang="sv-SE" altLang="sv-SE" sz="1400" dirty="0">
                <a:cs typeface="Calibri" panose="020F0502020204030204" pitchFamily="34" charset="0"/>
              </a:rPr>
              <a:t>Nordanger &amp; </a:t>
            </a:r>
            <a:r>
              <a:rPr lang="sv-SE" altLang="sv-SE" sz="1400" dirty="0" err="1">
                <a:cs typeface="Calibri" panose="020F0502020204030204" pitchFamily="34" charset="0"/>
              </a:rPr>
              <a:t>Braarud</a:t>
            </a:r>
            <a:r>
              <a:rPr lang="sv-SE" altLang="sv-SE" sz="1400" dirty="0">
                <a:cs typeface="Calibri" panose="020F0502020204030204" pitchFamily="34" charset="0"/>
              </a:rPr>
              <a:t>, 2014, anpassat från Ogden, </a:t>
            </a:r>
            <a:r>
              <a:rPr lang="sv-SE" altLang="sv-SE" sz="1400" dirty="0" err="1">
                <a:cs typeface="Calibri" panose="020F0502020204030204" pitchFamily="34" charset="0"/>
              </a:rPr>
              <a:t>Minton</a:t>
            </a:r>
            <a:r>
              <a:rPr lang="sv-SE" altLang="sv-SE" sz="1400" dirty="0">
                <a:cs typeface="Calibri" panose="020F0502020204030204" pitchFamily="34" charset="0"/>
              </a:rPr>
              <a:t> &amp; Pain, 2006</a:t>
            </a:r>
          </a:p>
        </p:txBody>
      </p:sp>
      <p:pic>
        <p:nvPicPr>
          <p:cNvPr id="19459" name="Platshållare för innehåll 6">
            <a:extLst>
              <a:ext uri="{FF2B5EF4-FFF2-40B4-BE49-F238E27FC236}">
                <a16:creationId xmlns:a16="http://schemas.microsoft.com/office/drawing/2014/main" id="{80DB86E7-06A3-45AE-9EC3-2E103083B3F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894343"/>
            <a:ext cx="6667500" cy="4200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sidfot 1"/>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Kraftsamling för de yngsta barnen i Skåne</a:t>
            </a:r>
            <a:endParaRPr lang="sv-SE" dirty="0"/>
          </a:p>
        </p:txBody>
      </p:sp>
    </p:spTree>
    <p:extLst>
      <p:ext uri="{BB962C8B-B14F-4D97-AF65-F5344CB8AC3E}">
        <p14:creationId xmlns:p14="http://schemas.microsoft.com/office/powerpoint/2010/main" val="1749740847"/>
      </p:ext>
    </p:extLst>
  </p:cSld>
  <p:clrMapOvr>
    <a:masterClrMapping/>
  </p:clrMapOvr>
</p:sld>
</file>

<file path=ppt/theme/theme1.xml><?xml version="1.0" encoding="utf-8"?>
<a:theme xmlns:a="http://schemas.openxmlformats.org/drawingml/2006/main" name="2_Region Skåne">
  <a:themeElements>
    <a:clrScheme name="Region Skåne">
      <a:dk1>
        <a:srgbClr val="000000"/>
      </a:dk1>
      <a:lt1>
        <a:srgbClr val="FFFFFF"/>
      </a:lt1>
      <a:dk2>
        <a:srgbClr val="000000"/>
      </a:dk2>
      <a:lt2>
        <a:srgbClr val="808080"/>
      </a:lt2>
      <a:accent1>
        <a:srgbClr val="5E96A8"/>
      </a:accent1>
      <a:accent2>
        <a:srgbClr val="61B9BD"/>
      </a:accent2>
      <a:accent3>
        <a:srgbClr val="3D9378"/>
      </a:accent3>
      <a:accent4>
        <a:srgbClr val="C4B79F"/>
      </a:accent4>
      <a:accent5>
        <a:srgbClr val="FFFFFF"/>
      </a:accent5>
      <a:accent6>
        <a:srgbClr val="FFFFFF"/>
      </a:accent6>
      <a:hlink>
        <a:srgbClr val="00B0F0"/>
      </a:hlink>
      <a:folHlink>
        <a:srgbClr val="D1FF47"/>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S powerpointmall 191010.pptm" id="{57414CB7-05A3-46A9-9B67-90CFB09EA43C}" vid="{7785CABF-60FF-498B-938F-67D0AB8A07C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2018</Words>
  <Application>Microsoft Office PowerPoint</Application>
  <PresentationFormat>Bredbild</PresentationFormat>
  <Paragraphs>282</Paragraphs>
  <Slides>13</Slides>
  <Notes>13</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13</vt:i4>
      </vt:variant>
    </vt:vector>
  </HeadingPairs>
  <TitlesOfParts>
    <vt:vector size="20" baseType="lpstr">
      <vt:lpstr>Arial</vt:lpstr>
      <vt:lpstr>Calibri</vt:lpstr>
      <vt:lpstr>Calibri Light</vt:lpstr>
      <vt:lpstr>Helvetica Neue</vt:lpstr>
      <vt:lpstr>Wingdings</vt:lpstr>
      <vt:lpstr>2_Region Skåne</vt:lpstr>
      <vt:lpstr>Bitmappsbild</vt:lpstr>
      <vt:lpstr>Hur uttrycker späda och små barn psykisk ohälsa? </vt:lpstr>
      <vt:lpstr>Viktoriagården Specialiserad enhet inom öppenvården, Barn- och ungdomspsykiatrin Malmö</vt:lpstr>
      <vt:lpstr>Psykisk hälsa för små barn (Infant Mental Health) (Zero to Three, 2011)</vt:lpstr>
      <vt:lpstr>Vanliga symtom hos små barn med psykisk ohälsa</vt:lpstr>
      <vt:lpstr>Små barn ska bedömas i sin relationella kontext</vt:lpstr>
      <vt:lpstr>Vad behöver vi göra?</vt:lpstr>
      <vt:lpstr>ADBB, Alarm Distress Baby Scale  -Värdering av grad av socialt undandragande hos spädbarn (Guedeney, A., 2000)  </vt:lpstr>
      <vt:lpstr>Samspelets kvalitet, barnets erfarenheter av:</vt:lpstr>
      <vt:lpstr>Toleransfönstret/vinduet  Nordanger &amp; Braarud, 2014, anpassat från Ogden, Minton &amp; Pain, 2006</vt:lpstr>
      <vt:lpstr>Sammantagen bedömning</vt:lpstr>
      <vt:lpstr>DC: 0-5 </vt:lpstr>
      <vt:lpstr>Vem tar vid?</vt:lpstr>
      <vt:lpstr>Våga fråga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Bakgrund</dc:title>
  <dc:creator>Jonsson Anna M</dc:creator>
  <cp:lastModifiedBy>Bernstad Katrin</cp:lastModifiedBy>
  <cp:revision>35</cp:revision>
  <dcterms:created xsi:type="dcterms:W3CDTF">2020-12-11T11:51:51Z</dcterms:created>
  <dcterms:modified xsi:type="dcterms:W3CDTF">2020-12-13T20:53:28Z</dcterms:modified>
</cp:coreProperties>
</file>