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6"/>
  </p:notesMasterIdLst>
  <p:sldIdLst>
    <p:sldId id="259" r:id="rId3"/>
    <p:sldId id="459" r:id="rId4"/>
    <p:sldId id="417" r:id="rId5"/>
    <p:sldId id="441" r:id="rId6"/>
    <p:sldId id="281" r:id="rId7"/>
    <p:sldId id="429" r:id="rId8"/>
    <p:sldId id="403" r:id="rId9"/>
    <p:sldId id="451" r:id="rId10"/>
    <p:sldId id="388" r:id="rId11"/>
    <p:sldId id="317" r:id="rId12"/>
    <p:sldId id="449" r:id="rId13"/>
    <p:sldId id="400" r:id="rId14"/>
    <p:sldId id="435" r:id="rId15"/>
    <p:sldId id="301" r:id="rId16"/>
    <p:sldId id="453" r:id="rId17"/>
    <p:sldId id="443" r:id="rId18"/>
    <p:sldId id="455" r:id="rId19"/>
    <p:sldId id="315" r:id="rId20"/>
    <p:sldId id="436" r:id="rId21"/>
    <p:sldId id="458" r:id="rId22"/>
    <p:sldId id="393" r:id="rId23"/>
    <p:sldId id="444" r:id="rId24"/>
    <p:sldId id="418" r:id="rId25"/>
    <p:sldId id="456" r:id="rId26"/>
    <p:sldId id="457" r:id="rId27"/>
    <p:sldId id="448" r:id="rId28"/>
    <p:sldId id="419" r:id="rId29"/>
    <p:sldId id="277" r:id="rId30"/>
    <p:sldId id="460" r:id="rId31"/>
    <p:sldId id="420" r:id="rId32"/>
    <p:sldId id="334" r:id="rId33"/>
    <p:sldId id="461" r:id="rId34"/>
    <p:sldId id="46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el Björn" initials="RB" lastIdx="1" clrIdx="0">
    <p:extLst>
      <p:ext uri="{19B8F6BF-5375-455C-9EA6-DF929625EA0E}">
        <p15:presenceInfo xmlns:p15="http://schemas.microsoft.com/office/powerpoint/2012/main" userId="S-1-5-21-299502267-562591055-839522115-529201" providerId="AD"/>
      </p:ext>
    </p:extLst>
  </p:cmAuthor>
  <p:cmAuthor id="2" name="Ramel Björn" initials="RB [2]" lastIdx="1" clrIdx="1">
    <p:extLst>
      <p:ext uri="{19B8F6BF-5375-455C-9EA6-DF929625EA0E}">
        <p15:presenceInfo xmlns:p15="http://schemas.microsoft.com/office/powerpoint/2012/main" userId="S::145717@skane.se::1a9f9c04-d462-48ca-8cdc-ae61de5dfb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82014" autoAdjust="0"/>
  </p:normalViewPr>
  <p:slideViewPr>
    <p:cSldViewPr snapToGrid="0">
      <p:cViewPr varScale="1">
        <p:scale>
          <a:sx n="63" d="100"/>
          <a:sy n="63" d="100"/>
        </p:scale>
        <p:origin x="3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EF06C-B89C-3940-AAC6-3B87E9D8E97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DE1456E-EF6E-864A-B367-62EEF95E3364}" type="asst">
      <dgm:prSet phldrT="[Text]"/>
      <dgm:spPr>
        <a:solidFill>
          <a:schemeClr val="accent5"/>
        </a:solidFill>
      </dgm:spPr>
      <dgm:t>
        <a:bodyPr/>
        <a:lstStyle/>
        <a:p>
          <a:r>
            <a:rPr lang="sv-SE" dirty="0">
              <a:latin typeface="+mj-lt"/>
            </a:rPr>
            <a:t>A</a:t>
          </a:r>
        </a:p>
        <a:p>
          <a:r>
            <a:rPr lang="sv-SE" dirty="0">
              <a:latin typeface="+mj-lt"/>
            </a:rPr>
            <a:t>Traumatisk stressor</a:t>
          </a:r>
        </a:p>
      </dgm:t>
    </dgm:pt>
    <dgm:pt modelId="{CE9938C6-646E-EF41-8353-C58012F4272A}" type="parTrans" cxnId="{4AF47CD4-B471-994A-99F5-E23EAAC2BD4A}">
      <dgm:prSet/>
      <dgm:spPr/>
      <dgm:t>
        <a:bodyPr/>
        <a:lstStyle/>
        <a:p>
          <a:endParaRPr lang="sv-SE"/>
        </a:p>
      </dgm:t>
    </dgm:pt>
    <dgm:pt modelId="{0B1D6049-CC0A-5142-9755-1AC393916678}" type="sibTrans" cxnId="{4AF47CD4-B471-994A-99F5-E23EAAC2BD4A}">
      <dgm:prSet/>
      <dgm:spPr/>
      <dgm:t>
        <a:bodyPr/>
        <a:lstStyle/>
        <a:p>
          <a:endParaRPr lang="sv-SE"/>
        </a:p>
      </dgm:t>
    </dgm:pt>
    <dgm:pt modelId="{376C9238-E128-FD46-BDA0-8215D69E2393}">
      <dgm:prSet phldrT="[Text]"/>
      <dgm:spPr>
        <a:solidFill>
          <a:schemeClr val="accent2"/>
        </a:solidFill>
      </dgm:spPr>
      <dgm:t>
        <a:bodyPr/>
        <a:lstStyle/>
        <a:p>
          <a:r>
            <a:rPr lang="sv-SE" dirty="0">
              <a:latin typeface="+mj-lt"/>
            </a:rPr>
            <a:t>B</a:t>
          </a:r>
        </a:p>
        <a:p>
          <a:r>
            <a:rPr lang="sv-SE" dirty="0">
              <a:latin typeface="+mj-lt"/>
            </a:rPr>
            <a:t>Återupplevande</a:t>
          </a:r>
        </a:p>
        <a:p>
          <a:r>
            <a:rPr lang="sv-SE" dirty="0">
              <a:latin typeface="+mj-lt"/>
            </a:rPr>
            <a:t>1/5</a:t>
          </a:r>
        </a:p>
      </dgm:t>
    </dgm:pt>
    <dgm:pt modelId="{D50099BD-2B73-3F44-AB0D-6FFAA7FE91C6}" type="parTrans" cxnId="{F5B54EED-7785-1344-88D5-8493B3BF6FE5}">
      <dgm:prSet/>
      <dgm:spPr/>
      <dgm:t>
        <a:bodyPr/>
        <a:lstStyle/>
        <a:p>
          <a:endParaRPr lang="sv-SE"/>
        </a:p>
      </dgm:t>
    </dgm:pt>
    <dgm:pt modelId="{FF7B165F-5DF6-4C45-A35D-E9E50F3B3D92}" type="sibTrans" cxnId="{F5B54EED-7785-1344-88D5-8493B3BF6FE5}">
      <dgm:prSet/>
      <dgm:spPr/>
      <dgm:t>
        <a:bodyPr/>
        <a:lstStyle/>
        <a:p>
          <a:endParaRPr lang="sv-SE"/>
        </a:p>
      </dgm:t>
    </dgm:pt>
    <dgm:pt modelId="{3C724868-A8CE-644C-BC18-A1226838109C}">
      <dgm:prSet phldrT="[Text]"/>
      <dgm:spPr>
        <a:solidFill>
          <a:srgbClr val="00B050"/>
        </a:solidFill>
      </dgm:spPr>
      <dgm:t>
        <a:bodyPr/>
        <a:lstStyle/>
        <a:p>
          <a:r>
            <a:rPr lang="sv-SE" dirty="0">
              <a:latin typeface="+mj-lt"/>
            </a:rPr>
            <a:t>C</a:t>
          </a:r>
        </a:p>
        <a:p>
          <a:r>
            <a:rPr lang="sv-SE" dirty="0">
              <a:latin typeface="+mj-lt"/>
            </a:rPr>
            <a:t>Undvikande</a:t>
          </a:r>
        </a:p>
        <a:p>
          <a:r>
            <a:rPr lang="sv-SE" dirty="0">
              <a:latin typeface="+mj-lt"/>
            </a:rPr>
            <a:t>1/2</a:t>
          </a:r>
        </a:p>
      </dgm:t>
    </dgm:pt>
    <dgm:pt modelId="{758D5B6D-1B75-2043-83A4-0F9149CDBD9B}" type="parTrans" cxnId="{64DB0302-2DA2-AF41-9678-476096AB4A5B}">
      <dgm:prSet/>
      <dgm:spPr/>
      <dgm:t>
        <a:bodyPr/>
        <a:lstStyle/>
        <a:p>
          <a:endParaRPr lang="sv-SE"/>
        </a:p>
      </dgm:t>
    </dgm:pt>
    <dgm:pt modelId="{803C199E-DB32-D743-8FFD-030CAEA70862}" type="sibTrans" cxnId="{64DB0302-2DA2-AF41-9678-476096AB4A5B}">
      <dgm:prSet/>
      <dgm:spPr/>
      <dgm:t>
        <a:bodyPr/>
        <a:lstStyle/>
        <a:p>
          <a:endParaRPr lang="sv-SE"/>
        </a:p>
      </dgm:t>
    </dgm:pt>
    <dgm:pt modelId="{7A374A0B-CB54-4341-BA86-E66DDFA9159E}">
      <dgm:prSet phldrT="[Text]"/>
      <dgm:spPr>
        <a:solidFill>
          <a:srgbClr val="0070C0"/>
        </a:solidFill>
      </dgm:spPr>
      <dgm:t>
        <a:bodyPr/>
        <a:lstStyle/>
        <a:p>
          <a:r>
            <a:rPr lang="sv-SE" dirty="0">
              <a:latin typeface="+mj-lt"/>
            </a:rPr>
            <a:t>D</a:t>
          </a:r>
        </a:p>
        <a:p>
          <a:r>
            <a:rPr lang="sv-SE" dirty="0">
              <a:latin typeface="+mj-lt"/>
            </a:rPr>
            <a:t>Negativa kognitiva förändringar, sinnesstämning</a:t>
          </a:r>
        </a:p>
        <a:p>
          <a:r>
            <a:rPr lang="sv-SE" dirty="0">
              <a:latin typeface="+mj-lt"/>
            </a:rPr>
            <a:t>2/7</a:t>
          </a:r>
        </a:p>
      </dgm:t>
    </dgm:pt>
    <dgm:pt modelId="{59D22B1F-AD4E-094C-B73E-78752C2D34AA}" type="parTrans" cxnId="{610BC4C1-4BD1-3847-8B95-5699E3FBEE8C}">
      <dgm:prSet/>
      <dgm:spPr/>
      <dgm:t>
        <a:bodyPr/>
        <a:lstStyle/>
        <a:p>
          <a:endParaRPr lang="sv-SE"/>
        </a:p>
      </dgm:t>
    </dgm:pt>
    <dgm:pt modelId="{12F6D683-001F-7E4F-A8AE-08E65D019080}" type="sibTrans" cxnId="{610BC4C1-4BD1-3847-8B95-5699E3FBEE8C}">
      <dgm:prSet/>
      <dgm:spPr/>
      <dgm:t>
        <a:bodyPr/>
        <a:lstStyle/>
        <a:p>
          <a:endParaRPr lang="sv-SE"/>
        </a:p>
      </dgm:t>
    </dgm:pt>
    <dgm:pt modelId="{58D65102-AFC1-0942-8235-6B705D02A7D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v-SE" sz="2000" dirty="0">
              <a:latin typeface="+mj-lt"/>
            </a:rPr>
            <a:t>E</a:t>
          </a:r>
        </a:p>
        <a:p>
          <a:r>
            <a:rPr lang="sv-SE" sz="2000" dirty="0">
              <a:latin typeface="+mj-lt"/>
            </a:rPr>
            <a:t>Markanta stimulusreaktioner</a:t>
          </a:r>
        </a:p>
        <a:p>
          <a:r>
            <a:rPr lang="sv-SE" sz="2000" dirty="0">
              <a:latin typeface="+mj-lt"/>
            </a:rPr>
            <a:t>2/6</a:t>
          </a:r>
          <a:endParaRPr lang="sv-SE" sz="2000" dirty="0"/>
        </a:p>
      </dgm:t>
    </dgm:pt>
    <dgm:pt modelId="{70C33DF6-36A5-5446-9D68-3AA778895502}" type="parTrans" cxnId="{41BD964A-A538-524A-A35B-68DB42F93722}">
      <dgm:prSet/>
      <dgm:spPr/>
      <dgm:t>
        <a:bodyPr/>
        <a:lstStyle/>
        <a:p>
          <a:endParaRPr lang="sv-SE"/>
        </a:p>
      </dgm:t>
    </dgm:pt>
    <dgm:pt modelId="{EB7EADD3-A45B-6C4E-804F-C5B3D9F87714}" type="sibTrans" cxnId="{41BD964A-A538-524A-A35B-68DB42F93722}">
      <dgm:prSet/>
      <dgm:spPr/>
      <dgm:t>
        <a:bodyPr/>
        <a:lstStyle/>
        <a:p>
          <a:endParaRPr lang="sv-SE"/>
        </a:p>
      </dgm:t>
    </dgm:pt>
    <dgm:pt modelId="{617644A2-D8E8-EB47-93A2-A697252FF84A}" type="pres">
      <dgm:prSet presAssocID="{C96EF06C-B89C-3940-AAC6-3B87E9D8E9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35690F-5DEB-3043-A539-1F60ADD25C5C}" type="pres">
      <dgm:prSet presAssocID="{BDE1456E-EF6E-864A-B367-62EEF95E3364}" presName="hierRoot1" presStyleCnt="0">
        <dgm:presLayoutVars>
          <dgm:hierBranch val="init"/>
        </dgm:presLayoutVars>
      </dgm:prSet>
      <dgm:spPr/>
    </dgm:pt>
    <dgm:pt modelId="{7234884F-F66F-A746-AEBA-42DC6855E3F8}" type="pres">
      <dgm:prSet presAssocID="{BDE1456E-EF6E-864A-B367-62EEF95E3364}" presName="rootComposite1" presStyleCnt="0"/>
      <dgm:spPr/>
    </dgm:pt>
    <dgm:pt modelId="{1781FC77-D7AD-EC4B-A780-E105326E53C6}" type="pres">
      <dgm:prSet presAssocID="{BDE1456E-EF6E-864A-B367-62EEF95E3364}" presName="rootText1" presStyleLbl="node0" presStyleIdx="0" presStyleCnt="1" custScaleX="140653" custScaleY="69001" custLinFactNeighborY="1038">
        <dgm:presLayoutVars>
          <dgm:chPref val="3"/>
        </dgm:presLayoutVars>
      </dgm:prSet>
      <dgm:spPr/>
    </dgm:pt>
    <dgm:pt modelId="{9E23C0DA-96C6-684B-A4F7-ACF616D376D3}" type="pres">
      <dgm:prSet presAssocID="{BDE1456E-EF6E-864A-B367-62EEF95E3364}" presName="rootConnector1" presStyleLbl="asst0" presStyleIdx="0" presStyleCnt="0"/>
      <dgm:spPr/>
    </dgm:pt>
    <dgm:pt modelId="{FDC488EF-A439-C144-9D4D-68ADB2E44195}" type="pres">
      <dgm:prSet presAssocID="{BDE1456E-EF6E-864A-B367-62EEF95E3364}" presName="hierChild2" presStyleCnt="0"/>
      <dgm:spPr/>
    </dgm:pt>
    <dgm:pt modelId="{F38C3F29-0A1A-7E41-9DDC-D041EBE0761B}" type="pres">
      <dgm:prSet presAssocID="{D50099BD-2B73-3F44-AB0D-6FFAA7FE91C6}" presName="Name37" presStyleLbl="parChTrans1D2" presStyleIdx="0" presStyleCnt="4"/>
      <dgm:spPr/>
    </dgm:pt>
    <dgm:pt modelId="{67159EF6-2972-034B-A64E-DEA15E001FA3}" type="pres">
      <dgm:prSet presAssocID="{376C9238-E128-FD46-BDA0-8215D69E2393}" presName="hierRoot2" presStyleCnt="0">
        <dgm:presLayoutVars>
          <dgm:hierBranch val="init"/>
        </dgm:presLayoutVars>
      </dgm:prSet>
      <dgm:spPr/>
    </dgm:pt>
    <dgm:pt modelId="{C629E623-07A2-7344-BF4E-2EC084603077}" type="pres">
      <dgm:prSet presAssocID="{376C9238-E128-FD46-BDA0-8215D69E2393}" presName="rootComposite" presStyleCnt="0"/>
      <dgm:spPr/>
    </dgm:pt>
    <dgm:pt modelId="{B3B45AD6-8BA6-A948-8D00-032CD4DB3BF9}" type="pres">
      <dgm:prSet presAssocID="{376C9238-E128-FD46-BDA0-8215D69E2393}" presName="rootText" presStyleLbl="node2" presStyleIdx="0" presStyleCnt="4" custScaleY="126989">
        <dgm:presLayoutVars>
          <dgm:chPref val="3"/>
        </dgm:presLayoutVars>
      </dgm:prSet>
      <dgm:spPr/>
    </dgm:pt>
    <dgm:pt modelId="{72418B87-E204-4348-B620-EF73FBCA90C6}" type="pres">
      <dgm:prSet presAssocID="{376C9238-E128-FD46-BDA0-8215D69E2393}" presName="rootConnector" presStyleLbl="node2" presStyleIdx="0" presStyleCnt="4"/>
      <dgm:spPr/>
    </dgm:pt>
    <dgm:pt modelId="{8266CB09-76E2-7D4E-9AC1-2B4911C3BAFD}" type="pres">
      <dgm:prSet presAssocID="{376C9238-E128-FD46-BDA0-8215D69E2393}" presName="hierChild4" presStyleCnt="0"/>
      <dgm:spPr/>
    </dgm:pt>
    <dgm:pt modelId="{80941EC7-84F5-4843-AC95-9F8969E2D5FF}" type="pres">
      <dgm:prSet presAssocID="{376C9238-E128-FD46-BDA0-8215D69E2393}" presName="hierChild5" presStyleCnt="0"/>
      <dgm:spPr/>
    </dgm:pt>
    <dgm:pt modelId="{B2459756-796B-7648-8F3A-1E7CFC4EAD55}" type="pres">
      <dgm:prSet presAssocID="{758D5B6D-1B75-2043-83A4-0F9149CDBD9B}" presName="Name37" presStyleLbl="parChTrans1D2" presStyleIdx="1" presStyleCnt="4"/>
      <dgm:spPr/>
    </dgm:pt>
    <dgm:pt modelId="{FCF8ECF0-0D4B-5D4C-9AA2-387685B38A0A}" type="pres">
      <dgm:prSet presAssocID="{3C724868-A8CE-644C-BC18-A1226838109C}" presName="hierRoot2" presStyleCnt="0">
        <dgm:presLayoutVars>
          <dgm:hierBranch val="init"/>
        </dgm:presLayoutVars>
      </dgm:prSet>
      <dgm:spPr/>
    </dgm:pt>
    <dgm:pt modelId="{DAC048FF-846D-9446-A19D-CF09AC82F5D4}" type="pres">
      <dgm:prSet presAssocID="{3C724868-A8CE-644C-BC18-A1226838109C}" presName="rootComposite" presStyleCnt="0"/>
      <dgm:spPr/>
    </dgm:pt>
    <dgm:pt modelId="{04F74083-95DF-6F48-A8F5-1A972EBA220F}" type="pres">
      <dgm:prSet presAssocID="{3C724868-A8CE-644C-BC18-A1226838109C}" presName="rootText" presStyleLbl="node2" presStyleIdx="1" presStyleCnt="4" custScaleY="122697">
        <dgm:presLayoutVars>
          <dgm:chPref val="3"/>
        </dgm:presLayoutVars>
      </dgm:prSet>
      <dgm:spPr/>
    </dgm:pt>
    <dgm:pt modelId="{C6CF8C99-8590-1946-96B7-1083871A1E9C}" type="pres">
      <dgm:prSet presAssocID="{3C724868-A8CE-644C-BC18-A1226838109C}" presName="rootConnector" presStyleLbl="node2" presStyleIdx="1" presStyleCnt="4"/>
      <dgm:spPr/>
    </dgm:pt>
    <dgm:pt modelId="{EA5AB34C-56EB-A945-915C-D7611BC69CB6}" type="pres">
      <dgm:prSet presAssocID="{3C724868-A8CE-644C-BC18-A1226838109C}" presName="hierChild4" presStyleCnt="0"/>
      <dgm:spPr/>
    </dgm:pt>
    <dgm:pt modelId="{04E9115F-1DB5-4B46-9989-ACD5F9A4D573}" type="pres">
      <dgm:prSet presAssocID="{3C724868-A8CE-644C-BC18-A1226838109C}" presName="hierChild5" presStyleCnt="0"/>
      <dgm:spPr/>
    </dgm:pt>
    <dgm:pt modelId="{4303BE76-0852-514F-8E92-490C533AF74C}" type="pres">
      <dgm:prSet presAssocID="{59D22B1F-AD4E-094C-B73E-78752C2D34AA}" presName="Name37" presStyleLbl="parChTrans1D2" presStyleIdx="2" presStyleCnt="4"/>
      <dgm:spPr/>
    </dgm:pt>
    <dgm:pt modelId="{791BD510-CB79-3945-B24B-98B779745E0F}" type="pres">
      <dgm:prSet presAssocID="{7A374A0B-CB54-4341-BA86-E66DDFA9159E}" presName="hierRoot2" presStyleCnt="0">
        <dgm:presLayoutVars>
          <dgm:hierBranch val="init"/>
        </dgm:presLayoutVars>
      </dgm:prSet>
      <dgm:spPr/>
    </dgm:pt>
    <dgm:pt modelId="{1BF5FE1D-CE4E-4847-9F27-B61707F71840}" type="pres">
      <dgm:prSet presAssocID="{7A374A0B-CB54-4341-BA86-E66DDFA9159E}" presName="rootComposite" presStyleCnt="0"/>
      <dgm:spPr/>
    </dgm:pt>
    <dgm:pt modelId="{0A2E968A-478D-C847-9024-9CE3481E2ABD}" type="pres">
      <dgm:prSet presAssocID="{7A374A0B-CB54-4341-BA86-E66DDFA9159E}" presName="rootText" presStyleLbl="node2" presStyleIdx="2" presStyleCnt="4" custScaleY="124773">
        <dgm:presLayoutVars>
          <dgm:chPref val="3"/>
        </dgm:presLayoutVars>
      </dgm:prSet>
      <dgm:spPr/>
    </dgm:pt>
    <dgm:pt modelId="{E9A31B42-65F5-B647-98E2-0CD084D2CCAB}" type="pres">
      <dgm:prSet presAssocID="{7A374A0B-CB54-4341-BA86-E66DDFA9159E}" presName="rootConnector" presStyleLbl="node2" presStyleIdx="2" presStyleCnt="4"/>
      <dgm:spPr/>
    </dgm:pt>
    <dgm:pt modelId="{86F778D2-4600-4F41-BB16-35910C2F1AB0}" type="pres">
      <dgm:prSet presAssocID="{7A374A0B-CB54-4341-BA86-E66DDFA9159E}" presName="hierChild4" presStyleCnt="0"/>
      <dgm:spPr/>
    </dgm:pt>
    <dgm:pt modelId="{01969ABB-C023-4245-8FE0-6AB3782703EA}" type="pres">
      <dgm:prSet presAssocID="{7A374A0B-CB54-4341-BA86-E66DDFA9159E}" presName="hierChild5" presStyleCnt="0"/>
      <dgm:spPr/>
    </dgm:pt>
    <dgm:pt modelId="{0A25297B-A8BF-6C4A-B75B-3B7EA60BE2CB}" type="pres">
      <dgm:prSet presAssocID="{70C33DF6-36A5-5446-9D68-3AA778895502}" presName="Name37" presStyleLbl="parChTrans1D2" presStyleIdx="3" presStyleCnt="4"/>
      <dgm:spPr/>
    </dgm:pt>
    <dgm:pt modelId="{2EDBCC50-8967-3D4F-9F5F-2B3730365EA6}" type="pres">
      <dgm:prSet presAssocID="{58D65102-AFC1-0942-8235-6B705D02A7D0}" presName="hierRoot2" presStyleCnt="0">
        <dgm:presLayoutVars>
          <dgm:hierBranch val="init"/>
        </dgm:presLayoutVars>
      </dgm:prSet>
      <dgm:spPr/>
    </dgm:pt>
    <dgm:pt modelId="{B707C41C-0CC1-DF4E-A69B-F84A1B8650BE}" type="pres">
      <dgm:prSet presAssocID="{58D65102-AFC1-0942-8235-6B705D02A7D0}" presName="rootComposite" presStyleCnt="0"/>
      <dgm:spPr/>
    </dgm:pt>
    <dgm:pt modelId="{141DBDC1-4A94-8249-8C3E-7CCE1B0E6711}" type="pres">
      <dgm:prSet presAssocID="{58D65102-AFC1-0942-8235-6B705D02A7D0}" presName="rootText" presStyleLbl="node2" presStyleIdx="3" presStyleCnt="4" custScaleY="122697">
        <dgm:presLayoutVars>
          <dgm:chPref val="3"/>
        </dgm:presLayoutVars>
      </dgm:prSet>
      <dgm:spPr/>
    </dgm:pt>
    <dgm:pt modelId="{8F68F4CD-0F36-CB47-BCED-EBA68254F279}" type="pres">
      <dgm:prSet presAssocID="{58D65102-AFC1-0942-8235-6B705D02A7D0}" presName="rootConnector" presStyleLbl="node2" presStyleIdx="3" presStyleCnt="4"/>
      <dgm:spPr/>
    </dgm:pt>
    <dgm:pt modelId="{8AD070CE-933D-8245-BE0E-8071D5318215}" type="pres">
      <dgm:prSet presAssocID="{58D65102-AFC1-0942-8235-6B705D02A7D0}" presName="hierChild4" presStyleCnt="0"/>
      <dgm:spPr/>
    </dgm:pt>
    <dgm:pt modelId="{9E67E9DC-BFBB-1F47-946E-5AE456699772}" type="pres">
      <dgm:prSet presAssocID="{58D65102-AFC1-0942-8235-6B705D02A7D0}" presName="hierChild5" presStyleCnt="0"/>
      <dgm:spPr/>
    </dgm:pt>
    <dgm:pt modelId="{F3BD60B3-29E0-5A48-8C5A-1AD265311248}" type="pres">
      <dgm:prSet presAssocID="{BDE1456E-EF6E-864A-B367-62EEF95E3364}" presName="hierChild3" presStyleCnt="0"/>
      <dgm:spPr/>
    </dgm:pt>
  </dgm:ptLst>
  <dgm:cxnLst>
    <dgm:cxn modelId="{64DB0302-2DA2-AF41-9678-476096AB4A5B}" srcId="{BDE1456E-EF6E-864A-B367-62EEF95E3364}" destId="{3C724868-A8CE-644C-BC18-A1226838109C}" srcOrd="1" destOrd="0" parTransId="{758D5B6D-1B75-2043-83A4-0F9149CDBD9B}" sibTransId="{803C199E-DB32-D743-8FFD-030CAEA70862}"/>
    <dgm:cxn modelId="{CD179A05-59C7-4910-BB98-9C09215F61BF}" type="presOf" srcId="{C96EF06C-B89C-3940-AAC6-3B87E9D8E97E}" destId="{617644A2-D8E8-EB47-93A2-A697252FF84A}" srcOrd="0" destOrd="0" presId="urn:microsoft.com/office/officeart/2005/8/layout/orgChart1"/>
    <dgm:cxn modelId="{82DE6E1C-A4B2-4038-B7F6-6A674E06CA29}" type="presOf" srcId="{376C9238-E128-FD46-BDA0-8215D69E2393}" destId="{72418B87-E204-4348-B620-EF73FBCA90C6}" srcOrd="1" destOrd="0" presId="urn:microsoft.com/office/officeart/2005/8/layout/orgChart1"/>
    <dgm:cxn modelId="{933F3721-9289-4E19-8BBB-B60C799924F4}" type="presOf" srcId="{7A374A0B-CB54-4341-BA86-E66DDFA9159E}" destId="{E9A31B42-65F5-B647-98E2-0CD084D2CCAB}" srcOrd="1" destOrd="0" presId="urn:microsoft.com/office/officeart/2005/8/layout/orgChart1"/>
    <dgm:cxn modelId="{71191D27-E9F3-4104-925B-3E5859A39FF4}" type="presOf" srcId="{7A374A0B-CB54-4341-BA86-E66DDFA9159E}" destId="{0A2E968A-478D-C847-9024-9CE3481E2ABD}" srcOrd="0" destOrd="0" presId="urn:microsoft.com/office/officeart/2005/8/layout/orgChart1"/>
    <dgm:cxn modelId="{0FA22E2D-D22A-4444-9780-5CAE8A57F56E}" type="presOf" srcId="{D50099BD-2B73-3F44-AB0D-6FFAA7FE91C6}" destId="{F38C3F29-0A1A-7E41-9DDC-D041EBE0761B}" srcOrd="0" destOrd="0" presId="urn:microsoft.com/office/officeart/2005/8/layout/orgChart1"/>
    <dgm:cxn modelId="{C3247249-C07E-44CA-AFFB-F705A9FC60B9}" type="presOf" srcId="{376C9238-E128-FD46-BDA0-8215D69E2393}" destId="{B3B45AD6-8BA6-A948-8D00-032CD4DB3BF9}" srcOrd="0" destOrd="0" presId="urn:microsoft.com/office/officeart/2005/8/layout/orgChart1"/>
    <dgm:cxn modelId="{41BD964A-A538-524A-A35B-68DB42F93722}" srcId="{BDE1456E-EF6E-864A-B367-62EEF95E3364}" destId="{58D65102-AFC1-0942-8235-6B705D02A7D0}" srcOrd="3" destOrd="0" parTransId="{70C33DF6-36A5-5446-9D68-3AA778895502}" sibTransId="{EB7EADD3-A45B-6C4E-804F-C5B3D9F87714}"/>
    <dgm:cxn modelId="{E47F226F-DBCD-47F8-BF26-1C7DDDC96166}" type="presOf" srcId="{58D65102-AFC1-0942-8235-6B705D02A7D0}" destId="{8F68F4CD-0F36-CB47-BCED-EBA68254F279}" srcOrd="1" destOrd="0" presId="urn:microsoft.com/office/officeart/2005/8/layout/orgChart1"/>
    <dgm:cxn modelId="{D225E24F-0CB2-44F6-A514-AF053F63739F}" type="presOf" srcId="{BDE1456E-EF6E-864A-B367-62EEF95E3364}" destId="{1781FC77-D7AD-EC4B-A780-E105326E53C6}" srcOrd="0" destOrd="0" presId="urn:microsoft.com/office/officeart/2005/8/layout/orgChart1"/>
    <dgm:cxn modelId="{54E7E074-5C17-42D4-8CFA-EA6FF8049AAE}" type="presOf" srcId="{58D65102-AFC1-0942-8235-6B705D02A7D0}" destId="{141DBDC1-4A94-8249-8C3E-7CCE1B0E6711}" srcOrd="0" destOrd="0" presId="urn:microsoft.com/office/officeart/2005/8/layout/orgChart1"/>
    <dgm:cxn modelId="{8D20CE55-6B81-4A67-83CC-07D448B2E1B0}" type="presOf" srcId="{758D5B6D-1B75-2043-83A4-0F9149CDBD9B}" destId="{B2459756-796B-7648-8F3A-1E7CFC4EAD55}" srcOrd="0" destOrd="0" presId="urn:microsoft.com/office/officeart/2005/8/layout/orgChart1"/>
    <dgm:cxn modelId="{DE125277-4A57-4965-A3FF-70DDF496ED38}" type="presOf" srcId="{3C724868-A8CE-644C-BC18-A1226838109C}" destId="{C6CF8C99-8590-1946-96B7-1083871A1E9C}" srcOrd="1" destOrd="0" presId="urn:microsoft.com/office/officeart/2005/8/layout/orgChart1"/>
    <dgm:cxn modelId="{610BC4C1-4BD1-3847-8B95-5699E3FBEE8C}" srcId="{BDE1456E-EF6E-864A-B367-62EEF95E3364}" destId="{7A374A0B-CB54-4341-BA86-E66DDFA9159E}" srcOrd="2" destOrd="0" parTransId="{59D22B1F-AD4E-094C-B73E-78752C2D34AA}" sibTransId="{12F6D683-001F-7E4F-A8AE-08E65D019080}"/>
    <dgm:cxn modelId="{748A40C4-AECA-42D0-9F4B-33671205F45D}" type="presOf" srcId="{3C724868-A8CE-644C-BC18-A1226838109C}" destId="{04F74083-95DF-6F48-A8F5-1A972EBA220F}" srcOrd="0" destOrd="0" presId="urn:microsoft.com/office/officeart/2005/8/layout/orgChart1"/>
    <dgm:cxn modelId="{4AF47CD4-B471-994A-99F5-E23EAAC2BD4A}" srcId="{C96EF06C-B89C-3940-AAC6-3B87E9D8E97E}" destId="{BDE1456E-EF6E-864A-B367-62EEF95E3364}" srcOrd="0" destOrd="0" parTransId="{CE9938C6-646E-EF41-8353-C58012F4272A}" sibTransId="{0B1D6049-CC0A-5142-9755-1AC393916678}"/>
    <dgm:cxn modelId="{CF90B8D7-5D47-4CF2-BEAE-61327554BD27}" type="presOf" srcId="{59D22B1F-AD4E-094C-B73E-78752C2D34AA}" destId="{4303BE76-0852-514F-8E92-490C533AF74C}" srcOrd="0" destOrd="0" presId="urn:microsoft.com/office/officeart/2005/8/layout/orgChart1"/>
    <dgm:cxn modelId="{F5B54EED-7785-1344-88D5-8493B3BF6FE5}" srcId="{BDE1456E-EF6E-864A-B367-62EEF95E3364}" destId="{376C9238-E128-FD46-BDA0-8215D69E2393}" srcOrd="0" destOrd="0" parTransId="{D50099BD-2B73-3F44-AB0D-6FFAA7FE91C6}" sibTransId="{FF7B165F-5DF6-4C45-A35D-E9E50F3B3D92}"/>
    <dgm:cxn modelId="{41FCBDF8-D5DC-449A-A99B-4CA267B73C00}" type="presOf" srcId="{BDE1456E-EF6E-864A-B367-62EEF95E3364}" destId="{9E23C0DA-96C6-684B-A4F7-ACF616D376D3}" srcOrd="1" destOrd="0" presId="urn:microsoft.com/office/officeart/2005/8/layout/orgChart1"/>
    <dgm:cxn modelId="{D4F646FB-C9C2-4050-95EA-A38FAC55D226}" type="presOf" srcId="{70C33DF6-36A5-5446-9D68-3AA778895502}" destId="{0A25297B-A8BF-6C4A-B75B-3B7EA60BE2CB}" srcOrd="0" destOrd="0" presId="urn:microsoft.com/office/officeart/2005/8/layout/orgChart1"/>
    <dgm:cxn modelId="{391F950B-1A23-430B-A61F-EA51CE43ECE7}" type="presParOf" srcId="{617644A2-D8E8-EB47-93A2-A697252FF84A}" destId="{F635690F-5DEB-3043-A539-1F60ADD25C5C}" srcOrd="0" destOrd="0" presId="urn:microsoft.com/office/officeart/2005/8/layout/orgChart1"/>
    <dgm:cxn modelId="{11B2552A-8CAB-4BB1-9171-1CA80EF3CCBD}" type="presParOf" srcId="{F635690F-5DEB-3043-A539-1F60ADD25C5C}" destId="{7234884F-F66F-A746-AEBA-42DC6855E3F8}" srcOrd="0" destOrd="0" presId="urn:microsoft.com/office/officeart/2005/8/layout/orgChart1"/>
    <dgm:cxn modelId="{1B8FD38E-8588-4AF4-9CED-98D2C4BB7494}" type="presParOf" srcId="{7234884F-F66F-A746-AEBA-42DC6855E3F8}" destId="{1781FC77-D7AD-EC4B-A780-E105326E53C6}" srcOrd="0" destOrd="0" presId="urn:microsoft.com/office/officeart/2005/8/layout/orgChart1"/>
    <dgm:cxn modelId="{BC9B7FDB-E7E1-41A5-B945-6DB04AD2FE3F}" type="presParOf" srcId="{7234884F-F66F-A746-AEBA-42DC6855E3F8}" destId="{9E23C0DA-96C6-684B-A4F7-ACF616D376D3}" srcOrd="1" destOrd="0" presId="urn:microsoft.com/office/officeart/2005/8/layout/orgChart1"/>
    <dgm:cxn modelId="{ABB67F1C-955A-4E83-91C6-3E84E7AA32E7}" type="presParOf" srcId="{F635690F-5DEB-3043-A539-1F60ADD25C5C}" destId="{FDC488EF-A439-C144-9D4D-68ADB2E44195}" srcOrd="1" destOrd="0" presId="urn:microsoft.com/office/officeart/2005/8/layout/orgChart1"/>
    <dgm:cxn modelId="{5B6255DE-5C09-4E02-89A2-19811FAFCE9C}" type="presParOf" srcId="{FDC488EF-A439-C144-9D4D-68ADB2E44195}" destId="{F38C3F29-0A1A-7E41-9DDC-D041EBE0761B}" srcOrd="0" destOrd="0" presId="urn:microsoft.com/office/officeart/2005/8/layout/orgChart1"/>
    <dgm:cxn modelId="{33912A97-B82C-4767-92BB-8453EA250A3B}" type="presParOf" srcId="{FDC488EF-A439-C144-9D4D-68ADB2E44195}" destId="{67159EF6-2972-034B-A64E-DEA15E001FA3}" srcOrd="1" destOrd="0" presId="urn:microsoft.com/office/officeart/2005/8/layout/orgChart1"/>
    <dgm:cxn modelId="{0DB0BAB5-68D1-4AFC-B848-552B9E11A2B2}" type="presParOf" srcId="{67159EF6-2972-034B-A64E-DEA15E001FA3}" destId="{C629E623-07A2-7344-BF4E-2EC084603077}" srcOrd="0" destOrd="0" presId="urn:microsoft.com/office/officeart/2005/8/layout/orgChart1"/>
    <dgm:cxn modelId="{C513C3BC-312D-4D4E-AC93-D2A4F08B6899}" type="presParOf" srcId="{C629E623-07A2-7344-BF4E-2EC084603077}" destId="{B3B45AD6-8BA6-A948-8D00-032CD4DB3BF9}" srcOrd="0" destOrd="0" presId="urn:microsoft.com/office/officeart/2005/8/layout/orgChart1"/>
    <dgm:cxn modelId="{08DFEF5E-3E2F-4102-A0DB-F477F17BD232}" type="presParOf" srcId="{C629E623-07A2-7344-BF4E-2EC084603077}" destId="{72418B87-E204-4348-B620-EF73FBCA90C6}" srcOrd="1" destOrd="0" presId="urn:microsoft.com/office/officeart/2005/8/layout/orgChart1"/>
    <dgm:cxn modelId="{02D46ED5-B57E-4D75-BDC6-5D641181F41C}" type="presParOf" srcId="{67159EF6-2972-034B-A64E-DEA15E001FA3}" destId="{8266CB09-76E2-7D4E-9AC1-2B4911C3BAFD}" srcOrd="1" destOrd="0" presId="urn:microsoft.com/office/officeart/2005/8/layout/orgChart1"/>
    <dgm:cxn modelId="{2D69B08F-F170-4A95-885F-786AA006C210}" type="presParOf" srcId="{67159EF6-2972-034B-A64E-DEA15E001FA3}" destId="{80941EC7-84F5-4843-AC95-9F8969E2D5FF}" srcOrd="2" destOrd="0" presId="urn:microsoft.com/office/officeart/2005/8/layout/orgChart1"/>
    <dgm:cxn modelId="{FB51256E-4AFF-4B91-94FE-E2EFE0930460}" type="presParOf" srcId="{FDC488EF-A439-C144-9D4D-68ADB2E44195}" destId="{B2459756-796B-7648-8F3A-1E7CFC4EAD55}" srcOrd="2" destOrd="0" presId="urn:microsoft.com/office/officeart/2005/8/layout/orgChart1"/>
    <dgm:cxn modelId="{C0725E9B-6C17-49AE-9986-4866D919AC1E}" type="presParOf" srcId="{FDC488EF-A439-C144-9D4D-68ADB2E44195}" destId="{FCF8ECF0-0D4B-5D4C-9AA2-387685B38A0A}" srcOrd="3" destOrd="0" presId="urn:microsoft.com/office/officeart/2005/8/layout/orgChart1"/>
    <dgm:cxn modelId="{802A979A-1E6F-4D8C-B0ED-D901B8AF0780}" type="presParOf" srcId="{FCF8ECF0-0D4B-5D4C-9AA2-387685B38A0A}" destId="{DAC048FF-846D-9446-A19D-CF09AC82F5D4}" srcOrd="0" destOrd="0" presId="urn:microsoft.com/office/officeart/2005/8/layout/orgChart1"/>
    <dgm:cxn modelId="{4C0EC39F-0433-403A-AF2E-FBA97E37FB6F}" type="presParOf" srcId="{DAC048FF-846D-9446-A19D-CF09AC82F5D4}" destId="{04F74083-95DF-6F48-A8F5-1A972EBA220F}" srcOrd="0" destOrd="0" presId="urn:microsoft.com/office/officeart/2005/8/layout/orgChart1"/>
    <dgm:cxn modelId="{EFC6553D-F877-4A08-8EFF-E8537171FAC3}" type="presParOf" srcId="{DAC048FF-846D-9446-A19D-CF09AC82F5D4}" destId="{C6CF8C99-8590-1946-96B7-1083871A1E9C}" srcOrd="1" destOrd="0" presId="urn:microsoft.com/office/officeart/2005/8/layout/orgChart1"/>
    <dgm:cxn modelId="{C0C02B81-108E-43CA-9405-C8A415202C19}" type="presParOf" srcId="{FCF8ECF0-0D4B-5D4C-9AA2-387685B38A0A}" destId="{EA5AB34C-56EB-A945-915C-D7611BC69CB6}" srcOrd="1" destOrd="0" presId="urn:microsoft.com/office/officeart/2005/8/layout/orgChart1"/>
    <dgm:cxn modelId="{DDCA7241-2D79-4DB0-9753-B5E08D75A6CF}" type="presParOf" srcId="{FCF8ECF0-0D4B-5D4C-9AA2-387685B38A0A}" destId="{04E9115F-1DB5-4B46-9989-ACD5F9A4D573}" srcOrd="2" destOrd="0" presId="urn:microsoft.com/office/officeart/2005/8/layout/orgChart1"/>
    <dgm:cxn modelId="{101FA326-441E-4E7C-A31C-87A23D19A915}" type="presParOf" srcId="{FDC488EF-A439-C144-9D4D-68ADB2E44195}" destId="{4303BE76-0852-514F-8E92-490C533AF74C}" srcOrd="4" destOrd="0" presId="urn:microsoft.com/office/officeart/2005/8/layout/orgChart1"/>
    <dgm:cxn modelId="{87987B9F-EA85-448F-A915-2397E8A18672}" type="presParOf" srcId="{FDC488EF-A439-C144-9D4D-68ADB2E44195}" destId="{791BD510-CB79-3945-B24B-98B779745E0F}" srcOrd="5" destOrd="0" presId="urn:microsoft.com/office/officeart/2005/8/layout/orgChart1"/>
    <dgm:cxn modelId="{AB4FF851-13DC-420B-8568-9723CE6DAB28}" type="presParOf" srcId="{791BD510-CB79-3945-B24B-98B779745E0F}" destId="{1BF5FE1D-CE4E-4847-9F27-B61707F71840}" srcOrd="0" destOrd="0" presId="urn:microsoft.com/office/officeart/2005/8/layout/orgChart1"/>
    <dgm:cxn modelId="{E1AFA6C6-9B91-4F6C-B38F-46F34923493E}" type="presParOf" srcId="{1BF5FE1D-CE4E-4847-9F27-B61707F71840}" destId="{0A2E968A-478D-C847-9024-9CE3481E2ABD}" srcOrd="0" destOrd="0" presId="urn:microsoft.com/office/officeart/2005/8/layout/orgChart1"/>
    <dgm:cxn modelId="{91D3E2CD-6833-45E6-B1E4-F666BDB414E2}" type="presParOf" srcId="{1BF5FE1D-CE4E-4847-9F27-B61707F71840}" destId="{E9A31B42-65F5-B647-98E2-0CD084D2CCAB}" srcOrd="1" destOrd="0" presId="urn:microsoft.com/office/officeart/2005/8/layout/orgChart1"/>
    <dgm:cxn modelId="{EF2B7DDC-CF9B-447B-9390-1D668024A76D}" type="presParOf" srcId="{791BD510-CB79-3945-B24B-98B779745E0F}" destId="{86F778D2-4600-4F41-BB16-35910C2F1AB0}" srcOrd="1" destOrd="0" presId="urn:microsoft.com/office/officeart/2005/8/layout/orgChart1"/>
    <dgm:cxn modelId="{D473D54B-87D7-45B8-B4EC-8B55D96C3A89}" type="presParOf" srcId="{791BD510-CB79-3945-B24B-98B779745E0F}" destId="{01969ABB-C023-4245-8FE0-6AB3782703EA}" srcOrd="2" destOrd="0" presId="urn:microsoft.com/office/officeart/2005/8/layout/orgChart1"/>
    <dgm:cxn modelId="{040008CE-A951-40CC-8B81-4098AB45DD38}" type="presParOf" srcId="{FDC488EF-A439-C144-9D4D-68ADB2E44195}" destId="{0A25297B-A8BF-6C4A-B75B-3B7EA60BE2CB}" srcOrd="6" destOrd="0" presId="urn:microsoft.com/office/officeart/2005/8/layout/orgChart1"/>
    <dgm:cxn modelId="{32187695-3564-4425-B1D8-8F439A92D75F}" type="presParOf" srcId="{FDC488EF-A439-C144-9D4D-68ADB2E44195}" destId="{2EDBCC50-8967-3D4F-9F5F-2B3730365EA6}" srcOrd="7" destOrd="0" presId="urn:microsoft.com/office/officeart/2005/8/layout/orgChart1"/>
    <dgm:cxn modelId="{92E54023-C640-4C4E-B674-42D4AB420EAD}" type="presParOf" srcId="{2EDBCC50-8967-3D4F-9F5F-2B3730365EA6}" destId="{B707C41C-0CC1-DF4E-A69B-F84A1B8650BE}" srcOrd="0" destOrd="0" presId="urn:microsoft.com/office/officeart/2005/8/layout/orgChart1"/>
    <dgm:cxn modelId="{BAA3DFC9-5DCA-4150-A481-CFF220DC2DF5}" type="presParOf" srcId="{B707C41C-0CC1-DF4E-A69B-F84A1B8650BE}" destId="{141DBDC1-4A94-8249-8C3E-7CCE1B0E6711}" srcOrd="0" destOrd="0" presId="urn:microsoft.com/office/officeart/2005/8/layout/orgChart1"/>
    <dgm:cxn modelId="{DD0ADB85-47BC-4747-B7C4-4FE7CAB6FE5E}" type="presParOf" srcId="{B707C41C-0CC1-DF4E-A69B-F84A1B8650BE}" destId="{8F68F4CD-0F36-CB47-BCED-EBA68254F279}" srcOrd="1" destOrd="0" presId="urn:microsoft.com/office/officeart/2005/8/layout/orgChart1"/>
    <dgm:cxn modelId="{29C0BE6F-7D15-4DC9-B97E-5DF8B1B8C7FB}" type="presParOf" srcId="{2EDBCC50-8967-3D4F-9F5F-2B3730365EA6}" destId="{8AD070CE-933D-8245-BE0E-8071D5318215}" srcOrd="1" destOrd="0" presId="urn:microsoft.com/office/officeart/2005/8/layout/orgChart1"/>
    <dgm:cxn modelId="{002F30D8-E392-4926-943B-856181112191}" type="presParOf" srcId="{2EDBCC50-8967-3D4F-9F5F-2B3730365EA6}" destId="{9E67E9DC-BFBB-1F47-946E-5AE456699772}" srcOrd="2" destOrd="0" presId="urn:microsoft.com/office/officeart/2005/8/layout/orgChart1"/>
    <dgm:cxn modelId="{3CE12267-82A5-4306-A5ED-C749A26B2C88}" type="presParOf" srcId="{F635690F-5DEB-3043-A539-1F60ADD25C5C}" destId="{F3BD60B3-29E0-5A48-8C5A-1AD2653112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02F19-4703-4F1A-9668-F9B403E9B983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CF67D841-E32B-46F6-89E3-3BD526C89BBB}">
      <dgm:prSet phldrT="[Text]"/>
      <dgm:spPr/>
      <dgm:t>
        <a:bodyPr/>
        <a:lstStyle/>
        <a:p>
          <a:r>
            <a:rPr lang="sv-SE" dirty="0"/>
            <a:t>CPTSD</a:t>
          </a:r>
        </a:p>
      </dgm:t>
    </dgm:pt>
    <dgm:pt modelId="{945E06A3-797A-4960-A3A0-ABE7B7F096B8}" type="parTrans" cxnId="{54099A67-F578-44D5-B318-9CA5ADD4BC79}">
      <dgm:prSet/>
      <dgm:spPr/>
      <dgm:t>
        <a:bodyPr/>
        <a:lstStyle/>
        <a:p>
          <a:endParaRPr lang="sv-SE"/>
        </a:p>
      </dgm:t>
    </dgm:pt>
    <dgm:pt modelId="{F639DE9C-E355-428A-9D44-409C3C0E5C28}" type="sibTrans" cxnId="{54099A67-F578-44D5-B318-9CA5ADD4BC79}">
      <dgm:prSet/>
      <dgm:spPr/>
      <dgm:t>
        <a:bodyPr/>
        <a:lstStyle/>
        <a:p>
          <a:endParaRPr lang="sv-SE"/>
        </a:p>
      </dgm:t>
    </dgm:pt>
    <dgm:pt modelId="{E6D6A4CD-CEE3-4257-859F-1E2C0106BB74}">
      <dgm:prSet phldrT="[Text]" custT="1"/>
      <dgm:spPr/>
      <dgm:t>
        <a:bodyPr/>
        <a:lstStyle/>
        <a:p>
          <a:r>
            <a:rPr lang="sv-SE" sz="2400" dirty="0">
              <a:solidFill>
                <a:srgbClr val="FF0000"/>
              </a:solidFill>
            </a:rPr>
            <a:t>Affektdysreglering (inkl dissociation)</a:t>
          </a:r>
          <a:endParaRPr lang="sv-SE" sz="2400" dirty="0"/>
        </a:p>
      </dgm:t>
    </dgm:pt>
    <dgm:pt modelId="{E92230BF-9FFD-4E94-82CB-633DEA338D9A}" type="parTrans" cxnId="{E1C3EC4E-1FEA-49D8-89F4-8015DDA2FDFF}">
      <dgm:prSet/>
      <dgm:spPr/>
      <dgm:t>
        <a:bodyPr/>
        <a:lstStyle/>
        <a:p>
          <a:endParaRPr lang="sv-SE"/>
        </a:p>
      </dgm:t>
    </dgm:pt>
    <dgm:pt modelId="{CF35334D-4953-45F3-8E24-5104E006218E}" type="sibTrans" cxnId="{E1C3EC4E-1FEA-49D8-89F4-8015DDA2FDFF}">
      <dgm:prSet/>
      <dgm:spPr/>
      <dgm:t>
        <a:bodyPr/>
        <a:lstStyle/>
        <a:p>
          <a:endParaRPr lang="sv-SE"/>
        </a:p>
      </dgm:t>
    </dgm:pt>
    <dgm:pt modelId="{7909E239-22B7-4E3C-8CA5-05C2B18355E8}">
      <dgm:prSet phldrT="[Text]"/>
      <dgm:spPr/>
      <dgm:t>
        <a:bodyPr/>
        <a:lstStyle/>
        <a:p>
          <a:r>
            <a:rPr lang="sv-SE" dirty="0"/>
            <a:t>BPD/EIPS</a:t>
          </a:r>
        </a:p>
      </dgm:t>
    </dgm:pt>
    <dgm:pt modelId="{7E2465B0-AEA7-47AF-ADD2-EB2860203D12}" type="parTrans" cxnId="{48661B2D-F745-495D-B717-BD3BE9D8AF60}">
      <dgm:prSet/>
      <dgm:spPr/>
      <dgm:t>
        <a:bodyPr/>
        <a:lstStyle/>
        <a:p>
          <a:endParaRPr lang="sv-SE"/>
        </a:p>
      </dgm:t>
    </dgm:pt>
    <dgm:pt modelId="{E8076002-E045-4480-B1D9-D4DBC7C917B3}" type="sibTrans" cxnId="{48661B2D-F745-495D-B717-BD3BE9D8AF60}">
      <dgm:prSet/>
      <dgm:spPr/>
      <dgm:t>
        <a:bodyPr/>
        <a:lstStyle/>
        <a:p>
          <a:endParaRPr lang="sv-SE"/>
        </a:p>
      </dgm:t>
    </dgm:pt>
    <dgm:pt modelId="{C36EE3F4-CE43-4682-99D3-D2F759E86382}">
      <dgm:prSet phldrT="[Text]" custT="1"/>
      <dgm:spPr/>
      <dgm:t>
        <a:bodyPr/>
        <a:lstStyle/>
        <a:p>
          <a:r>
            <a:rPr lang="sv-SE" sz="2400" dirty="0">
              <a:solidFill>
                <a:srgbClr val="FF0000"/>
              </a:solidFill>
            </a:rPr>
            <a:t>Affektiv instabilitet</a:t>
          </a:r>
          <a:endParaRPr lang="sv-SE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3BFC7E2-2A95-4861-8194-C2BA76A1C646}" type="parTrans" cxnId="{32CF2426-22F3-42FA-812F-DF8B50767CDA}">
      <dgm:prSet/>
      <dgm:spPr/>
      <dgm:t>
        <a:bodyPr/>
        <a:lstStyle/>
        <a:p>
          <a:endParaRPr lang="sv-SE"/>
        </a:p>
      </dgm:t>
    </dgm:pt>
    <dgm:pt modelId="{84B306AA-BF68-47B1-A181-C70F6D121FB6}" type="sibTrans" cxnId="{32CF2426-22F3-42FA-812F-DF8B50767CDA}">
      <dgm:prSet/>
      <dgm:spPr/>
      <dgm:t>
        <a:bodyPr/>
        <a:lstStyle/>
        <a:p>
          <a:endParaRPr lang="sv-SE"/>
        </a:p>
      </dgm:t>
    </dgm:pt>
    <dgm:pt modelId="{99B9C0CD-8189-46BC-BA0C-ACDE3687C5BC}">
      <dgm:prSet phldrT="[Text]" custT="1"/>
      <dgm:spPr/>
      <dgm:t>
        <a:bodyPr/>
        <a:lstStyle/>
        <a:p>
          <a:r>
            <a:rPr lang="sv-SE" sz="2400" dirty="0">
              <a:solidFill>
                <a:srgbClr val="7030A0"/>
              </a:solidFill>
            </a:rPr>
            <a:t>Negativ självbild</a:t>
          </a:r>
        </a:p>
      </dgm:t>
    </dgm:pt>
    <dgm:pt modelId="{9B01AD22-D078-4816-B1E2-7B4FBF9D6E17}" type="parTrans" cxnId="{A2F46BAF-0D2C-4627-947A-567555D19DF8}">
      <dgm:prSet/>
      <dgm:spPr/>
      <dgm:t>
        <a:bodyPr/>
        <a:lstStyle/>
        <a:p>
          <a:endParaRPr lang="sv-SE"/>
        </a:p>
      </dgm:t>
    </dgm:pt>
    <dgm:pt modelId="{1FB8EB48-2A68-4661-82D8-72918C692B0F}" type="sibTrans" cxnId="{A2F46BAF-0D2C-4627-947A-567555D19DF8}">
      <dgm:prSet/>
      <dgm:spPr/>
      <dgm:t>
        <a:bodyPr/>
        <a:lstStyle/>
        <a:p>
          <a:endParaRPr lang="sv-SE"/>
        </a:p>
      </dgm:t>
    </dgm:pt>
    <dgm:pt modelId="{A5B43E17-B4DB-4430-8C96-41C5A7001EE0}">
      <dgm:prSet phldrT="[Text]" custT="1"/>
      <dgm:spPr/>
      <dgm:t>
        <a:bodyPr/>
        <a:lstStyle/>
        <a:p>
          <a:r>
            <a:rPr lang="sv-SE" sz="2400" dirty="0">
              <a:solidFill>
                <a:schemeClr val="accent6">
                  <a:lumMod val="50000"/>
                </a:schemeClr>
              </a:solidFill>
            </a:rPr>
            <a:t>Svårt skapa och behålla relationer</a:t>
          </a:r>
        </a:p>
      </dgm:t>
    </dgm:pt>
    <dgm:pt modelId="{FE1B7EF0-AE86-4F9C-A38E-0DC82A39999C}" type="parTrans" cxnId="{10512E8B-C077-4811-8FED-E1243CD1E7B3}">
      <dgm:prSet/>
      <dgm:spPr/>
      <dgm:t>
        <a:bodyPr/>
        <a:lstStyle/>
        <a:p>
          <a:endParaRPr lang="sv-SE"/>
        </a:p>
      </dgm:t>
    </dgm:pt>
    <dgm:pt modelId="{7466EE4D-66ED-4511-8CA0-27D03C0BC85F}" type="sibTrans" cxnId="{10512E8B-C077-4811-8FED-E1243CD1E7B3}">
      <dgm:prSet/>
      <dgm:spPr/>
      <dgm:t>
        <a:bodyPr/>
        <a:lstStyle/>
        <a:p>
          <a:endParaRPr lang="sv-SE"/>
        </a:p>
      </dgm:t>
    </dgm:pt>
    <dgm:pt modelId="{4DD09B4C-4B2F-4722-B656-C97C3266161E}">
      <dgm:prSet phldrT="[Text]" custT="1"/>
      <dgm:spPr/>
      <dgm:t>
        <a:bodyPr/>
        <a:lstStyle/>
        <a:p>
          <a:r>
            <a:rPr lang="sv-SE" sz="2400" dirty="0"/>
            <a:t>Självskada/suicidal</a:t>
          </a:r>
        </a:p>
      </dgm:t>
    </dgm:pt>
    <dgm:pt modelId="{54BA8F08-3E18-427C-83F7-17B2247A5C13}" type="parTrans" cxnId="{61BB128E-CA59-411B-AF8C-46726BF278AA}">
      <dgm:prSet/>
      <dgm:spPr/>
      <dgm:t>
        <a:bodyPr/>
        <a:lstStyle/>
        <a:p>
          <a:endParaRPr lang="sv-SE"/>
        </a:p>
      </dgm:t>
    </dgm:pt>
    <dgm:pt modelId="{8FB33AE7-A585-4B11-A73D-5133566AC3DE}" type="sibTrans" cxnId="{61BB128E-CA59-411B-AF8C-46726BF278AA}">
      <dgm:prSet/>
      <dgm:spPr/>
      <dgm:t>
        <a:bodyPr/>
        <a:lstStyle/>
        <a:p>
          <a:endParaRPr lang="sv-SE"/>
        </a:p>
      </dgm:t>
    </dgm:pt>
    <dgm:pt modelId="{E27E3727-4FD4-4A5E-9AE7-E2DFA7E164FF}">
      <dgm:prSet phldrT="[Text]" custT="1"/>
      <dgm:spPr/>
      <dgm:t>
        <a:bodyPr/>
        <a:lstStyle/>
        <a:p>
          <a:r>
            <a:rPr lang="sv-SE" sz="2400" dirty="0"/>
            <a:t>Tomhetskänsla</a:t>
          </a:r>
        </a:p>
      </dgm:t>
    </dgm:pt>
    <dgm:pt modelId="{BFBD2C4E-4F76-465D-8EA2-2AF42B1C6682}" type="parTrans" cxnId="{398FCF24-68AA-4EC1-9089-632987A45658}">
      <dgm:prSet/>
      <dgm:spPr/>
      <dgm:t>
        <a:bodyPr/>
        <a:lstStyle/>
        <a:p>
          <a:endParaRPr lang="sv-SE"/>
        </a:p>
      </dgm:t>
    </dgm:pt>
    <dgm:pt modelId="{757157B6-EFE9-4659-85EC-8446262CDA62}" type="sibTrans" cxnId="{398FCF24-68AA-4EC1-9089-632987A45658}">
      <dgm:prSet/>
      <dgm:spPr/>
      <dgm:t>
        <a:bodyPr/>
        <a:lstStyle/>
        <a:p>
          <a:endParaRPr lang="sv-SE"/>
        </a:p>
      </dgm:t>
    </dgm:pt>
    <dgm:pt modelId="{A0E62071-DA4B-45FF-8577-0080EA9F1AA8}">
      <dgm:prSet phldrT="[Text]" custT="1"/>
      <dgm:spPr/>
      <dgm:t>
        <a:bodyPr/>
        <a:lstStyle/>
        <a:p>
          <a:r>
            <a:rPr lang="sv-SE" sz="2400" dirty="0"/>
            <a:t>Inadekvat ilska</a:t>
          </a:r>
        </a:p>
      </dgm:t>
    </dgm:pt>
    <dgm:pt modelId="{7955BC1C-94BB-4950-8422-C3B76BB207FA}" type="parTrans" cxnId="{4C526BAE-E735-4C5D-9EF1-3822076AA479}">
      <dgm:prSet/>
      <dgm:spPr/>
      <dgm:t>
        <a:bodyPr/>
        <a:lstStyle/>
        <a:p>
          <a:endParaRPr lang="sv-SE"/>
        </a:p>
      </dgm:t>
    </dgm:pt>
    <dgm:pt modelId="{879BBFBB-81C9-4B3B-8A17-F1941AF46AFC}" type="sibTrans" cxnId="{4C526BAE-E735-4C5D-9EF1-3822076AA479}">
      <dgm:prSet/>
      <dgm:spPr/>
      <dgm:t>
        <a:bodyPr/>
        <a:lstStyle/>
        <a:p>
          <a:endParaRPr lang="sv-SE"/>
        </a:p>
      </dgm:t>
    </dgm:pt>
    <dgm:pt modelId="{0624D080-0BC3-4827-84C6-D8453AC44183}">
      <dgm:prSet phldrT="[Text]" custT="1"/>
      <dgm:spPr/>
      <dgm:t>
        <a:bodyPr/>
        <a:lstStyle/>
        <a:p>
          <a:r>
            <a:rPr lang="sv-SE" sz="2400" dirty="0"/>
            <a:t>Dissociation</a:t>
          </a:r>
        </a:p>
      </dgm:t>
    </dgm:pt>
    <dgm:pt modelId="{B7DE3D07-3B53-4F27-B87E-3F1B74F15593}" type="parTrans" cxnId="{28CF916D-DE64-4DB5-BFD6-A68363FE31B1}">
      <dgm:prSet/>
      <dgm:spPr/>
    </dgm:pt>
    <dgm:pt modelId="{486853C6-19B0-452B-AA1D-6CE4AFDBD4AC}" type="sibTrans" cxnId="{28CF916D-DE64-4DB5-BFD6-A68363FE31B1}">
      <dgm:prSet/>
      <dgm:spPr/>
    </dgm:pt>
    <dgm:pt modelId="{52462675-B82D-4B25-87C8-9816D8154D0D}">
      <dgm:prSet phldrT="[Text]" custT="1"/>
      <dgm:spPr/>
      <dgm:t>
        <a:bodyPr/>
        <a:lstStyle/>
        <a:p>
          <a:r>
            <a:rPr lang="sv-SE" sz="2400" dirty="0"/>
            <a:t>Återupplevanden</a:t>
          </a:r>
          <a:endParaRPr lang="sv-SE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E1A704F-50AC-40EE-88B5-565A2AD57FF0}" type="parTrans" cxnId="{01707DAE-6538-41EC-B164-BF05A8CA3376}">
      <dgm:prSet/>
      <dgm:spPr/>
    </dgm:pt>
    <dgm:pt modelId="{442ED3E9-C765-4184-AE84-BFB21A771C4E}" type="sibTrans" cxnId="{01707DAE-6538-41EC-B164-BF05A8CA3376}">
      <dgm:prSet/>
      <dgm:spPr/>
    </dgm:pt>
    <dgm:pt modelId="{560B700E-9634-44AC-86B6-66706B1FEC06}">
      <dgm:prSet custT="1"/>
      <dgm:spPr/>
      <dgm:t>
        <a:bodyPr/>
        <a:lstStyle/>
        <a:p>
          <a:r>
            <a:rPr lang="sv-SE" sz="2400" dirty="0"/>
            <a:t>Undvikanden</a:t>
          </a:r>
        </a:p>
      </dgm:t>
    </dgm:pt>
    <dgm:pt modelId="{47CFE8E5-BCDA-4E74-8C79-80866CE8FCC8}" type="parTrans" cxnId="{47AFA34F-E0F8-4A73-8D18-02FA7AC955F1}">
      <dgm:prSet/>
      <dgm:spPr/>
      <dgm:t>
        <a:bodyPr/>
        <a:lstStyle/>
        <a:p>
          <a:endParaRPr lang="sv-SE"/>
        </a:p>
      </dgm:t>
    </dgm:pt>
    <dgm:pt modelId="{628D1501-4BD1-4B96-84EB-242271F251CD}" type="sibTrans" cxnId="{47AFA34F-E0F8-4A73-8D18-02FA7AC955F1}">
      <dgm:prSet/>
      <dgm:spPr/>
      <dgm:t>
        <a:bodyPr/>
        <a:lstStyle/>
        <a:p>
          <a:endParaRPr lang="sv-SE"/>
        </a:p>
      </dgm:t>
    </dgm:pt>
    <dgm:pt modelId="{F80C8AE8-A0B5-4B98-A8B0-6E3380DE442F}">
      <dgm:prSet custT="1"/>
      <dgm:spPr/>
      <dgm:t>
        <a:bodyPr/>
        <a:lstStyle/>
        <a:p>
          <a:r>
            <a:rPr lang="sv-SE" sz="2400" dirty="0"/>
            <a:t>Hypervigilans</a:t>
          </a:r>
        </a:p>
      </dgm:t>
    </dgm:pt>
    <dgm:pt modelId="{BF7655B7-AC62-4B6C-BE14-41CDC89F9F67}" type="parTrans" cxnId="{405B8218-331E-4C47-AD57-4A07C18A0D5A}">
      <dgm:prSet/>
      <dgm:spPr/>
      <dgm:t>
        <a:bodyPr/>
        <a:lstStyle/>
        <a:p>
          <a:endParaRPr lang="sv-SE"/>
        </a:p>
      </dgm:t>
    </dgm:pt>
    <dgm:pt modelId="{9874D31E-89E0-4B23-88E4-9D348FCEBC83}" type="sibTrans" cxnId="{405B8218-331E-4C47-AD57-4A07C18A0D5A}">
      <dgm:prSet/>
      <dgm:spPr/>
      <dgm:t>
        <a:bodyPr/>
        <a:lstStyle/>
        <a:p>
          <a:endParaRPr lang="sv-SE"/>
        </a:p>
      </dgm:t>
    </dgm:pt>
    <dgm:pt modelId="{C4355522-AE04-49D4-81D4-7D3204B0836B}">
      <dgm:prSet phldrT="[Text]" custT="1"/>
      <dgm:spPr/>
      <dgm:t>
        <a:bodyPr/>
        <a:lstStyle/>
        <a:p>
          <a:r>
            <a:rPr lang="sv-SE" sz="2400" dirty="0">
              <a:solidFill>
                <a:srgbClr val="7030A0"/>
              </a:solidFill>
            </a:rPr>
            <a:t>Instabil självbild</a:t>
          </a:r>
          <a:endParaRPr lang="sv-SE" sz="2400" dirty="0">
            <a:solidFill>
              <a:schemeClr val="accent6">
                <a:lumMod val="50000"/>
              </a:schemeClr>
            </a:solidFill>
          </a:endParaRPr>
        </a:p>
      </dgm:t>
    </dgm:pt>
    <dgm:pt modelId="{EDAAE271-4ED7-44EE-91B7-6691E5A0E6EF}" type="parTrans" cxnId="{D3641952-E923-4FAD-A59F-89E050D86227}">
      <dgm:prSet/>
      <dgm:spPr/>
    </dgm:pt>
    <dgm:pt modelId="{81E4B02F-DF07-48F0-A459-981EFB9AAB20}" type="sibTrans" cxnId="{D3641952-E923-4FAD-A59F-89E050D86227}">
      <dgm:prSet/>
      <dgm:spPr/>
    </dgm:pt>
    <dgm:pt modelId="{86697C09-2572-49E7-88BD-EF2A35A35234}">
      <dgm:prSet phldrT="[Text]" custT="1"/>
      <dgm:spPr/>
      <dgm:t>
        <a:bodyPr/>
        <a:lstStyle/>
        <a:p>
          <a:r>
            <a:rPr lang="sv-SE" sz="2400" dirty="0">
              <a:solidFill>
                <a:schemeClr val="accent6">
                  <a:lumMod val="50000"/>
                </a:schemeClr>
              </a:solidFill>
            </a:rPr>
            <a:t>Instabila relationer</a:t>
          </a:r>
        </a:p>
      </dgm:t>
    </dgm:pt>
    <dgm:pt modelId="{880A409D-F935-4B77-AA1B-860D9FBE48E0}" type="parTrans" cxnId="{C134B7B7-1651-497E-A13E-9118DBB32CE9}">
      <dgm:prSet/>
      <dgm:spPr/>
    </dgm:pt>
    <dgm:pt modelId="{865A47C0-875F-4C49-AB00-2C7BBC687436}" type="sibTrans" cxnId="{C134B7B7-1651-497E-A13E-9118DBB32CE9}">
      <dgm:prSet/>
      <dgm:spPr/>
    </dgm:pt>
    <dgm:pt modelId="{C003E14F-8F70-456E-AB8C-7356D0DD581E}">
      <dgm:prSet phldrT="[Text]" custT="1"/>
      <dgm:spPr/>
      <dgm:t>
        <a:bodyPr/>
        <a:lstStyle/>
        <a:p>
          <a:r>
            <a:rPr lang="sv-SE" sz="2400" dirty="0"/>
            <a:t>Impulsivitet</a:t>
          </a:r>
        </a:p>
      </dgm:t>
    </dgm:pt>
    <dgm:pt modelId="{F761EFE5-20D6-4007-B277-7F45FDCA4069}" type="parTrans" cxnId="{3D7B9702-DC48-4F1B-B08D-C6D50D469603}">
      <dgm:prSet/>
      <dgm:spPr/>
    </dgm:pt>
    <dgm:pt modelId="{0EB5F0D5-34B1-4A83-A7DD-96292423FDBE}" type="sibTrans" cxnId="{3D7B9702-DC48-4F1B-B08D-C6D50D469603}">
      <dgm:prSet/>
      <dgm:spPr/>
    </dgm:pt>
    <dgm:pt modelId="{84E763F4-04BD-4B2C-B7D1-4FBE95498E0E}" type="pres">
      <dgm:prSet presAssocID="{31002F19-4703-4F1A-9668-F9B403E9B983}" presName="Name0" presStyleCnt="0">
        <dgm:presLayoutVars>
          <dgm:dir/>
          <dgm:animLvl val="lvl"/>
          <dgm:resizeHandles val="exact"/>
        </dgm:presLayoutVars>
      </dgm:prSet>
      <dgm:spPr/>
    </dgm:pt>
    <dgm:pt modelId="{B82E2360-F75B-48BB-8E08-B81D48C7843C}" type="pres">
      <dgm:prSet presAssocID="{CF67D841-E32B-46F6-89E3-3BD526C89BBB}" presName="composite" presStyleCnt="0"/>
      <dgm:spPr/>
    </dgm:pt>
    <dgm:pt modelId="{6F529C75-C8D5-4AB6-983F-04D7D3AB142E}" type="pres">
      <dgm:prSet presAssocID="{CF67D841-E32B-46F6-89E3-3BD526C89BBB}" presName="parTx" presStyleLbl="alignNode1" presStyleIdx="0" presStyleCnt="2" custLinFactNeighborY="-77011">
        <dgm:presLayoutVars>
          <dgm:chMax val="0"/>
          <dgm:chPref val="0"/>
          <dgm:bulletEnabled val="1"/>
        </dgm:presLayoutVars>
      </dgm:prSet>
      <dgm:spPr/>
    </dgm:pt>
    <dgm:pt modelId="{68FDDAB1-A662-4FF8-96E0-E17ACEE4F5F0}" type="pres">
      <dgm:prSet presAssocID="{CF67D841-E32B-46F6-89E3-3BD526C89BBB}" presName="desTx" presStyleLbl="alignAccFollowNode1" presStyleIdx="0" presStyleCnt="2" custScaleY="104892">
        <dgm:presLayoutVars>
          <dgm:bulletEnabled val="1"/>
        </dgm:presLayoutVars>
      </dgm:prSet>
      <dgm:spPr/>
    </dgm:pt>
    <dgm:pt modelId="{3BA6E2F9-683F-42BB-B27F-5454E982B0D9}" type="pres">
      <dgm:prSet presAssocID="{F639DE9C-E355-428A-9D44-409C3C0E5C28}" presName="space" presStyleCnt="0"/>
      <dgm:spPr/>
    </dgm:pt>
    <dgm:pt modelId="{2D200C00-8404-49C6-95B0-59D6C365DA5D}" type="pres">
      <dgm:prSet presAssocID="{7909E239-22B7-4E3C-8CA5-05C2B18355E8}" presName="composite" presStyleCnt="0"/>
      <dgm:spPr/>
    </dgm:pt>
    <dgm:pt modelId="{E6DC9BA9-0EA5-46E9-9F55-5B89DEC0412A}" type="pres">
      <dgm:prSet presAssocID="{7909E239-22B7-4E3C-8CA5-05C2B18355E8}" presName="parTx" presStyleLbl="alignNode1" presStyleIdx="1" presStyleCnt="2" custLinFactNeighborX="-5889" custLinFactNeighborY="-78144">
        <dgm:presLayoutVars>
          <dgm:chMax val="0"/>
          <dgm:chPref val="0"/>
          <dgm:bulletEnabled val="1"/>
        </dgm:presLayoutVars>
      </dgm:prSet>
      <dgm:spPr/>
    </dgm:pt>
    <dgm:pt modelId="{95E182FE-096B-4956-A528-4DDD0EFA8610}" type="pres">
      <dgm:prSet presAssocID="{7909E239-22B7-4E3C-8CA5-05C2B18355E8}" presName="desTx" presStyleLbl="alignAccFollowNode1" presStyleIdx="1" presStyleCnt="2" custScaleX="98299" custScaleY="105336" custLinFactNeighborX="-6111" custLinFactNeighborY="884">
        <dgm:presLayoutVars>
          <dgm:bulletEnabled val="1"/>
        </dgm:presLayoutVars>
      </dgm:prSet>
      <dgm:spPr/>
    </dgm:pt>
  </dgm:ptLst>
  <dgm:cxnLst>
    <dgm:cxn modelId="{3D7B9702-DC48-4F1B-B08D-C6D50D469603}" srcId="{7909E239-22B7-4E3C-8CA5-05C2B18355E8}" destId="{C003E14F-8F70-456E-AB8C-7356D0DD581E}" srcOrd="4" destOrd="0" parTransId="{F761EFE5-20D6-4007-B277-7F45FDCA4069}" sibTransId="{0EB5F0D5-34B1-4A83-A7DD-96292423FDBE}"/>
    <dgm:cxn modelId="{E2C8310D-5110-46A3-9BB2-9715F3FA2EBB}" type="presOf" srcId="{A0E62071-DA4B-45FF-8577-0080EA9F1AA8}" destId="{95E182FE-096B-4956-A528-4DDD0EFA8610}" srcOrd="0" destOrd="7" presId="urn:microsoft.com/office/officeart/2005/8/layout/hList1"/>
    <dgm:cxn modelId="{F2F81411-73F7-4555-88F2-880F37CB5ED7}" type="presOf" srcId="{C4355522-AE04-49D4-81D4-7D3204B0836B}" destId="{95E182FE-096B-4956-A528-4DDD0EFA8610}" srcOrd="0" destOrd="1" presId="urn:microsoft.com/office/officeart/2005/8/layout/hList1"/>
    <dgm:cxn modelId="{405B8218-331E-4C47-AD57-4A07C18A0D5A}" srcId="{CF67D841-E32B-46F6-89E3-3BD526C89BBB}" destId="{F80C8AE8-A0B5-4B98-A8B0-6E3380DE442F}" srcOrd="5" destOrd="0" parTransId="{BF7655B7-AC62-4B6C-BE14-41CDC89F9F67}" sibTransId="{9874D31E-89E0-4B23-88E4-9D348FCEBC83}"/>
    <dgm:cxn modelId="{7C9E8922-268F-4C81-9C62-4C155E7E25A1}" type="presOf" srcId="{A5B43E17-B4DB-4430-8C96-41C5A7001EE0}" destId="{68FDDAB1-A662-4FF8-96E0-E17ACEE4F5F0}" srcOrd="0" destOrd="2" presId="urn:microsoft.com/office/officeart/2005/8/layout/hList1"/>
    <dgm:cxn modelId="{398FCF24-68AA-4EC1-9089-632987A45658}" srcId="{7909E239-22B7-4E3C-8CA5-05C2B18355E8}" destId="{E27E3727-4FD4-4A5E-9AE7-E2DFA7E164FF}" srcOrd="6" destOrd="0" parTransId="{BFBD2C4E-4F76-465D-8EA2-2AF42B1C6682}" sibTransId="{757157B6-EFE9-4659-85EC-8446262CDA62}"/>
    <dgm:cxn modelId="{32CF2426-22F3-42FA-812F-DF8B50767CDA}" srcId="{7909E239-22B7-4E3C-8CA5-05C2B18355E8}" destId="{C36EE3F4-CE43-4682-99D3-D2F759E86382}" srcOrd="0" destOrd="0" parTransId="{73BFC7E2-2A95-4861-8194-C2BA76A1C646}" sibTransId="{84B306AA-BF68-47B1-A181-C70F6D121FB6}"/>
    <dgm:cxn modelId="{48661B2D-F745-495D-B717-BD3BE9D8AF60}" srcId="{31002F19-4703-4F1A-9668-F9B403E9B983}" destId="{7909E239-22B7-4E3C-8CA5-05C2B18355E8}" srcOrd="1" destOrd="0" parTransId="{7E2465B0-AEA7-47AF-ADD2-EB2860203D12}" sibTransId="{E8076002-E045-4480-B1D9-D4DBC7C917B3}"/>
    <dgm:cxn modelId="{FE831739-F5D2-4B36-A0E5-F2F567A53BC0}" type="presOf" srcId="{52462675-B82D-4B25-87C8-9816D8154D0D}" destId="{68FDDAB1-A662-4FF8-96E0-E17ACEE4F5F0}" srcOrd="0" destOrd="3" presId="urn:microsoft.com/office/officeart/2005/8/layout/hList1"/>
    <dgm:cxn modelId="{F0473940-32B9-44DE-B128-9AD741E5FB5C}" type="presOf" srcId="{7909E239-22B7-4E3C-8CA5-05C2B18355E8}" destId="{E6DC9BA9-0EA5-46E9-9F55-5B89DEC0412A}" srcOrd="0" destOrd="0" presId="urn:microsoft.com/office/officeart/2005/8/layout/hList1"/>
    <dgm:cxn modelId="{B2475360-71FA-4D26-9242-2992928436A2}" type="presOf" srcId="{560B700E-9634-44AC-86B6-66706B1FEC06}" destId="{68FDDAB1-A662-4FF8-96E0-E17ACEE4F5F0}" srcOrd="0" destOrd="4" presId="urn:microsoft.com/office/officeart/2005/8/layout/hList1"/>
    <dgm:cxn modelId="{54099A67-F578-44D5-B318-9CA5ADD4BC79}" srcId="{31002F19-4703-4F1A-9668-F9B403E9B983}" destId="{CF67D841-E32B-46F6-89E3-3BD526C89BBB}" srcOrd="0" destOrd="0" parTransId="{945E06A3-797A-4960-A3A0-ABE7B7F096B8}" sibTransId="{F639DE9C-E355-428A-9D44-409C3C0E5C28}"/>
    <dgm:cxn modelId="{28CF916D-DE64-4DB5-BFD6-A68363FE31B1}" srcId="{7909E239-22B7-4E3C-8CA5-05C2B18355E8}" destId="{0624D080-0BC3-4827-84C6-D8453AC44183}" srcOrd="3" destOrd="0" parTransId="{B7DE3D07-3B53-4F27-B87E-3F1B74F15593}" sibTransId="{486853C6-19B0-452B-AA1D-6CE4AFDBD4AC}"/>
    <dgm:cxn modelId="{E1C3EC4E-1FEA-49D8-89F4-8015DDA2FDFF}" srcId="{CF67D841-E32B-46F6-89E3-3BD526C89BBB}" destId="{E6D6A4CD-CEE3-4257-859F-1E2C0106BB74}" srcOrd="0" destOrd="0" parTransId="{E92230BF-9FFD-4E94-82CB-633DEA338D9A}" sibTransId="{CF35334D-4953-45F3-8E24-5104E006218E}"/>
    <dgm:cxn modelId="{47AFA34F-E0F8-4A73-8D18-02FA7AC955F1}" srcId="{CF67D841-E32B-46F6-89E3-3BD526C89BBB}" destId="{560B700E-9634-44AC-86B6-66706B1FEC06}" srcOrd="4" destOrd="0" parTransId="{47CFE8E5-BCDA-4E74-8C79-80866CE8FCC8}" sibTransId="{628D1501-4BD1-4B96-84EB-242271F251CD}"/>
    <dgm:cxn modelId="{D3641952-E923-4FAD-A59F-89E050D86227}" srcId="{7909E239-22B7-4E3C-8CA5-05C2B18355E8}" destId="{C4355522-AE04-49D4-81D4-7D3204B0836B}" srcOrd="1" destOrd="0" parTransId="{EDAAE271-4ED7-44EE-91B7-6691E5A0E6EF}" sibTransId="{81E4B02F-DF07-48F0-A459-981EFB9AAB20}"/>
    <dgm:cxn modelId="{A4AB2956-2D8F-474E-9CA9-126D72250E5A}" type="presOf" srcId="{99B9C0CD-8189-46BC-BA0C-ACDE3687C5BC}" destId="{68FDDAB1-A662-4FF8-96E0-E17ACEE4F5F0}" srcOrd="0" destOrd="1" presId="urn:microsoft.com/office/officeart/2005/8/layout/hList1"/>
    <dgm:cxn modelId="{10512E8B-C077-4811-8FED-E1243CD1E7B3}" srcId="{CF67D841-E32B-46F6-89E3-3BD526C89BBB}" destId="{A5B43E17-B4DB-4430-8C96-41C5A7001EE0}" srcOrd="2" destOrd="0" parTransId="{FE1B7EF0-AE86-4F9C-A38E-0DC82A39999C}" sibTransId="{7466EE4D-66ED-4511-8CA0-27D03C0BC85F}"/>
    <dgm:cxn modelId="{61BB128E-CA59-411B-AF8C-46726BF278AA}" srcId="{7909E239-22B7-4E3C-8CA5-05C2B18355E8}" destId="{4DD09B4C-4B2F-4722-B656-C97C3266161E}" srcOrd="5" destOrd="0" parTransId="{54BA8F08-3E18-427C-83F7-17B2247A5C13}" sibTransId="{8FB33AE7-A585-4B11-A73D-5133566AC3DE}"/>
    <dgm:cxn modelId="{3D1F499C-7453-4B82-97E3-BD3C7C451C12}" type="presOf" srcId="{C36EE3F4-CE43-4682-99D3-D2F759E86382}" destId="{95E182FE-096B-4956-A528-4DDD0EFA8610}" srcOrd="0" destOrd="0" presId="urn:microsoft.com/office/officeart/2005/8/layout/hList1"/>
    <dgm:cxn modelId="{4C526BAE-E735-4C5D-9EF1-3822076AA479}" srcId="{7909E239-22B7-4E3C-8CA5-05C2B18355E8}" destId="{A0E62071-DA4B-45FF-8577-0080EA9F1AA8}" srcOrd="7" destOrd="0" parTransId="{7955BC1C-94BB-4950-8422-C3B76BB207FA}" sibTransId="{879BBFBB-81C9-4B3B-8A17-F1941AF46AFC}"/>
    <dgm:cxn modelId="{01707DAE-6538-41EC-B164-BF05A8CA3376}" srcId="{CF67D841-E32B-46F6-89E3-3BD526C89BBB}" destId="{52462675-B82D-4B25-87C8-9816D8154D0D}" srcOrd="3" destOrd="0" parTransId="{7E1A704F-50AC-40EE-88B5-565A2AD57FF0}" sibTransId="{442ED3E9-C765-4184-AE84-BFB21A771C4E}"/>
    <dgm:cxn modelId="{A2F46BAF-0D2C-4627-947A-567555D19DF8}" srcId="{CF67D841-E32B-46F6-89E3-3BD526C89BBB}" destId="{99B9C0CD-8189-46BC-BA0C-ACDE3687C5BC}" srcOrd="1" destOrd="0" parTransId="{9B01AD22-D078-4816-B1E2-7B4FBF9D6E17}" sibTransId="{1FB8EB48-2A68-4661-82D8-72918C692B0F}"/>
    <dgm:cxn modelId="{C134B7B7-1651-497E-A13E-9118DBB32CE9}" srcId="{7909E239-22B7-4E3C-8CA5-05C2B18355E8}" destId="{86697C09-2572-49E7-88BD-EF2A35A35234}" srcOrd="2" destOrd="0" parTransId="{880A409D-F935-4B77-AA1B-860D9FBE48E0}" sibTransId="{865A47C0-875F-4C49-AB00-2C7BBC687436}"/>
    <dgm:cxn modelId="{FC2F02BF-D230-4FBB-BD7F-D5AFCF29AF90}" type="presOf" srcId="{CF67D841-E32B-46F6-89E3-3BD526C89BBB}" destId="{6F529C75-C8D5-4AB6-983F-04D7D3AB142E}" srcOrd="0" destOrd="0" presId="urn:microsoft.com/office/officeart/2005/8/layout/hList1"/>
    <dgm:cxn modelId="{B39A1CC1-0B71-48F9-8FB2-CEA4C6D2FB9B}" type="presOf" srcId="{C003E14F-8F70-456E-AB8C-7356D0DD581E}" destId="{95E182FE-096B-4956-A528-4DDD0EFA8610}" srcOrd="0" destOrd="4" presId="urn:microsoft.com/office/officeart/2005/8/layout/hList1"/>
    <dgm:cxn modelId="{203BCFC6-8241-4753-908F-04FDA661A8D1}" type="presOf" srcId="{F80C8AE8-A0B5-4B98-A8B0-6E3380DE442F}" destId="{68FDDAB1-A662-4FF8-96E0-E17ACEE4F5F0}" srcOrd="0" destOrd="5" presId="urn:microsoft.com/office/officeart/2005/8/layout/hList1"/>
    <dgm:cxn modelId="{604649D6-A24B-473F-B7A5-F006D91C1614}" type="presOf" srcId="{31002F19-4703-4F1A-9668-F9B403E9B983}" destId="{84E763F4-04BD-4B2C-B7D1-4FBE95498E0E}" srcOrd="0" destOrd="0" presId="urn:microsoft.com/office/officeart/2005/8/layout/hList1"/>
    <dgm:cxn modelId="{F06C71D9-D047-4B7A-82B2-1C78C6211FF2}" type="presOf" srcId="{0624D080-0BC3-4827-84C6-D8453AC44183}" destId="{95E182FE-096B-4956-A528-4DDD0EFA8610}" srcOrd="0" destOrd="3" presId="urn:microsoft.com/office/officeart/2005/8/layout/hList1"/>
    <dgm:cxn modelId="{08E159DF-C39C-4707-9A74-80B870A1E55E}" type="presOf" srcId="{E27E3727-4FD4-4A5E-9AE7-E2DFA7E164FF}" destId="{95E182FE-096B-4956-A528-4DDD0EFA8610}" srcOrd="0" destOrd="6" presId="urn:microsoft.com/office/officeart/2005/8/layout/hList1"/>
    <dgm:cxn modelId="{2E7F3FF3-77D3-46C9-A628-2C14D00985F7}" type="presOf" srcId="{E6D6A4CD-CEE3-4257-859F-1E2C0106BB74}" destId="{68FDDAB1-A662-4FF8-96E0-E17ACEE4F5F0}" srcOrd="0" destOrd="0" presId="urn:microsoft.com/office/officeart/2005/8/layout/hList1"/>
    <dgm:cxn modelId="{4DAFD8F7-FCC7-49B4-B6FF-224F75720D83}" type="presOf" srcId="{86697C09-2572-49E7-88BD-EF2A35A35234}" destId="{95E182FE-096B-4956-A528-4DDD0EFA8610}" srcOrd="0" destOrd="2" presId="urn:microsoft.com/office/officeart/2005/8/layout/hList1"/>
    <dgm:cxn modelId="{E980DBFC-235D-482B-BE61-D04904018FCB}" type="presOf" srcId="{4DD09B4C-4B2F-4722-B656-C97C3266161E}" destId="{95E182FE-096B-4956-A528-4DDD0EFA8610}" srcOrd="0" destOrd="5" presId="urn:microsoft.com/office/officeart/2005/8/layout/hList1"/>
    <dgm:cxn modelId="{BF86237A-5E6C-44AB-B187-A010F60868B8}" type="presParOf" srcId="{84E763F4-04BD-4B2C-B7D1-4FBE95498E0E}" destId="{B82E2360-F75B-48BB-8E08-B81D48C7843C}" srcOrd="0" destOrd="0" presId="urn:microsoft.com/office/officeart/2005/8/layout/hList1"/>
    <dgm:cxn modelId="{37DF2A09-ECE5-4FD9-AA6E-3A8CC84AFE89}" type="presParOf" srcId="{B82E2360-F75B-48BB-8E08-B81D48C7843C}" destId="{6F529C75-C8D5-4AB6-983F-04D7D3AB142E}" srcOrd="0" destOrd="0" presId="urn:microsoft.com/office/officeart/2005/8/layout/hList1"/>
    <dgm:cxn modelId="{6338943D-DB03-4BF6-9A60-0D128C9EA65C}" type="presParOf" srcId="{B82E2360-F75B-48BB-8E08-B81D48C7843C}" destId="{68FDDAB1-A662-4FF8-96E0-E17ACEE4F5F0}" srcOrd="1" destOrd="0" presId="urn:microsoft.com/office/officeart/2005/8/layout/hList1"/>
    <dgm:cxn modelId="{26C000D7-1164-4EA6-9DCF-325134D1757C}" type="presParOf" srcId="{84E763F4-04BD-4B2C-B7D1-4FBE95498E0E}" destId="{3BA6E2F9-683F-42BB-B27F-5454E982B0D9}" srcOrd="1" destOrd="0" presId="urn:microsoft.com/office/officeart/2005/8/layout/hList1"/>
    <dgm:cxn modelId="{99CD3C58-7397-45E1-A5D5-4096BD57BEF3}" type="presParOf" srcId="{84E763F4-04BD-4B2C-B7D1-4FBE95498E0E}" destId="{2D200C00-8404-49C6-95B0-59D6C365DA5D}" srcOrd="2" destOrd="0" presId="urn:microsoft.com/office/officeart/2005/8/layout/hList1"/>
    <dgm:cxn modelId="{A721377F-136B-4935-9A7C-9BA0533B6A96}" type="presParOf" srcId="{2D200C00-8404-49C6-95B0-59D6C365DA5D}" destId="{E6DC9BA9-0EA5-46E9-9F55-5B89DEC0412A}" srcOrd="0" destOrd="0" presId="urn:microsoft.com/office/officeart/2005/8/layout/hList1"/>
    <dgm:cxn modelId="{3D75E514-698F-4222-9E3D-CFB93BA2B8F1}" type="presParOf" srcId="{2D200C00-8404-49C6-95B0-59D6C365DA5D}" destId="{95E182FE-096B-4956-A528-4DDD0EFA86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297B-A8BF-6C4A-B75B-3B7EA60BE2CB}">
      <dsp:nvSpPr>
        <dsp:cNvPr id="0" name=""/>
        <dsp:cNvSpPr/>
      </dsp:nvSpPr>
      <dsp:spPr>
        <a:xfrm>
          <a:off x="4979019" y="1263851"/>
          <a:ext cx="3899598" cy="440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45"/>
              </a:lnTo>
              <a:lnTo>
                <a:pt x="3899598" y="214445"/>
              </a:lnTo>
              <a:lnTo>
                <a:pt x="3899598" y="4400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3BE76-0852-514F-8E92-490C533AF74C}">
      <dsp:nvSpPr>
        <dsp:cNvPr id="0" name=""/>
        <dsp:cNvSpPr/>
      </dsp:nvSpPr>
      <dsp:spPr>
        <a:xfrm>
          <a:off x="4979019" y="1263851"/>
          <a:ext cx="1299866" cy="440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45"/>
              </a:lnTo>
              <a:lnTo>
                <a:pt x="1299866" y="214445"/>
              </a:lnTo>
              <a:lnTo>
                <a:pt x="1299866" y="4400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59756-796B-7648-8F3A-1E7CFC4EAD55}">
      <dsp:nvSpPr>
        <dsp:cNvPr id="0" name=""/>
        <dsp:cNvSpPr/>
      </dsp:nvSpPr>
      <dsp:spPr>
        <a:xfrm>
          <a:off x="3679153" y="1263851"/>
          <a:ext cx="1299866" cy="440042"/>
        </a:xfrm>
        <a:custGeom>
          <a:avLst/>
          <a:gdLst/>
          <a:ahLst/>
          <a:cxnLst/>
          <a:rect l="0" t="0" r="0" b="0"/>
          <a:pathLst>
            <a:path>
              <a:moveTo>
                <a:pt x="1299866" y="0"/>
              </a:moveTo>
              <a:lnTo>
                <a:pt x="1299866" y="214445"/>
              </a:lnTo>
              <a:lnTo>
                <a:pt x="0" y="214445"/>
              </a:lnTo>
              <a:lnTo>
                <a:pt x="0" y="4400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C3F29-0A1A-7E41-9DDC-D041EBE0761B}">
      <dsp:nvSpPr>
        <dsp:cNvPr id="0" name=""/>
        <dsp:cNvSpPr/>
      </dsp:nvSpPr>
      <dsp:spPr>
        <a:xfrm>
          <a:off x="1079420" y="1263851"/>
          <a:ext cx="3899598" cy="440042"/>
        </a:xfrm>
        <a:custGeom>
          <a:avLst/>
          <a:gdLst/>
          <a:ahLst/>
          <a:cxnLst/>
          <a:rect l="0" t="0" r="0" b="0"/>
          <a:pathLst>
            <a:path>
              <a:moveTo>
                <a:pt x="3899598" y="0"/>
              </a:moveTo>
              <a:lnTo>
                <a:pt x="3899598" y="214445"/>
              </a:lnTo>
              <a:lnTo>
                <a:pt x="0" y="214445"/>
              </a:lnTo>
              <a:lnTo>
                <a:pt x="0" y="4400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1FC77-D7AD-EC4B-A780-E105326E53C6}">
      <dsp:nvSpPr>
        <dsp:cNvPr id="0" name=""/>
        <dsp:cNvSpPr/>
      </dsp:nvSpPr>
      <dsp:spPr>
        <a:xfrm>
          <a:off x="3468027" y="522594"/>
          <a:ext cx="3021984" cy="741256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latin typeface="+mj-lt"/>
            </a:rPr>
            <a:t>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latin typeface="+mj-lt"/>
            </a:rPr>
            <a:t>Traumatisk stressor</a:t>
          </a:r>
        </a:p>
      </dsp:txBody>
      <dsp:txXfrm>
        <a:off x="3468027" y="522594"/>
        <a:ext cx="3021984" cy="741256"/>
      </dsp:txXfrm>
    </dsp:sp>
    <dsp:sp modelId="{B3B45AD6-8BA6-A948-8D00-032CD4DB3BF9}">
      <dsp:nvSpPr>
        <dsp:cNvPr id="0" name=""/>
        <dsp:cNvSpPr/>
      </dsp:nvSpPr>
      <dsp:spPr>
        <a:xfrm>
          <a:off x="5151" y="1703893"/>
          <a:ext cx="2148539" cy="136420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latin typeface="+mj-lt"/>
            </a:rPr>
            <a:t>B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latin typeface="+mj-lt"/>
            </a:rPr>
            <a:t>Återupplevande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latin typeface="+mj-lt"/>
            </a:rPr>
            <a:t>1/5</a:t>
          </a:r>
        </a:p>
      </dsp:txBody>
      <dsp:txXfrm>
        <a:off x="5151" y="1703893"/>
        <a:ext cx="2148539" cy="1364204"/>
      </dsp:txXfrm>
    </dsp:sp>
    <dsp:sp modelId="{04F74083-95DF-6F48-A8F5-1A972EBA220F}">
      <dsp:nvSpPr>
        <dsp:cNvPr id="0" name=""/>
        <dsp:cNvSpPr/>
      </dsp:nvSpPr>
      <dsp:spPr>
        <a:xfrm>
          <a:off x="2604883" y="1703893"/>
          <a:ext cx="2148539" cy="1318096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latin typeface="+mj-lt"/>
            </a:rPr>
            <a:t>C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latin typeface="+mj-lt"/>
            </a:rPr>
            <a:t>Undvikande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latin typeface="+mj-lt"/>
            </a:rPr>
            <a:t>1/2</a:t>
          </a:r>
        </a:p>
      </dsp:txBody>
      <dsp:txXfrm>
        <a:off x="2604883" y="1703893"/>
        <a:ext cx="2148539" cy="1318096"/>
      </dsp:txXfrm>
    </dsp:sp>
    <dsp:sp modelId="{0A2E968A-478D-C847-9024-9CE3481E2ABD}">
      <dsp:nvSpPr>
        <dsp:cNvPr id="0" name=""/>
        <dsp:cNvSpPr/>
      </dsp:nvSpPr>
      <dsp:spPr>
        <a:xfrm>
          <a:off x="5204616" y="1703893"/>
          <a:ext cx="2148539" cy="134039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latin typeface="+mj-lt"/>
            </a:rPr>
            <a:t>D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latin typeface="+mj-lt"/>
            </a:rPr>
            <a:t>Negativa kognitiva förändringar, sinnesstämning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latin typeface="+mj-lt"/>
            </a:rPr>
            <a:t>2/7</a:t>
          </a:r>
        </a:p>
      </dsp:txBody>
      <dsp:txXfrm>
        <a:off x="5204616" y="1703893"/>
        <a:ext cx="2148539" cy="1340398"/>
      </dsp:txXfrm>
    </dsp:sp>
    <dsp:sp modelId="{141DBDC1-4A94-8249-8C3E-7CCE1B0E6711}">
      <dsp:nvSpPr>
        <dsp:cNvPr id="0" name=""/>
        <dsp:cNvSpPr/>
      </dsp:nvSpPr>
      <dsp:spPr>
        <a:xfrm>
          <a:off x="7804348" y="1703893"/>
          <a:ext cx="2148539" cy="131809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Markanta stimulusreaktioner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2/6</a:t>
          </a:r>
          <a:endParaRPr lang="sv-SE" sz="2000" kern="1200" dirty="0"/>
        </a:p>
      </dsp:txBody>
      <dsp:txXfrm>
        <a:off x="7804348" y="1703893"/>
        <a:ext cx="2148539" cy="1318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9C75-C8D5-4AB6-983F-04D7D3AB142E}">
      <dsp:nvSpPr>
        <dsp:cNvPr id="0" name=""/>
        <dsp:cNvSpPr/>
      </dsp:nvSpPr>
      <dsp:spPr>
        <a:xfrm>
          <a:off x="51" y="0"/>
          <a:ext cx="4913783" cy="1785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251968" rIns="440944" bIns="251968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200" kern="1200" dirty="0"/>
            <a:t>CPTSD</a:t>
          </a:r>
        </a:p>
      </dsp:txBody>
      <dsp:txXfrm>
        <a:off x="51" y="0"/>
        <a:ext cx="4913783" cy="1785600"/>
      </dsp:txXfrm>
    </dsp:sp>
    <dsp:sp modelId="{68FDDAB1-A662-4FF8-96E0-E17ACEE4F5F0}">
      <dsp:nvSpPr>
        <dsp:cNvPr id="0" name=""/>
        <dsp:cNvSpPr/>
      </dsp:nvSpPr>
      <dsp:spPr>
        <a:xfrm>
          <a:off x="51" y="1732322"/>
          <a:ext cx="4913783" cy="372879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>
              <a:solidFill>
                <a:srgbClr val="FF0000"/>
              </a:solidFill>
            </a:rPr>
            <a:t>Affektdysreglering (inkl dissociation)</a:t>
          </a:r>
          <a:endParaRPr lang="sv-S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>
              <a:solidFill>
                <a:srgbClr val="7030A0"/>
              </a:solidFill>
            </a:rPr>
            <a:t>Negativ självbild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>
              <a:solidFill>
                <a:schemeClr val="accent6">
                  <a:lumMod val="50000"/>
                </a:schemeClr>
              </a:solidFill>
            </a:rPr>
            <a:t>Svårt skapa och behålla relationer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/>
            <a:t>Återupplevanden</a:t>
          </a:r>
          <a:endParaRPr lang="sv-SE" sz="2400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/>
            <a:t>Undvikanden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/>
            <a:t>Hypervigilans</a:t>
          </a:r>
        </a:p>
      </dsp:txBody>
      <dsp:txXfrm>
        <a:off x="51" y="1732322"/>
        <a:ext cx="4913783" cy="3728793"/>
      </dsp:txXfrm>
    </dsp:sp>
    <dsp:sp modelId="{E6DC9BA9-0EA5-46E9-9F55-5B89DEC0412A}">
      <dsp:nvSpPr>
        <dsp:cNvPr id="0" name=""/>
        <dsp:cNvSpPr/>
      </dsp:nvSpPr>
      <dsp:spPr>
        <a:xfrm>
          <a:off x="5312392" y="0"/>
          <a:ext cx="4913783" cy="17856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251968" rIns="440944" bIns="251968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200" kern="1200" dirty="0"/>
            <a:t>BPD/EIPS</a:t>
          </a:r>
        </a:p>
      </dsp:txBody>
      <dsp:txXfrm>
        <a:off x="5312392" y="0"/>
        <a:ext cx="4913783" cy="1785600"/>
      </dsp:txXfrm>
    </dsp:sp>
    <dsp:sp modelId="{95E182FE-096B-4956-A528-4DDD0EFA8610}">
      <dsp:nvSpPr>
        <dsp:cNvPr id="0" name=""/>
        <dsp:cNvSpPr/>
      </dsp:nvSpPr>
      <dsp:spPr>
        <a:xfrm>
          <a:off x="5343275" y="1750214"/>
          <a:ext cx="4830200" cy="3744577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>
              <a:solidFill>
                <a:srgbClr val="FF0000"/>
              </a:solidFill>
            </a:rPr>
            <a:t>Affektiv instabilitet</a:t>
          </a:r>
          <a:endParaRPr lang="sv-SE" sz="2400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>
              <a:solidFill>
                <a:srgbClr val="7030A0"/>
              </a:solidFill>
            </a:rPr>
            <a:t>Instabil självbild</a:t>
          </a:r>
          <a:endParaRPr lang="sv-SE" sz="2400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>
              <a:solidFill>
                <a:schemeClr val="accent6">
                  <a:lumMod val="50000"/>
                </a:schemeClr>
              </a:solidFill>
            </a:rPr>
            <a:t>Instabila relationer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/>
            <a:t>Dissociation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/>
            <a:t>Impulsivitet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/>
            <a:t>Självskada/suicidal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/>
            <a:t>Tomhetskänsla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400" kern="1200" dirty="0"/>
            <a:t>Inadekvat ilska</a:t>
          </a:r>
        </a:p>
      </dsp:txBody>
      <dsp:txXfrm>
        <a:off x="5343275" y="1750214"/>
        <a:ext cx="4830200" cy="374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2E7E-91C6-4F37-BDF7-AAEBD07E0E7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A3D90-EE75-4F54-A0CB-810F2641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9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Ingen algoritm för utredning vid trauma och psykiatriska symtom. Uppslag till hur man kan tänka och vara uppmärksam på. </a:t>
            </a:r>
          </a:p>
          <a:p>
            <a:r>
              <a:rPr lang="sv-SE" dirty="0"/>
              <a:t>Utgångspunkten är </a:t>
            </a:r>
            <a:r>
              <a:rPr lang="sv-SE" dirty="0" err="1"/>
              <a:t>SFBUPs</a:t>
            </a:r>
            <a:r>
              <a:rPr lang="sv-SE" dirty="0"/>
              <a:t> traumariktlinjer och dess nivåer, men med anpassningar. </a:t>
            </a:r>
          </a:p>
          <a:p>
            <a:r>
              <a:rPr lang="sv-SE" dirty="0"/>
              <a:t>Riktlinjerna bygger i sin tur delvis på en balans mellan vad som är önskvärt och möjligt.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85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Samsjuklighet nästan norm</a:t>
            </a:r>
          </a:p>
          <a:p>
            <a:r>
              <a:rPr lang="sv-SE" dirty="0" err="1"/>
              <a:t>Dep</a:t>
            </a:r>
            <a:r>
              <a:rPr lang="sv-SE" dirty="0"/>
              <a:t> vanligast, ca 75%, </a:t>
            </a:r>
            <a:r>
              <a:rPr lang="sv-SE" altLang="sv-SE" sz="1200" dirty="0"/>
              <a:t>Påverkar svårighetsgrad och suicidrisk, t ex depression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200" dirty="0"/>
              <a:t>Samsjuklighet kan överskugga PTSD, och vice versa, t ex ADHD</a:t>
            </a:r>
          </a:p>
          <a:p>
            <a:endParaRPr lang="sv-SE" altLang="sv-SE" sz="12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C33DF-EE4D-4280-BE37-F2D66BA2A59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8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Diagnoser som är vanligast bland unga generellt, i regel också vanligast bland traumaexponerade.  Högst OR missbruk och CD.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C33DF-EE4D-4280-BE37-F2D66BA2A59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141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Vid samsjuklighet är depression ofta sekundärt till PTSD, och relaterat till pågående stress, medan PTSD symtom mer till traumaexposition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8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Särskilt svårt särskilja bland patienter med komplex PTSD och framträdande affektregleringsproblematik</a:t>
            </a:r>
            <a:r>
              <a:rPr lang="sv-SE" baseline="0" dirty="0"/>
              <a:t>.</a:t>
            </a:r>
          </a:p>
          <a:p>
            <a:r>
              <a:rPr lang="sv-SE" baseline="0" dirty="0" err="1"/>
              <a:t>Komorbiditet</a:t>
            </a:r>
            <a:r>
              <a:rPr lang="sv-SE" baseline="0" dirty="0"/>
              <a:t> inte ovanligt. Samband dubbelriktade. 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80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Flesta av studierna tvärsnitt, men också några </a:t>
            </a:r>
            <a:r>
              <a:rPr lang="sv-SE" dirty="0" err="1"/>
              <a:t>prospektiva</a:t>
            </a:r>
            <a:r>
              <a:rPr lang="sv-SE" dirty="0"/>
              <a:t>. Barnmisshandel inkl här försummelse – där </a:t>
            </a:r>
            <a:r>
              <a:rPr lang="sv-SE" dirty="0" err="1"/>
              <a:t>bl</a:t>
            </a:r>
            <a:r>
              <a:rPr lang="sv-SE" dirty="0"/>
              <a:t> a sett att deprimerade med försummelse svarar sämre på </a:t>
            </a:r>
            <a:r>
              <a:rPr lang="sv-SE" dirty="0" err="1"/>
              <a:t>beh</a:t>
            </a:r>
            <a:r>
              <a:rPr lang="sv-SE" dirty="0"/>
              <a:t> och riskerar kroniskt förlopp.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6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BCFPI, BUD (Mini-Kid), SVP och traumariktlinjer – ingen fullständig harmoni</a:t>
            </a:r>
          </a:p>
          <a:p>
            <a:r>
              <a:rPr lang="sv-SE" dirty="0"/>
              <a:t>Språk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25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Undvikande? Skam? Lojalitet med förövare?</a:t>
            </a:r>
          </a:p>
          <a:p>
            <a:r>
              <a:rPr lang="sv-SE" dirty="0"/>
              <a:t>Frågan ökar möjlighet att vi senare får relevant svar</a:t>
            </a:r>
          </a:p>
          <a:p>
            <a:r>
              <a:rPr lang="sv-SE" dirty="0"/>
              <a:t>På BUP trauma upplever vi inte sällan att den traumaanamnes vi fått i början kompletteras efterhand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9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Föräldrar tenderar förbise internaliserande symtom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15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Behövs en bred traumaanamnes – fler</a:t>
            </a:r>
            <a:r>
              <a:rPr lang="sv-SE" baseline="0" dirty="0"/>
              <a:t> typer, offer</a:t>
            </a:r>
          </a:p>
          <a:p>
            <a:r>
              <a:rPr lang="sv-SE" baseline="0" dirty="0"/>
              <a:t>Registerstudie visat klart mindre ADHD-läkemedel för ensamkommande och andra flyktingbarn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0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sz="1800" b="0" i="0" u="none" strike="noStrike" baseline="0" dirty="0">
                <a:latin typeface="AdvBOOKO-R"/>
              </a:rPr>
              <a:t>Tvärsnittsstudie</a:t>
            </a:r>
            <a:r>
              <a:rPr lang="en-US" sz="1800" b="0" i="0" u="none" strike="noStrike" baseline="0" dirty="0">
                <a:latin typeface="AdvBOOKO-R"/>
              </a:rPr>
              <a:t> med ca 8 000 </a:t>
            </a:r>
            <a:r>
              <a:rPr lang="en-US" sz="1800" b="0" i="0" u="none" strike="noStrike" baseline="0" dirty="0" err="1">
                <a:latin typeface="AdvBOOKO-R"/>
              </a:rPr>
              <a:t>nioåriga</a:t>
            </a:r>
            <a:r>
              <a:rPr lang="en-US" sz="1800" b="0" i="0" u="none" strike="noStrike" baseline="0" dirty="0">
                <a:latin typeface="AdvBOOKO-R"/>
              </a:rPr>
              <a:t> </a:t>
            </a:r>
            <a:r>
              <a:rPr lang="en-US" sz="1800" b="0" i="0" u="none" strike="noStrike" baseline="0" dirty="0" err="1">
                <a:latin typeface="AdvBOOKO-R"/>
              </a:rPr>
              <a:t>tvillingar</a:t>
            </a:r>
            <a:r>
              <a:rPr lang="en-US" sz="1800" b="0" i="0" u="none" strike="noStrike" baseline="0" dirty="0">
                <a:latin typeface="AdvBOOKO-R"/>
              </a:rPr>
              <a:t> av </a:t>
            </a:r>
            <a:r>
              <a:rPr lang="en-US" sz="1800" b="0" i="0" u="none" strike="noStrike" baseline="0" dirty="0" err="1">
                <a:latin typeface="AdvBOOKO-R"/>
              </a:rPr>
              <a:t>Gillberg</a:t>
            </a:r>
            <a:r>
              <a:rPr lang="en-US" sz="1800" b="0" i="0" u="none" strike="noStrike" baseline="0" dirty="0">
                <a:latin typeface="AdvBOOKO-R"/>
              </a:rPr>
              <a:t> </a:t>
            </a:r>
            <a:r>
              <a:rPr lang="en-US" sz="1800" b="0" i="0" u="none" strike="noStrike" baseline="0" dirty="0" err="1">
                <a:latin typeface="AdvBOOKO-R"/>
              </a:rPr>
              <a:t>och</a:t>
            </a:r>
            <a:r>
              <a:rPr lang="en-US" sz="1800" b="0" i="0" u="none" strike="noStrike" baseline="0" dirty="0">
                <a:latin typeface="AdvBOOKO-R"/>
              </a:rPr>
              <a:t> </a:t>
            </a:r>
            <a:r>
              <a:rPr lang="en-US" sz="1800" b="0" i="0" u="none" strike="noStrike" baseline="0" dirty="0" err="1">
                <a:latin typeface="AdvBOOKO-R"/>
              </a:rPr>
              <a:t>kollegor</a:t>
            </a:r>
            <a:r>
              <a:rPr lang="en-US" sz="1800" b="0" i="0" u="none" strike="noStrike" baseline="0" dirty="0">
                <a:latin typeface="AdvBOOKO-R"/>
              </a:rPr>
              <a:t>. </a:t>
            </a:r>
            <a:r>
              <a:rPr lang="sv-SE" sz="1800" dirty="0"/>
              <a:t>ADHD, ASD, inlärningsproblem,</a:t>
            </a:r>
            <a:r>
              <a:rPr lang="sv-SE" sz="1800" baseline="0" dirty="0"/>
              <a:t> tics. </a:t>
            </a:r>
            <a:endParaRPr lang="en-US" sz="1800" b="0" i="0" u="none" strike="noStrike" baseline="0" dirty="0">
              <a:latin typeface="AdvBOOKO-R"/>
            </a:endParaRPr>
          </a:p>
          <a:p>
            <a:pPr algn="l"/>
            <a:r>
              <a:rPr lang="sv-SE" dirty="0"/>
              <a:t>RR för två eller fler NDD 7 gånger högre vid barnmisshandel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Enäggstvillingar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där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utsatts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barnmisshandel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sags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skillnad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NP. Det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gjorde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däremot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tvåäggade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BUD=barn och ungdomspsykiatrisk utredning och diagnostik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Använd gärna flera källor? Offer och förövare?</a:t>
            </a:r>
          </a:p>
          <a:p>
            <a:r>
              <a:rPr lang="sv-SE" dirty="0"/>
              <a:t>Screena</a:t>
            </a:r>
            <a:r>
              <a:rPr lang="sv-SE" baseline="0" dirty="0"/>
              <a:t> för våld i familjen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6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CRIES – kort screening, och mkt använd, men DSM- IV</a:t>
            </a:r>
          </a:p>
          <a:p>
            <a:r>
              <a:rPr lang="sv-SE" dirty="0"/>
              <a:t>CATS: validerad internationell studie och nu också i Sverige. </a:t>
            </a:r>
            <a:r>
              <a:rPr lang="sv-SE" dirty="0" err="1"/>
              <a:t>Cut</a:t>
            </a:r>
            <a:r>
              <a:rPr lang="sv-SE" dirty="0"/>
              <a:t> off runt 21 p</a:t>
            </a:r>
          </a:p>
          <a:p>
            <a:r>
              <a:rPr lang="sv-SE" dirty="0"/>
              <a:t>Kluster E allmänna symtom, höga poäng här kan ge över </a:t>
            </a:r>
            <a:r>
              <a:rPr lang="sv-SE" dirty="0" err="1"/>
              <a:t>cut</a:t>
            </a:r>
            <a:r>
              <a:rPr lang="sv-SE" dirty="0"/>
              <a:t> off. </a:t>
            </a:r>
          </a:p>
          <a:p>
            <a:r>
              <a:rPr lang="sv-SE" dirty="0"/>
              <a:t>Traumareaktioner 12/26: inte validerade.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Skyddsfaktorer: </a:t>
            </a:r>
            <a:r>
              <a:rPr lang="sv-SE" sz="1200" dirty="0"/>
              <a:t>socialt stöd, skola, vänner, aktiviteter, IQ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28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Svår samsjuklighet inkluderar inte lätt till medelsvår depression och ångest</a:t>
            </a:r>
          </a:p>
          <a:p>
            <a:r>
              <a:rPr lang="sv-SE" dirty="0"/>
              <a:t>1 Pat från Afghanistan som ständigt hamnade i </a:t>
            </a:r>
            <a:r>
              <a:rPr lang="sv-SE" dirty="0" err="1"/>
              <a:t>dissociativ</a:t>
            </a:r>
            <a:r>
              <a:rPr lang="sv-SE" dirty="0"/>
              <a:t> stupor. Gick inte att fråga om mardrömmar utan dissociation. Fick aldrig en ordentlig traumaanamnes.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2 Pat med dissociation, omfattande läkemedel, BUP-behandling under flera år </a:t>
            </a:r>
            <a:r>
              <a:rPr lang="sv-SE" dirty="0" err="1"/>
              <a:t>inkl</a:t>
            </a:r>
            <a:r>
              <a:rPr lang="sv-SE" dirty="0"/>
              <a:t> ätstörning och en mor så ängsligt drivande att vi misstänkte Münchhausen. Efter en tids stabiliserande arbete försvann dissociation helt.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7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Somatik</a:t>
            </a:r>
            <a:r>
              <a:rPr lang="sv-SE" dirty="0"/>
              <a:t>: D-vitaminbrist? TSH? Infektion? Självskada? Tortyr?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5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KSADS: ingen med PTSD enligt Håkan </a:t>
            </a:r>
            <a:r>
              <a:rPr lang="sv-SE" dirty="0" err="1"/>
              <a:t>Jarbins</a:t>
            </a:r>
            <a:r>
              <a:rPr lang="sv-SE" dirty="0"/>
              <a:t> studie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86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Psykoforma</a:t>
            </a:r>
            <a:r>
              <a:rPr lang="sv-SE" dirty="0"/>
              <a:t> och </a:t>
            </a:r>
            <a:r>
              <a:rPr lang="sv-SE" dirty="0" err="1"/>
              <a:t>somatoforma</a:t>
            </a:r>
            <a:endParaRPr lang="sv-SE" dirty="0"/>
          </a:p>
          <a:p>
            <a:r>
              <a:rPr lang="sv-SE" dirty="0"/>
              <a:t>Separat kapitel i DSM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79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Sambandet psykos och trauma</a:t>
            </a:r>
            <a:r>
              <a:rPr lang="sv-SE" baseline="0" dirty="0"/>
              <a:t> kvarstår även vid kontroll för hereditet, missbruk, samsjuklighet, etnicitet osv.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Vad är psykotisk störning? </a:t>
            </a:r>
            <a:r>
              <a:rPr lang="sv-SE" dirty="0" err="1"/>
              <a:t>Enl</a:t>
            </a:r>
            <a:r>
              <a:rPr lang="sv-SE" dirty="0"/>
              <a:t> DSM en konstellation av fynd och symtom! Läkarauktoriserad obegriplighet??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5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Svårt separera. Samsjuklighet BPD och PTSD vanligt.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Självbilden sägs vara mer genomgående negativ vid CPTSD och pendla mer vid BPD. Även BPD associerat med trauma, men mer sällan komplex traumaexponering jmf CPTSD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30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KFI: komplement i ärenden där det varit svårt att värdera symtom och vid behandlingsproblem. Underlätta förståelse för kulturella faktorer och individens bakgrund.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0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Tidigare låg</a:t>
            </a:r>
            <a:r>
              <a:rPr lang="sv-SE" altLang="sv-SE" baseline="0" dirty="0">
                <a:ea typeface="ＭＳ Ｐゴシック" panose="020B0600070205080204" pitchFamily="34" charset="-128"/>
              </a:rPr>
              <a:t> dessa tillstånd i </a:t>
            </a:r>
            <a:r>
              <a:rPr lang="sv-SE" altLang="sv-SE" dirty="0">
                <a:ea typeface="ＭＳ Ｐゴシック" panose="020B0600070205080204" pitchFamily="34" charset="-128"/>
              </a:rPr>
              <a:t>ångestdelen, i DSM-5 eget kapitel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Anpassningsstörning: lite av en slaskdiagnos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Sorg?</a:t>
            </a:r>
            <a:r>
              <a:rPr lang="sv-SE" altLang="sv-SE" baseline="0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sv-SE" altLang="sv-SE" baseline="0" dirty="0" err="1">
                <a:ea typeface="ＭＳ Ｐゴシック" panose="020B0600070205080204" pitchFamily="34" charset="-128"/>
              </a:rPr>
              <a:t>Dissoc</a:t>
            </a:r>
            <a:r>
              <a:rPr lang="sv-SE" altLang="sv-SE" baseline="0" dirty="0">
                <a:ea typeface="ＭＳ Ｐゴシック" panose="020B0600070205080204" pitchFamily="34" charset="-128"/>
              </a:rPr>
              <a:t> störningar ofta efter trauma: ingår i BUP trauma uppdrag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2560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4625BB-4BC9-4670-8CF0-C91CC7B50131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3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DSM-5 utvidgat till 20 symtomkriterier och infört </a:t>
            </a:r>
            <a:r>
              <a:rPr lang="sv-SE" dirty="0" err="1"/>
              <a:t>dissociative</a:t>
            </a:r>
            <a:r>
              <a:rPr lang="sv-SE" dirty="0"/>
              <a:t> undergrupp&gt; 600 000 sätt att lida av PTSD på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sv-SE" dirty="0"/>
              <a:t>A: Återupplevande: ofrivilliga, påträngande, plågsamma minne. Mardröm. Flashback. Psykisk eller fysisk reaktion vid trigger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sv-SE" dirty="0"/>
              <a:t>D: minneslucka, jag är värdelös, världen farlig, skuldkänslor, minskat intresse, främlingskap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sv-SE" dirty="0"/>
              <a:t>E: (tidigare överspändhet) irritabel, </a:t>
            </a:r>
            <a:r>
              <a:rPr lang="sv-SE" dirty="0" err="1"/>
              <a:t>självdestr</a:t>
            </a:r>
            <a:r>
              <a:rPr lang="sv-SE" dirty="0"/>
              <a:t>, vaksam, lättskrämd, </a:t>
            </a:r>
            <a:r>
              <a:rPr lang="sv-SE" dirty="0" err="1"/>
              <a:t>konc</a:t>
            </a:r>
            <a:r>
              <a:rPr lang="sv-SE" dirty="0"/>
              <a:t>, sömn (mkt som GAD)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Utvecklingsrelaterade anpassningarna nya i DSM-5.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Anpassningsstörning: A-kriteriet för trauma ej uppfyllt, t ex mobbning, sorg, eller något symtomkluster saknas.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(ICD-10 F43.0)</a:t>
            </a:r>
          </a:p>
          <a:p>
            <a:r>
              <a:rPr lang="sv-SE" dirty="0"/>
              <a:t>CPTSI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94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 motsättning till DSM har ICD-11 istället stramat upp beskrivning av </a:t>
            </a:r>
            <a:r>
              <a:rPr lang="sv-SE" dirty="0" err="1"/>
              <a:t>ptsd</a:t>
            </a:r>
            <a:r>
              <a:rPr lang="sv-SE" dirty="0"/>
              <a:t>-diagnos.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Har </a:t>
            </a:r>
            <a:r>
              <a:rPr lang="sv-SE" dirty="0" err="1"/>
              <a:t>pat</a:t>
            </a:r>
            <a:r>
              <a:rPr lang="sv-SE" dirty="0"/>
              <a:t> också DSO, kan man ställa diagnos den nya diagnosen CPTSD. Kriterier överlappar delvis de nya i DSM.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Affektreglering (inklusive dissociation)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DSO-också efter trauma. Men hur visar sig dessa hos barn jmf vuxna?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7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	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3D90-EE75-4F54-A0CB-810F2641F8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0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75520" y="299695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13451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F04B79-B8A2-466A-916F-5CFEAFC9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C0DD57-D1DF-4A10-A65A-817191337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32B10D-8254-44CA-8F63-AC0DC8B0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E43BD4-A107-4F03-BD66-0F906374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370883-08D9-49FF-B0B7-36DFAF98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19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20FCE7-C162-443C-9B97-11695656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D2D3CB-CB7B-484B-826C-CD28837C6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45BE0A-7244-4901-B1A5-55B36B1D9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46C50C-63B1-47D2-8CE8-AC117438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8D0A31-4330-4491-A9D8-E40844D2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F1DAA9A-B0EC-4800-885F-B6B42183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450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BD4F00-90BA-4065-88AE-D99B8D2C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143254-4E33-40B4-8D0A-A3CE7D6F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B570F19-D661-4D5D-81A0-98E92A176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B3A2E47-B945-4DB2-9917-9F94181C5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AE6B637-7182-4FC4-A764-2A034D925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71E9AF5-72FB-45EB-A27B-CEFD0A37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25E8158-33AD-40AB-A854-B2287EFA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DA88F5F-2C72-4622-816A-B489512F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42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AC4135-40E7-485C-9FE5-A5361ED1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612C31E-8A3E-441F-9166-768C13E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EDC57D-CCE5-4044-9D0D-613D0EAB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9E6E81-F2DC-425C-9231-A4B499F2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4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B4235FF-E343-4634-AC2B-020AC9D9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552DAB9-AD3A-4ABB-9BB0-8C73F083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14DADF-9063-46B0-80F4-53FD3E79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543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2889AD-91A6-4D19-B253-803DEB9C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24A9B0-9706-41D1-BCCE-8E555019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DE9855-AD36-4AD4-B8FF-D110D7B13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EB7019-E174-4393-BB4B-6DE6AC60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2E698C-B3B0-4F8E-85D0-3ABF7F01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D5C59B-A459-46D6-9CF1-4DD39D71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34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AF4014-EA05-4702-AA8E-2C111D76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A6E04ED-A13C-48F0-BACF-2E526728B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4076B2-69C9-4895-9F18-93E4A0A57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03D776-B82B-45A2-996B-0DDB967B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B73B0B8-0682-43D3-9DBB-68FE70CA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7E06825-0237-42DF-9F7C-B0EF7EC1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017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3DFDC5-7B16-40AA-933D-78995D32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A174EFA-3924-4BF4-B132-87C7BE3B7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81E77F-FB9F-44AE-839C-FBF6DA53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4E000E-B76A-458E-963B-8F987D70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87B208-CB70-4A13-AA46-68DA8FDD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264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2FF54C8-9F36-4076-8D13-F74AA644C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A37C19E-3E6D-457E-AD3A-B9FECAD06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067F1C-12D3-45BF-81CB-37C8CC66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413ED5-434F-4492-BDF2-581AB615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4FC10D-E7D5-4129-89EC-4AD68426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984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B65D-1127-41A5-A85C-973BD0E359A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05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1052737"/>
            <a:ext cx="10972800" cy="780685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1916833"/>
            <a:ext cx="10972800" cy="3417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6531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63084" y="1340769"/>
            <a:ext cx="103632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996453" y="1997224"/>
            <a:ext cx="10363200" cy="434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0329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8478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61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584" y="4005064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92697"/>
            <a:ext cx="7315200" cy="332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51584" y="4571802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968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662B-3556-4D11-A64E-1D99080F8235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3953-84E1-45FE-89A4-80127CB967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13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A07BD2-0A83-416E-8291-4D1B4529A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37077D6-D7B0-4003-BF3A-ED9B45A70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4B402A-40F3-46E4-B977-DF7EC871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8F3C70-8A46-4393-A6A8-318F8090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108E7B-C1EB-4BB9-B583-A14BFE2D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36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8735F-2AD5-4B4C-A977-0311EDD2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45823C-45AE-447C-848D-D5F1E556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0D24E4-B7E7-48C6-8E58-24F0EA70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DD0A93-BB68-41B2-B022-EDC08327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97841F-DE05-4470-9F96-8ED3D51A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86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gionSkåne_logo_RG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218" y="188640"/>
            <a:ext cx="84243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xhörning 6"/>
          <p:cNvSpPr/>
          <p:nvPr/>
        </p:nvSpPr>
        <p:spPr bwMode="auto">
          <a:xfrm>
            <a:off x="10063728" y="5597748"/>
            <a:ext cx="1103904" cy="713730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8" name="Sexhörning 7"/>
          <p:cNvSpPr/>
          <p:nvPr/>
        </p:nvSpPr>
        <p:spPr bwMode="auto">
          <a:xfrm>
            <a:off x="10936291" y="5955630"/>
            <a:ext cx="1103904" cy="713730"/>
          </a:xfrm>
          <a:prstGeom prst="hexagon">
            <a:avLst/>
          </a:prstGeom>
          <a:solidFill>
            <a:srgbClr val="FF6500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10" name="Sexhörning 9"/>
          <p:cNvSpPr/>
          <p:nvPr/>
        </p:nvSpPr>
        <p:spPr bwMode="auto">
          <a:xfrm>
            <a:off x="11808853" y="5604098"/>
            <a:ext cx="1103904" cy="713730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A929B06-61E0-4D48-B66A-7D109978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692A6D-89D8-483A-B45A-2517AF1A9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C0B7B0-B82B-4ECE-B29A-CC6501736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B2444-7926-409D-B353-24496EAF1622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5054E2-29D4-48EA-B93F-A5AFDB730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8F0569-2C5E-43F6-945A-B023C6665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DD61A-D8DB-4FC1-B3E2-A4E58AE48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88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5D600921-4D7F-4AC9-ABF8-0685AF533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5" y="2177933"/>
            <a:ext cx="6400800" cy="48006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727368"/>
            <a:ext cx="10363200" cy="1470025"/>
          </a:xfrm>
        </p:spPr>
        <p:txBody>
          <a:bodyPr/>
          <a:lstStyle/>
          <a:p>
            <a:r>
              <a:rPr lang="sv-SE" dirty="0"/>
              <a:t>Bedömning och diagnostik av posttraumatisk stress</a:t>
            </a:r>
            <a:br>
              <a:rPr lang="sv-SE" dirty="0">
                <a:solidFill>
                  <a:schemeClr val="accent5"/>
                </a:solidFill>
              </a:rPr>
            </a:br>
            <a:endParaRPr lang="en-US" i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75520" y="2176282"/>
            <a:ext cx="8534400" cy="1752600"/>
          </a:xfrm>
        </p:spPr>
        <p:txBody>
          <a:bodyPr/>
          <a:lstStyle/>
          <a:p>
            <a:r>
              <a:rPr lang="sv-SE" sz="2200" dirty="0">
                <a:solidFill>
                  <a:schemeClr val="accent5"/>
                </a:solidFill>
              </a:rPr>
              <a:t>Björn Ramel</a:t>
            </a:r>
          </a:p>
          <a:p>
            <a:r>
              <a:rPr lang="sv-SE" sz="2200" b="1" dirty="0"/>
              <a:t>TPK 201119</a:t>
            </a:r>
          </a:p>
        </p:txBody>
      </p:sp>
    </p:spTree>
    <p:extLst>
      <p:ext uri="{BB962C8B-B14F-4D97-AF65-F5344CB8AC3E}">
        <p14:creationId xmlns:p14="http://schemas.microsoft.com/office/powerpoint/2010/main" val="221367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 6">
            <a:extLst>
              <a:ext uri="{FF2B5EF4-FFF2-40B4-BE49-F238E27FC236}">
                <a16:creationId xmlns:a16="http://schemas.microsoft.com/office/drawing/2014/main" id="{44B45FA2-CA50-400E-903F-BD3D9D8D8308}"/>
              </a:ext>
            </a:extLst>
          </p:cNvPr>
          <p:cNvSpPr/>
          <p:nvPr/>
        </p:nvSpPr>
        <p:spPr bwMode="auto">
          <a:xfrm>
            <a:off x="3502179" y="2593600"/>
            <a:ext cx="4187594" cy="245790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       </a:t>
            </a:r>
            <a:r>
              <a:rPr kumimoji="0" lang="sv-SE" sz="32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charset="0"/>
                <a:ea typeface="ヒラギノ角ゴ Pro W3" pitchFamily="1" charset="-128"/>
              </a:rPr>
              <a:t>PTSD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3A5FA95E-7011-4D4F-BF71-AB6748E36882}"/>
              </a:ext>
            </a:extLst>
          </p:cNvPr>
          <p:cNvSpPr/>
          <p:nvPr/>
        </p:nvSpPr>
        <p:spPr bwMode="auto">
          <a:xfrm>
            <a:off x="2233833" y="1809811"/>
            <a:ext cx="2465033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 </a:t>
            </a:r>
            <a:r>
              <a:rPr lang="sv-SE" sz="2400" dirty="0">
                <a:solidFill>
                  <a:schemeClr val="accent1"/>
                </a:solidFill>
                <a:latin typeface="Arial" charset="0"/>
                <a:ea typeface="ヒラギノ角ゴ Pro W3" pitchFamily="1" charset="-128"/>
              </a:rPr>
              <a:t>Ångest</a:t>
            </a: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B43EB29F-B185-465C-B447-E4BDE27B4001}"/>
              </a:ext>
            </a:extLst>
          </p:cNvPr>
          <p:cNvSpPr/>
          <p:nvPr/>
        </p:nvSpPr>
        <p:spPr bwMode="auto">
          <a:xfrm>
            <a:off x="1217356" y="2781503"/>
            <a:ext cx="2620456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     </a:t>
            </a:r>
            <a:r>
              <a:rPr lang="sv-SE" sz="2400" dirty="0">
                <a:solidFill>
                  <a:schemeClr val="accent1"/>
                </a:solidFill>
                <a:latin typeface="Arial" charset="0"/>
                <a:ea typeface="ヒラギノ角ゴ Pro W3" pitchFamily="1" charset="-128"/>
              </a:rPr>
              <a:t>Dissociation</a:t>
            </a: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75AF98B2-528B-4D52-870C-8817522D5509}"/>
              </a:ext>
            </a:extLst>
          </p:cNvPr>
          <p:cNvSpPr/>
          <p:nvPr/>
        </p:nvSpPr>
        <p:spPr bwMode="auto">
          <a:xfrm>
            <a:off x="1538122" y="3945950"/>
            <a:ext cx="2620456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solidFill>
                  <a:schemeClr val="accent1"/>
                </a:solidFill>
                <a:latin typeface="Arial" charset="0"/>
                <a:ea typeface="ヒラギノ角ゴ Pro W3" pitchFamily="1" charset="-128"/>
              </a:rPr>
              <a:t>    Psykos</a:t>
            </a: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6E7A1222-A037-41A9-8237-E8D150BBABDA}"/>
              </a:ext>
            </a:extLst>
          </p:cNvPr>
          <p:cNvSpPr/>
          <p:nvPr/>
        </p:nvSpPr>
        <p:spPr bwMode="auto">
          <a:xfrm>
            <a:off x="3190284" y="4710260"/>
            <a:ext cx="2465033" cy="1336079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</a:t>
            </a:r>
            <a:r>
              <a:rPr lang="sv-SE" sz="2400" dirty="0">
                <a:solidFill>
                  <a:schemeClr val="accent1"/>
                </a:solidFill>
                <a:latin typeface="Arial" charset="0"/>
                <a:ea typeface="ヒラギノ角ゴ Pro W3" pitchFamily="1" charset="-128"/>
              </a:rPr>
              <a:t>Missbruk  (SUD)</a:t>
            </a: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520E0CD2-AA51-4C8E-B1E1-E96FCEA72EB7}"/>
              </a:ext>
            </a:extLst>
          </p:cNvPr>
          <p:cNvSpPr/>
          <p:nvPr/>
        </p:nvSpPr>
        <p:spPr bwMode="auto">
          <a:xfrm>
            <a:off x="5161772" y="4456083"/>
            <a:ext cx="2760162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</a:t>
            </a:r>
            <a:r>
              <a:rPr kumimoji="0" lang="sv-SE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ヒラギノ角ゴ Pro W3" pitchFamily="1" charset="-128"/>
              </a:rPr>
              <a:t>Personlighets-syndrom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6D4A3C0A-E234-404A-8931-BBD6BD04FCFF}"/>
              </a:ext>
            </a:extLst>
          </p:cNvPr>
          <p:cNvSpPr/>
          <p:nvPr/>
        </p:nvSpPr>
        <p:spPr bwMode="auto">
          <a:xfrm>
            <a:off x="7148165" y="3882443"/>
            <a:ext cx="2465033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</a:t>
            </a: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ヒラギノ角ゴ Pro W3" pitchFamily="1" charset="-128"/>
              </a:rPr>
              <a:t>Ätstörning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B979B3A-2DF7-448C-B277-54957B46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087"/>
            <a:ext cx="10972800" cy="780685"/>
          </a:xfrm>
        </p:spPr>
        <p:txBody>
          <a:bodyPr/>
          <a:lstStyle/>
          <a:p>
            <a:pPr algn="ctr"/>
            <a:r>
              <a:rPr lang="sv-SE" dirty="0"/>
              <a:t>Samsjuklighet vid PTSD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7D4478-C974-4693-B96C-229E5E81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78" y="1972454"/>
            <a:ext cx="10972800" cy="341724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727D78F2-000A-4180-975C-C0850F6D11D1}"/>
              </a:ext>
            </a:extLst>
          </p:cNvPr>
          <p:cNvSpPr/>
          <p:nvPr/>
        </p:nvSpPr>
        <p:spPr bwMode="auto">
          <a:xfrm>
            <a:off x="7221189" y="2711681"/>
            <a:ext cx="2465033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 </a:t>
            </a: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ヒラギノ角ゴ Pro W3" pitchFamily="1" charset="-128"/>
              </a:rPr>
              <a:t>ADHD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CB99C9BD-08CD-4C6D-817A-BBC491F55A38}"/>
              </a:ext>
            </a:extLst>
          </p:cNvPr>
          <p:cNvSpPr/>
          <p:nvPr/>
        </p:nvSpPr>
        <p:spPr bwMode="auto">
          <a:xfrm>
            <a:off x="6313760" y="1698937"/>
            <a:ext cx="3107946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</a:t>
            </a:r>
            <a:r>
              <a:rPr lang="sv-SE" sz="2000" dirty="0">
                <a:solidFill>
                  <a:schemeClr val="accent1"/>
                </a:solidFill>
                <a:latin typeface="Arial" charset="0"/>
                <a:ea typeface="ヒラギノ角ゴ Pro W3" pitchFamily="1" charset="-128"/>
              </a:rPr>
              <a:t>Beteendestörning</a:t>
            </a:r>
            <a:endParaRPr kumimoji="0" lang="sv-SE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9BBB4A4C-306F-4FAA-A18F-C3F82845C462}"/>
              </a:ext>
            </a:extLst>
          </p:cNvPr>
          <p:cNvSpPr/>
          <p:nvPr/>
        </p:nvSpPr>
        <p:spPr bwMode="auto">
          <a:xfrm>
            <a:off x="4225886" y="1368256"/>
            <a:ext cx="2663881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    </a:t>
            </a: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ヒラギノ角ゴ Pro W3" pitchFamily="1" charset="-128"/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7953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62"/>
    </mc:Choice>
    <mc:Fallback xmlns="">
      <p:transition spd="slow" advTm="55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 16">
            <a:extLst>
              <a:ext uri="{FF2B5EF4-FFF2-40B4-BE49-F238E27FC236}">
                <a16:creationId xmlns:a16="http://schemas.microsoft.com/office/drawing/2014/main" id="{3A5FA95E-7011-4D4F-BF71-AB6748E36882}"/>
              </a:ext>
            </a:extLst>
          </p:cNvPr>
          <p:cNvSpPr/>
          <p:nvPr/>
        </p:nvSpPr>
        <p:spPr bwMode="auto">
          <a:xfrm>
            <a:off x="2233833" y="1809811"/>
            <a:ext cx="2465033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 </a:t>
            </a:r>
            <a:r>
              <a:rPr lang="sv-SE" sz="2400" dirty="0">
                <a:solidFill>
                  <a:schemeClr val="accent1"/>
                </a:solidFill>
                <a:latin typeface="Arial" charset="0"/>
                <a:ea typeface="ヒラギノ角ゴ Pro W3" pitchFamily="1" charset="-128"/>
              </a:rPr>
              <a:t>Ångest</a:t>
            </a: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B43EB29F-B185-465C-B447-E4BDE27B4001}"/>
              </a:ext>
            </a:extLst>
          </p:cNvPr>
          <p:cNvSpPr/>
          <p:nvPr/>
        </p:nvSpPr>
        <p:spPr bwMode="auto">
          <a:xfrm>
            <a:off x="1217356" y="2781503"/>
            <a:ext cx="2620456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     </a:t>
            </a:r>
            <a:r>
              <a:rPr lang="sv-SE" sz="2400" dirty="0">
                <a:solidFill>
                  <a:schemeClr val="accent1"/>
                </a:solidFill>
                <a:latin typeface="Arial" charset="0"/>
                <a:ea typeface="ヒラギノ角ゴ Pro W3" pitchFamily="1" charset="-128"/>
              </a:rPr>
              <a:t>Dissociation</a:t>
            </a: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75AF98B2-528B-4D52-870C-8817522D5509}"/>
              </a:ext>
            </a:extLst>
          </p:cNvPr>
          <p:cNvSpPr/>
          <p:nvPr/>
        </p:nvSpPr>
        <p:spPr bwMode="auto">
          <a:xfrm>
            <a:off x="1538122" y="3945950"/>
            <a:ext cx="2620456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solidFill>
                  <a:schemeClr val="accent1"/>
                </a:solidFill>
                <a:latin typeface="Arial" charset="0"/>
                <a:ea typeface="ヒラギノ角ゴ Pro W3" pitchFamily="1" charset="-128"/>
              </a:rPr>
              <a:t>    Psykos</a:t>
            </a: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6E7A1222-A037-41A9-8237-E8D150BBABDA}"/>
              </a:ext>
            </a:extLst>
          </p:cNvPr>
          <p:cNvSpPr/>
          <p:nvPr/>
        </p:nvSpPr>
        <p:spPr bwMode="auto">
          <a:xfrm>
            <a:off x="3190284" y="4710260"/>
            <a:ext cx="2465033" cy="1336079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</a:t>
            </a:r>
            <a:r>
              <a:rPr lang="sv-SE" sz="2400" dirty="0">
                <a:solidFill>
                  <a:schemeClr val="accent1"/>
                </a:solidFill>
                <a:latin typeface="Arial" charset="0"/>
                <a:ea typeface="ヒラギノ角ゴ Pro W3" pitchFamily="1" charset="-128"/>
              </a:rPr>
              <a:t>Missbruk  (SUD)</a:t>
            </a: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520E0CD2-AA51-4C8E-B1E1-E96FCEA72EB7}"/>
              </a:ext>
            </a:extLst>
          </p:cNvPr>
          <p:cNvSpPr/>
          <p:nvPr/>
        </p:nvSpPr>
        <p:spPr bwMode="auto">
          <a:xfrm>
            <a:off x="5161772" y="4456083"/>
            <a:ext cx="2760162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</a:t>
            </a:r>
            <a:r>
              <a:rPr kumimoji="0" lang="sv-SE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ヒラギノ角ゴ Pro W3" pitchFamily="1" charset="-128"/>
              </a:rPr>
              <a:t>Personlighets-syndrom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6D4A3C0A-E234-404A-8931-BBD6BD04FCFF}"/>
              </a:ext>
            </a:extLst>
          </p:cNvPr>
          <p:cNvSpPr/>
          <p:nvPr/>
        </p:nvSpPr>
        <p:spPr bwMode="auto">
          <a:xfrm>
            <a:off x="7148165" y="3882443"/>
            <a:ext cx="2465033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</a:t>
            </a: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ヒラギノ角ゴ Pro W3" pitchFamily="1" charset="-128"/>
              </a:rPr>
              <a:t>Ätstörning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B979B3A-2DF7-448C-B277-54957B46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3131"/>
            <a:ext cx="10972800" cy="780685"/>
          </a:xfrm>
        </p:spPr>
        <p:txBody>
          <a:bodyPr/>
          <a:lstStyle/>
          <a:p>
            <a:pPr algn="ctr"/>
            <a:r>
              <a:rPr lang="sv-SE" dirty="0"/>
              <a:t>Associerade med svår stress och trauma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7D4478-C974-4693-B96C-229E5E81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78" y="-1291867"/>
            <a:ext cx="10972800" cy="341724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727D78F2-000A-4180-975C-C0850F6D11D1}"/>
              </a:ext>
            </a:extLst>
          </p:cNvPr>
          <p:cNvSpPr/>
          <p:nvPr/>
        </p:nvSpPr>
        <p:spPr bwMode="auto">
          <a:xfrm>
            <a:off x="7221189" y="2711681"/>
            <a:ext cx="2465033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 </a:t>
            </a: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ヒラギノ角ゴ Pro W3" pitchFamily="1" charset="-128"/>
              </a:rPr>
              <a:t>ADHD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CB99C9BD-08CD-4C6D-817A-BBC491F55A38}"/>
              </a:ext>
            </a:extLst>
          </p:cNvPr>
          <p:cNvSpPr/>
          <p:nvPr/>
        </p:nvSpPr>
        <p:spPr bwMode="auto">
          <a:xfrm>
            <a:off x="6313760" y="1698937"/>
            <a:ext cx="3107946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</a:t>
            </a:r>
            <a:r>
              <a:rPr lang="sv-SE" sz="2000" dirty="0">
                <a:solidFill>
                  <a:schemeClr val="accent1"/>
                </a:solidFill>
                <a:latin typeface="Arial" charset="0"/>
                <a:ea typeface="ヒラギノ角ゴ Pro W3" pitchFamily="1" charset="-128"/>
              </a:rPr>
              <a:t>Beteendestörning</a:t>
            </a:r>
            <a:endParaRPr kumimoji="0" lang="sv-SE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9BBB4A4C-306F-4FAA-A18F-C3F82845C462}"/>
              </a:ext>
            </a:extLst>
          </p:cNvPr>
          <p:cNvSpPr/>
          <p:nvPr/>
        </p:nvSpPr>
        <p:spPr bwMode="auto">
          <a:xfrm>
            <a:off x="4225886" y="1368256"/>
            <a:ext cx="2663881" cy="155359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       </a:t>
            </a: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ヒラギノ角ゴ Pro W3" pitchFamily="1" charset="-128"/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5663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62"/>
    </mc:Choice>
    <mc:Fallback xmlns="">
      <p:transition spd="slow" advTm="5536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2746" y="409270"/>
            <a:ext cx="10972800" cy="780685"/>
          </a:xfrm>
        </p:spPr>
        <p:txBody>
          <a:bodyPr/>
          <a:lstStyle/>
          <a:p>
            <a:pPr algn="ctr"/>
            <a:r>
              <a:rPr lang="en-US" dirty="0"/>
              <a:t>Överlappning depression - </a:t>
            </a:r>
            <a:r>
              <a:rPr lang="en-US" dirty="0">
                <a:solidFill>
                  <a:srgbClr val="FF0000"/>
                </a:solidFill>
              </a:rPr>
              <a:t>PTSD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4932" y="1290296"/>
            <a:ext cx="11362267" cy="3417243"/>
          </a:xfrm>
        </p:spPr>
        <p:txBody>
          <a:bodyPr/>
          <a:lstStyle/>
          <a:p>
            <a:r>
              <a:rPr lang="sv-SE" sz="2600" dirty="0">
                <a:latin typeface="Cambria" panose="02040503050406030204" pitchFamily="18" charset="0"/>
              </a:rPr>
              <a:t>Nedstämdhet större delen av dagen</a:t>
            </a:r>
            <a:r>
              <a:rPr lang="sv-SE" sz="2600" dirty="0">
                <a:solidFill>
                  <a:srgbClr val="FF0000"/>
                </a:solidFill>
                <a:latin typeface="Cambria" panose="02040503050406030204" pitchFamily="18" charset="0"/>
              </a:rPr>
              <a:t> - oförmåga att uppleva positiva känslor</a:t>
            </a:r>
            <a:endParaRPr lang="sv-SE" sz="2600" dirty="0">
              <a:latin typeface="Cambria" panose="02040503050406030204" pitchFamily="18" charset="0"/>
            </a:endParaRPr>
          </a:p>
          <a:p>
            <a:r>
              <a:rPr lang="sv-SE" sz="2600" dirty="0">
                <a:latin typeface="Cambria" panose="02040503050406030204" pitchFamily="18" charset="0"/>
              </a:rPr>
              <a:t>Minskat intresse eller glädje</a:t>
            </a:r>
            <a:r>
              <a:rPr lang="sv-SE" sz="2600" dirty="0">
                <a:solidFill>
                  <a:srgbClr val="FF0000"/>
                </a:solidFill>
                <a:latin typeface="Cambria" panose="02040503050406030204" pitchFamily="18" charset="0"/>
              </a:rPr>
              <a:t> - minskat intresse</a:t>
            </a:r>
            <a:endParaRPr lang="sv-SE" sz="2600" dirty="0">
              <a:latin typeface="Cambria" panose="02040503050406030204" pitchFamily="18" charset="0"/>
            </a:endParaRPr>
          </a:p>
          <a:p>
            <a:r>
              <a:rPr lang="sv-SE" sz="2600" i="1" dirty="0">
                <a:latin typeface="Cambria" panose="02040503050406030204" pitchFamily="18" charset="0"/>
              </a:rPr>
              <a:t>Betydande viktnedgång eller viktuppgång</a:t>
            </a:r>
          </a:p>
          <a:p>
            <a:r>
              <a:rPr lang="sv-SE" sz="2600" dirty="0">
                <a:latin typeface="Cambria" panose="02040503050406030204" pitchFamily="18" charset="0"/>
              </a:rPr>
              <a:t>Sömnstörning</a:t>
            </a:r>
            <a:r>
              <a:rPr lang="sv-SE" sz="2600" dirty="0">
                <a:solidFill>
                  <a:srgbClr val="FF0000"/>
                </a:solidFill>
                <a:latin typeface="Cambria" panose="02040503050406030204" pitchFamily="18" charset="0"/>
              </a:rPr>
              <a:t> - sömnstörning</a:t>
            </a:r>
          </a:p>
          <a:p>
            <a:r>
              <a:rPr lang="sv-SE" sz="2600" dirty="0">
                <a:latin typeface="Cambria" panose="02040503050406030204" pitchFamily="18" charset="0"/>
              </a:rPr>
              <a:t>Psykomotorisk agitation eller hämning</a:t>
            </a:r>
            <a:r>
              <a:rPr lang="sv-SE" sz="2600" dirty="0">
                <a:solidFill>
                  <a:srgbClr val="FF0000"/>
                </a:solidFill>
                <a:latin typeface="Cambria" panose="02040503050406030204" pitchFamily="18" charset="0"/>
              </a:rPr>
              <a:t> - vaksamhet</a:t>
            </a:r>
            <a:endParaRPr lang="sv-SE" sz="2600" dirty="0">
              <a:latin typeface="Cambria" panose="02040503050406030204" pitchFamily="18" charset="0"/>
            </a:endParaRPr>
          </a:p>
          <a:p>
            <a:r>
              <a:rPr lang="sv-SE" sz="2600" i="1" dirty="0">
                <a:latin typeface="Cambria" panose="02040503050406030204" pitchFamily="18" charset="0"/>
              </a:rPr>
              <a:t>Brist på energi/svaghetskänsla</a:t>
            </a:r>
          </a:p>
          <a:p>
            <a:r>
              <a:rPr lang="sv-SE" sz="2600" dirty="0">
                <a:latin typeface="Cambria" panose="02040503050406030204" pitchFamily="18" charset="0"/>
              </a:rPr>
              <a:t>Känsla av värdelöshet eller överdrivna skuldkänslor</a:t>
            </a:r>
            <a:r>
              <a:rPr lang="sv-SE" sz="2600" dirty="0">
                <a:solidFill>
                  <a:srgbClr val="FF0000"/>
                </a:solidFill>
                <a:latin typeface="Cambria" panose="02040503050406030204" pitchFamily="18" charset="0"/>
              </a:rPr>
              <a:t> - skuld, negativ självbild</a:t>
            </a:r>
            <a:endParaRPr lang="sv-SE" sz="2600" dirty="0">
              <a:latin typeface="Cambria" panose="02040503050406030204" pitchFamily="18" charset="0"/>
            </a:endParaRPr>
          </a:p>
          <a:p>
            <a:r>
              <a:rPr lang="sv-SE" sz="2600" dirty="0">
                <a:latin typeface="Cambria" panose="02040503050406030204" pitchFamily="18" charset="0"/>
              </a:rPr>
              <a:t>Sänkt koncentration </a:t>
            </a:r>
            <a:r>
              <a:rPr lang="sv-SE" sz="2600" dirty="0">
                <a:solidFill>
                  <a:srgbClr val="FF0000"/>
                </a:solidFill>
                <a:latin typeface="Cambria" panose="02040503050406030204" pitchFamily="18" charset="0"/>
              </a:rPr>
              <a:t>- koncentrationssvårigheter</a:t>
            </a:r>
          </a:p>
          <a:p>
            <a:r>
              <a:rPr lang="sv-SE" sz="2600" i="1" dirty="0">
                <a:latin typeface="Cambria" panose="02040503050406030204" pitchFamily="18" charset="0"/>
              </a:rPr>
              <a:t>Återkommande tankar på döden </a:t>
            </a:r>
            <a:endParaRPr lang="sv-SE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v-SE" sz="2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half" idx="1"/>
          </p:nvPr>
        </p:nvSpPr>
        <p:spPr bwMode="auto">
          <a:xfrm>
            <a:off x="2500009" y="884418"/>
            <a:ext cx="5593006" cy="554636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v-SE" dirty="0"/>
              <a:t>  </a:t>
            </a:r>
            <a:r>
              <a:rPr lang="sv-SE" b="1" dirty="0"/>
              <a:t>ADHD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 bwMode="auto">
          <a:xfrm>
            <a:off x="4517879" y="929388"/>
            <a:ext cx="5871261" cy="5486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v-SE" dirty="0"/>
              <a:t>                          C/</a:t>
            </a:r>
            <a:r>
              <a:rPr lang="sv-SE" b="1" dirty="0"/>
              <a:t>PTSD</a:t>
            </a:r>
          </a:p>
        </p:txBody>
      </p:sp>
      <p:sp>
        <p:nvSpPr>
          <p:cNvPr id="10" name="Ellips 9"/>
          <p:cNvSpPr/>
          <p:nvPr/>
        </p:nvSpPr>
        <p:spPr bwMode="auto">
          <a:xfrm>
            <a:off x="4497046" y="1054775"/>
            <a:ext cx="3747534" cy="526030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300" dirty="0"/>
              <a:t> koncentration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300" dirty="0"/>
              <a:t>Svårt lära nytt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300" dirty="0"/>
              <a:t>Lättdistraherad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300" dirty="0"/>
              <a:t>Sömnproblem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300" dirty="0"/>
              <a:t>Irritabilitet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300" dirty="0"/>
              <a:t>Impulser/affekt-reglering</a:t>
            </a:r>
          </a:p>
        </p:txBody>
      </p:sp>
      <p:cxnSp>
        <p:nvCxnSpPr>
          <p:cNvPr id="9" name="Rak pil 8"/>
          <p:cNvCxnSpPr/>
          <p:nvPr/>
        </p:nvCxnSpPr>
        <p:spPr bwMode="auto">
          <a:xfrm>
            <a:off x="5443928" y="1831298"/>
            <a:ext cx="0" cy="314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F17E7864-F058-4C50-BEBD-F0A75DB6DCC8}"/>
              </a:ext>
            </a:extLst>
          </p:cNvPr>
          <p:cNvSpPr txBox="1"/>
          <p:nvPr/>
        </p:nvSpPr>
        <p:spPr>
          <a:xfrm>
            <a:off x="8244580" y="6507804"/>
            <a:ext cx="273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Spencer 2016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2755061-E128-457C-9B32-68C78A0085D6}"/>
              </a:ext>
            </a:extLst>
          </p:cNvPr>
          <p:cNvSpPr txBox="1"/>
          <p:nvPr/>
        </p:nvSpPr>
        <p:spPr>
          <a:xfrm>
            <a:off x="383458" y="4070555"/>
            <a:ext cx="283169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i="1" baseline="0" dirty="0"/>
              <a:t>Fyrfaldigt förhöjd risk för PTSD bland ADHD </a:t>
            </a:r>
            <a:r>
              <a:rPr lang="sv-SE" sz="2400" i="1" baseline="0" dirty="0" err="1"/>
              <a:t>pat</a:t>
            </a:r>
            <a:endParaRPr lang="sv-SE" sz="2400" i="1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i="1" dirty="0"/>
              <a:t>Förhöjd risk ADHD för </a:t>
            </a:r>
            <a:r>
              <a:rPr lang="sv-SE" sz="2400" i="1" dirty="0" err="1"/>
              <a:t>pat</a:t>
            </a:r>
            <a:r>
              <a:rPr lang="sv-SE" sz="2400" i="1" dirty="0"/>
              <a:t> med PTSD</a:t>
            </a:r>
          </a:p>
        </p:txBody>
      </p:sp>
    </p:spTree>
    <p:extLst>
      <p:ext uri="{BB962C8B-B14F-4D97-AF65-F5344CB8AC3E}">
        <p14:creationId xmlns:p14="http://schemas.microsoft.com/office/powerpoint/2010/main" val="18494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ubrik 1"/>
          <p:cNvSpPr>
            <a:spLocks noGrp="1"/>
          </p:cNvSpPr>
          <p:nvPr>
            <p:ph type="title"/>
          </p:nvPr>
        </p:nvSpPr>
        <p:spPr>
          <a:xfrm>
            <a:off x="300541" y="636968"/>
            <a:ext cx="11351485" cy="780685"/>
          </a:xfrm>
        </p:spPr>
        <p:txBody>
          <a:bodyPr/>
          <a:lstStyle/>
          <a:p>
            <a:pPr algn="ctr"/>
            <a:r>
              <a:rPr lang="sv-SE" altLang="sv-SE" dirty="0"/>
              <a:t>Psykisk sjukdom vid trauma annorlunda än utan trauma</a:t>
            </a:r>
          </a:p>
        </p:txBody>
      </p:sp>
      <p:sp>
        <p:nvSpPr>
          <p:cNvPr id="51203" name="Platshållare för innehåll 2"/>
          <p:cNvSpPr>
            <a:spLocks noGrp="1"/>
          </p:cNvSpPr>
          <p:nvPr>
            <p:ph idx="1"/>
          </p:nvPr>
        </p:nvSpPr>
        <p:spPr>
          <a:xfrm>
            <a:off x="1352282" y="1999720"/>
            <a:ext cx="8834907" cy="3571444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sv-SE" altLang="sv-SE" sz="2900" dirty="0"/>
              <a:t>Debuterar ofta tidigare, större symtombörda och komorbiditet, ökad risk för suicid och svarar sämre på behandling jämfört med barn med samma diagnos, t ex depression, utan trauma. </a:t>
            </a:r>
          </a:p>
          <a:p>
            <a:pPr>
              <a:spcAft>
                <a:spcPct val="0"/>
              </a:spcAft>
            </a:pPr>
            <a:r>
              <a:rPr lang="sv-SE" altLang="sv-SE" sz="2900" dirty="0"/>
              <a:t>Neurobiologiska förändringar och tecken på kronisk inflammation</a:t>
            </a:r>
          </a:p>
          <a:p>
            <a:pPr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v-SE" altLang="sv-SE" sz="2900" dirty="0"/>
              <a:t>Specifik ekofenotyp</a:t>
            </a:r>
          </a:p>
        </p:txBody>
      </p:sp>
      <p:sp>
        <p:nvSpPr>
          <p:cNvPr id="51204" name="textruta 3"/>
          <p:cNvSpPr txBox="1">
            <a:spLocks noChangeArrowheads="1"/>
          </p:cNvSpPr>
          <p:nvPr/>
        </p:nvSpPr>
        <p:spPr bwMode="auto">
          <a:xfrm>
            <a:off x="1159728" y="6308299"/>
            <a:ext cx="9567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1000"/>
              </a:spcBef>
              <a:buClr>
                <a:schemeClr val="tx1"/>
              </a:buClr>
              <a:buChar char="–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9025" indent="-179388">
              <a:spcBef>
                <a:spcPts val="1000"/>
              </a:spcBef>
              <a:buClr>
                <a:schemeClr val="tx1"/>
              </a:buClr>
              <a:buFont typeface="Lucida Grande" pitchFamily="-108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0988" indent="-193675">
              <a:spcBef>
                <a:spcPts val="1000"/>
              </a:spcBef>
              <a:buClr>
                <a:schemeClr val="tx1"/>
              </a:buClr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6763" indent="-22701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396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116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836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556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sv-SE" altLang="sv-SE" sz="1800" dirty="0" err="1">
                <a:solidFill>
                  <a:schemeClr val="tx1"/>
                </a:solidFill>
              </a:rPr>
              <a:t>Teicher</a:t>
            </a:r>
            <a:r>
              <a:rPr lang="sv-SE" altLang="sv-SE" sz="1800" dirty="0">
                <a:solidFill>
                  <a:schemeClr val="tx1"/>
                </a:solidFill>
              </a:rPr>
              <a:t>, Samson 2013. </a:t>
            </a:r>
            <a:r>
              <a:rPr lang="sv-SE" altLang="sv-SE" sz="1800" dirty="0" err="1">
                <a:solidFill>
                  <a:schemeClr val="tx1"/>
                </a:solidFill>
              </a:rPr>
              <a:t>Nanni</a:t>
            </a:r>
            <a:r>
              <a:rPr lang="sv-SE" altLang="sv-SE" sz="1800" dirty="0">
                <a:solidFill>
                  <a:schemeClr val="tx1"/>
                </a:solidFill>
              </a:rPr>
              <a:t> et al 2011, </a:t>
            </a:r>
            <a:r>
              <a:rPr lang="sv-SE" altLang="sv-SE" sz="1800" dirty="0" err="1">
                <a:solidFill>
                  <a:schemeClr val="tx1"/>
                </a:solidFill>
              </a:rPr>
              <a:t>Nemeroff</a:t>
            </a:r>
            <a:r>
              <a:rPr lang="sv-SE" altLang="sv-SE" sz="1800" dirty="0">
                <a:solidFill>
                  <a:schemeClr val="tx1"/>
                </a:solidFill>
              </a:rPr>
              <a:t> 2016, Cohen-Woods 2018, </a:t>
            </a:r>
            <a:r>
              <a:rPr lang="sv-SE" altLang="sv-SE" sz="1800" dirty="0" err="1">
                <a:solidFill>
                  <a:schemeClr val="tx1"/>
                </a:solidFill>
              </a:rPr>
              <a:t>Lippard</a:t>
            </a:r>
            <a:r>
              <a:rPr lang="sv-SE" altLang="sv-SE" sz="1800" dirty="0">
                <a:solidFill>
                  <a:schemeClr val="tx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49903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54"/>
    </mc:Choice>
    <mc:Fallback xmlns="">
      <p:transition spd="slow" advTm="6145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F8ECB8-5916-470C-9B4F-F3524F0D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Alltså…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14D50F-D7FC-420A-81B7-65C6AAB7A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200" dirty="0"/>
              <a:t>Screena trauma vid nybesök oavsett vad patienten söker för och vårdnivå. Upprepa/fördjupa vid behov. </a:t>
            </a:r>
          </a:p>
          <a:p>
            <a:pPr marL="0" indent="0">
              <a:buNone/>
            </a:pPr>
            <a:endParaRPr lang="sv-SE" sz="3200" dirty="0"/>
          </a:p>
          <a:p>
            <a:r>
              <a:rPr lang="sv-SE" dirty="0"/>
              <a:t>Angeläget att BUP som organisation börjar mäta och följa upp screening</a:t>
            </a:r>
          </a:p>
          <a:p>
            <a:r>
              <a:rPr lang="sv-SE" dirty="0"/>
              <a:t>Utmaning att organisera screening systematiskt och relevant i olika vårdkedjor och ingångar</a:t>
            </a:r>
          </a:p>
          <a:p>
            <a:pPr marL="0" indent="0">
              <a:buNone/>
            </a:pPr>
            <a:r>
              <a:rPr lang="sv-SE" dirty="0"/>
              <a:t> 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0978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C39C9D-DA78-4FC0-B90A-838BE822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3" y="818565"/>
            <a:ext cx="10972800" cy="780685"/>
          </a:xfrm>
        </p:spPr>
        <p:txBody>
          <a:bodyPr/>
          <a:lstStyle/>
          <a:p>
            <a:pPr algn="ctr"/>
            <a:r>
              <a:rPr lang="sv-SE" dirty="0"/>
              <a:t>Negativ traumascreening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12CC21-43D0-4299-A1C6-DD71C2F65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29" y="1526542"/>
            <a:ext cx="10972800" cy="3417243"/>
          </a:xfrm>
        </p:spPr>
        <p:txBody>
          <a:bodyPr/>
          <a:lstStyle/>
          <a:p>
            <a:r>
              <a:rPr lang="sv-SE" dirty="0"/>
              <a:t>Utesluter inte trauma</a:t>
            </a:r>
          </a:p>
          <a:p>
            <a:r>
              <a:rPr lang="sv-SE" dirty="0"/>
              <a:t>Något i bakgrund, symtombild eller sjukhistorien som ändå indikerar förhöjd risk? </a:t>
            </a:r>
          </a:p>
          <a:p>
            <a:r>
              <a:rPr lang="sv-SE" dirty="0"/>
              <a:t>Plötsligt förändring av symtom eller beteende? Blåmärken, brännskador, försummelse?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Vid negativ traumascreening och BUD – överväg frågor om PTSD-kärnsymtom</a:t>
            </a:r>
          </a:p>
        </p:txBody>
      </p:sp>
    </p:spTree>
    <p:extLst>
      <p:ext uri="{BB962C8B-B14F-4D97-AF65-F5344CB8AC3E}">
        <p14:creationId xmlns:p14="http://schemas.microsoft.com/office/powerpoint/2010/main" val="3935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DDF59F-AAF1-4CDA-B57A-ADA5FEF1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618" y="790089"/>
            <a:ext cx="10972800" cy="780685"/>
          </a:xfrm>
        </p:spPr>
        <p:txBody>
          <a:bodyPr/>
          <a:lstStyle/>
          <a:p>
            <a:r>
              <a:rPr lang="sv-SE" dirty="0"/>
              <a:t>Allmänt om bedömning efter trauma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72FD30-1F7B-4DFB-BDC1-C529B977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22" y="1963569"/>
            <a:ext cx="10972800" cy="34172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dirty="0"/>
              <a:t>Trygghet och säkerhet A och O</a:t>
            </a:r>
          </a:p>
          <a:p>
            <a:pPr>
              <a:lnSpc>
                <a:spcPct val="90000"/>
              </a:lnSpc>
            </a:pPr>
            <a:r>
              <a:rPr lang="sv-SE" dirty="0"/>
              <a:t>Brett barnpsykiatriskt perspektiv </a:t>
            </a:r>
          </a:p>
          <a:p>
            <a:pPr>
              <a:lnSpc>
                <a:spcPct val="90000"/>
              </a:lnSpc>
            </a:pPr>
            <a:r>
              <a:rPr lang="sv-SE" sz="3200" dirty="0"/>
              <a:t>Bedömning och kartläggning kan väcka starka känslor. Förklara frågor. Normalisera, validera, ge patient kontroll. </a:t>
            </a:r>
          </a:p>
          <a:p>
            <a:pPr>
              <a:lnSpc>
                <a:spcPct val="90000"/>
              </a:lnSpc>
            </a:pPr>
            <a:r>
              <a:rPr lang="sv-SE" sz="3200" dirty="0"/>
              <a:t>Självsvarsformulär ibland lättare än muntliga frågor.</a:t>
            </a:r>
          </a:p>
          <a:p>
            <a:r>
              <a:rPr lang="sv-SE" dirty="0"/>
              <a:t>Ett bekräftat trauma → risk för fler. </a:t>
            </a:r>
          </a:p>
          <a:p>
            <a:pPr marL="0" indent="0">
              <a:buNone/>
            </a:pPr>
            <a:r>
              <a:rPr lang="sv-SE" dirty="0"/>
              <a:t>   Traumahändelser mini → CATS-händelser eller LYLES </a:t>
            </a:r>
          </a:p>
          <a:p>
            <a:pPr marL="0" indent="0">
              <a:lnSpc>
                <a:spcPct val="90000"/>
              </a:lnSpc>
              <a:buNone/>
            </a:pPr>
            <a:endParaRPr lang="sv-SE" sz="3200" dirty="0"/>
          </a:p>
          <a:p>
            <a:pPr marL="0" indent="0">
              <a:lnSpc>
                <a:spcPct val="90000"/>
              </a:lnSpc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10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561748"/>
            <a:ext cx="10972800" cy="780685"/>
          </a:xfrm>
        </p:spPr>
        <p:txBody>
          <a:bodyPr/>
          <a:lstStyle/>
          <a:p>
            <a:pPr algn="ctr"/>
            <a:r>
              <a:rPr lang="sv-SE" dirty="0"/>
              <a:t>Flyktingpopulation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1593945"/>
            <a:ext cx="10202224" cy="3417243"/>
          </a:xfrm>
        </p:spPr>
        <p:txBody>
          <a:bodyPr/>
          <a:lstStyle/>
          <a:p>
            <a:r>
              <a:rPr lang="sv-SE" dirty="0"/>
              <a:t>Större traumabörda än övriga </a:t>
            </a:r>
          </a:p>
          <a:p>
            <a:r>
              <a:rPr lang="sv-SE" dirty="0"/>
              <a:t>Anknytnings- och utvecklingsanamnes liksom hereditet saknas ofta för ensamkommande </a:t>
            </a:r>
          </a:p>
          <a:p>
            <a:r>
              <a:rPr lang="sv-SE" dirty="0"/>
              <a:t>Överdiagnostik PTSD? Underdiagnostik annat som ADHD?</a:t>
            </a:r>
          </a:p>
          <a:p>
            <a:r>
              <a:rPr lang="sv-SE" dirty="0"/>
              <a:t>Undersök och dokumentera tortyrmisstanke</a:t>
            </a:r>
          </a:p>
          <a:p>
            <a:r>
              <a:rPr lang="sv-SE" sz="3200" dirty="0"/>
              <a:t>Könsstympning?</a:t>
            </a:r>
            <a:endParaRPr lang="sv-SE" dirty="0"/>
          </a:p>
          <a:p>
            <a:r>
              <a:rPr lang="sv-SE" dirty="0"/>
              <a:t>Flyktingbarn med föräldrar psykiatriskt försummad grupp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D06BED7-0A21-4D1D-8470-1C2D91B60AD2}"/>
              </a:ext>
            </a:extLst>
          </p:cNvPr>
          <p:cNvSpPr txBox="1"/>
          <p:nvPr/>
        </p:nvSpPr>
        <p:spPr>
          <a:xfrm>
            <a:off x="5982510" y="6488345"/>
            <a:ext cx="413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Axelsson et al 2020, Berg et al 2020</a:t>
            </a:r>
          </a:p>
        </p:txBody>
      </p:sp>
    </p:spTree>
    <p:extLst>
      <p:ext uri="{BB962C8B-B14F-4D97-AF65-F5344CB8AC3E}">
        <p14:creationId xmlns:p14="http://schemas.microsoft.com/office/powerpoint/2010/main" val="1899897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695" y="-137806"/>
            <a:ext cx="11323518" cy="780685"/>
          </a:xfrm>
        </p:spPr>
        <p:txBody>
          <a:bodyPr/>
          <a:lstStyle/>
          <a:p>
            <a:pPr algn="ctr"/>
            <a:br>
              <a:rPr lang="sv-SE" sz="3600" dirty="0"/>
            </a:br>
            <a:r>
              <a:rPr lang="sv-SE" sz="3600" dirty="0"/>
              <a:t>U</a:t>
            </a:r>
            <a:r>
              <a:rPr lang="sv-SE" sz="3500" dirty="0"/>
              <a:t>tvecklingsrelaterade störningar (NDD)</a:t>
            </a:r>
            <a:br>
              <a:rPr lang="sv-SE" sz="3500" dirty="0"/>
            </a:br>
            <a:r>
              <a:rPr lang="sv-SE" sz="3500" dirty="0"/>
              <a:t>och barnmisshandel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1478264"/>
            <a:ext cx="10972800" cy="3417243"/>
          </a:xfrm>
        </p:spPr>
        <p:txBody>
          <a:bodyPr/>
          <a:lstStyle/>
          <a:p>
            <a:r>
              <a:rPr lang="sv-SE" dirty="0"/>
              <a:t>Barnmisshandlade fler NDD-diagnoser än övriga i svensk tvillingstudie</a:t>
            </a:r>
          </a:p>
          <a:p>
            <a:r>
              <a:rPr lang="sv-SE" dirty="0"/>
              <a:t>Orsak: genetik och delad miljö mer än svåra händelser </a:t>
            </a:r>
          </a:p>
          <a:p>
            <a:r>
              <a:rPr lang="sv-SE" dirty="0"/>
              <a:t>Dock mer ADHD- och autismsymtom om barnmisshandel</a:t>
            </a:r>
          </a:p>
          <a:p>
            <a:r>
              <a:rPr lang="sv-SE" dirty="0"/>
              <a:t>Andra studier ↓ kognitiv förmåga vid trauma och ännu lägre om PTSD </a:t>
            </a:r>
          </a:p>
          <a:p>
            <a:r>
              <a:rPr lang="sv-SE" dirty="0"/>
              <a:t>”</a:t>
            </a:r>
            <a:r>
              <a:rPr lang="sv-SE" i="1" dirty="0"/>
              <a:t>Maltreated children should receive a full neurodevelopmental assessment including ADHD, ASD, learning disorders and Tic disorders</a:t>
            </a:r>
            <a:r>
              <a:rPr lang="sv-SE" dirty="0"/>
              <a:t>”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endParaRPr lang="sv-SE" sz="12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881336" y="6360270"/>
            <a:ext cx="733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Dinkler</a:t>
            </a:r>
            <a:r>
              <a:rPr lang="sv-SE" dirty="0"/>
              <a:t> et al 2016, </a:t>
            </a:r>
            <a:r>
              <a:rPr lang="sv-SE" dirty="0" err="1"/>
              <a:t>Malarbi</a:t>
            </a:r>
            <a:r>
              <a:rPr lang="sv-SE" dirty="0"/>
              <a:t> et al 2017, De Bellis 2013, </a:t>
            </a:r>
            <a:r>
              <a:rPr lang="sv-SE" dirty="0" err="1"/>
              <a:t>Biderman</a:t>
            </a:r>
            <a:r>
              <a:rPr lang="sv-SE" dirty="0"/>
              <a:t> 2013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36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05520-ABA9-4C15-9CA3-68A2D8F4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3" y="521650"/>
            <a:ext cx="10972800" cy="780685"/>
          </a:xfrm>
        </p:spPr>
        <p:txBody>
          <a:bodyPr/>
          <a:lstStyle/>
          <a:p>
            <a:pPr algn="ctr"/>
            <a:r>
              <a:rPr lang="sv-SE" dirty="0"/>
              <a:t>Huvudbudskap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298DB6-6D6F-49D1-977C-A13A10FC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81" y="1239883"/>
            <a:ext cx="10147455" cy="34172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Krävs brett diagnostiskt perspektiv (BUD) vid bedömning av utsatta barn, givet vidden av traumas potentiella konsekvenser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Bristande tillit, skuld/skam, undvikande, pågående stressorer komplicerar ofta bedömning. Diagnostik kan ta tid och behöva omprövas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Värdera alltid trauma i relation till symtom – kronologiskt och innehållsmässigt.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Skattningsinstrument: diagnos</a:t>
            </a:r>
            <a:r>
              <a:rPr lang="sv-SE" i="1" dirty="0"/>
              <a:t>stöd</a:t>
            </a:r>
            <a:r>
              <a:rPr lang="sv-SE" dirty="0"/>
              <a:t> och uppföljning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514350" indent="-51435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65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5A0A14-F819-42C6-8CEE-26E9EE68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Steg 1 utredning: </a:t>
            </a:r>
            <a:br>
              <a:rPr lang="sv-SE" dirty="0"/>
            </a:br>
            <a:r>
              <a:rPr lang="sv-SE" dirty="0"/>
              <a:t>Riktlinje trauma och stress 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 descr="Övervåningen">
            <a:extLst>
              <a:ext uri="{FF2B5EF4-FFF2-40B4-BE49-F238E27FC236}">
                <a16:creationId xmlns:a16="http://schemas.microsoft.com/office/drawing/2014/main" id="{BA9D56BD-44DA-4D66-ACE9-42841B44E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405" y="1191397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23124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820943"/>
            <a:ext cx="10972800" cy="780685"/>
          </a:xfrm>
        </p:spPr>
        <p:txBody>
          <a:bodyPr/>
          <a:lstStyle/>
          <a:p>
            <a:pPr algn="ctr"/>
            <a:r>
              <a:rPr lang="sv-SE" dirty="0"/>
              <a:t>Bedömning: Relation trauma och symtom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1908045"/>
            <a:ext cx="10110020" cy="3417243"/>
          </a:xfrm>
        </p:spPr>
        <p:txBody>
          <a:bodyPr/>
          <a:lstStyle/>
          <a:p>
            <a:r>
              <a:rPr lang="sv-SE" dirty="0"/>
              <a:t>Vad har patienten upplevt, när och hur? A-kriterium?</a:t>
            </a:r>
          </a:p>
          <a:p>
            <a:r>
              <a:rPr lang="sv-SE" dirty="0"/>
              <a:t>Om flera händelser, fokusera på den som stör mest.</a:t>
            </a:r>
          </a:p>
          <a:p>
            <a:r>
              <a:rPr lang="sv-SE" dirty="0"/>
              <a:t>Värdera relation till symtom. Innehåll? Debuterat eller markant försämrats efter trauma? Enligt patient traumarelaterat? Påverkat funktionsnivå? </a:t>
            </a:r>
          </a:p>
          <a:p>
            <a:r>
              <a:rPr lang="sv-SE" dirty="0"/>
              <a:t>Trauma mer av ett ”bifynd” hos resilient person?</a:t>
            </a:r>
          </a:p>
          <a:p>
            <a:endParaRPr lang="sv-SE" dirty="0"/>
          </a:p>
          <a:p>
            <a:endParaRPr lang="sv-SE" sz="20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246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861DA-3082-43AA-980A-52F303E1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Bedömning PTSD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112FB7-859B-4E22-AB13-436610D9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870970" cy="4525963"/>
          </a:xfrm>
        </p:spPr>
        <p:txBody>
          <a:bodyPr>
            <a:normAutofit/>
          </a:bodyPr>
          <a:lstStyle/>
          <a:p>
            <a:r>
              <a:rPr lang="sv-SE" dirty="0"/>
              <a:t>Kartlägg symtomkriterier per kluster, allvarlighet och duration. </a:t>
            </a:r>
          </a:p>
          <a:p>
            <a:r>
              <a:rPr lang="sv-SE" dirty="0"/>
              <a:t>Komplettera screeninginstrument, t ex CRIES 8/13 eller CATS.</a:t>
            </a:r>
          </a:p>
          <a:p>
            <a:r>
              <a:rPr lang="sv-SE" dirty="0"/>
              <a:t>Förskolebarn: YCPC </a:t>
            </a:r>
          </a:p>
          <a:p>
            <a:r>
              <a:rPr lang="sv-SE" dirty="0"/>
              <a:t>Utvecklingsanamnes</a:t>
            </a:r>
          </a:p>
          <a:p>
            <a:r>
              <a:rPr lang="sv-SE" dirty="0"/>
              <a:t>Differentialdiagnostik, samsjuklighet och prioritet? </a:t>
            </a:r>
          </a:p>
          <a:p>
            <a:r>
              <a:rPr lang="sv-SE" dirty="0"/>
              <a:t>Tidigare sjuklighet som förvärrats?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 descr="Free vector graphic: List, Checkbox, Checked, Tick, Note ...">
            <a:extLst>
              <a:ext uri="{FF2B5EF4-FFF2-40B4-BE49-F238E27FC236}">
                <a16:creationId xmlns:a16="http://schemas.microsoft.com/office/drawing/2014/main" id="{415559AB-845E-467D-B359-EB7DAAED6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227" y="1765703"/>
            <a:ext cx="2711173" cy="3326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481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618025"/>
            <a:ext cx="10972800" cy="780685"/>
          </a:xfrm>
        </p:spPr>
        <p:txBody>
          <a:bodyPr/>
          <a:lstStyle/>
          <a:p>
            <a:pPr algn="ctr"/>
            <a:r>
              <a:rPr lang="sv-SE" dirty="0"/>
              <a:t>Bedömning forts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1504448"/>
            <a:ext cx="8628546" cy="34172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800" dirty="0"/>
              <a:t>Pågående stressorer som påverkar, asylprocess, vårdnadstvist, hot från förövare? </a:t>
            </a:r>
          </a:p>
          <a:p>
            <a:r>
              <a:rPr lang="sv-SE" sz="2800" dirty="0"/>
              <a:t>Social stabilitet, skyddsfaktorer och säkerhet? </a:t>
            </a:r>
          </a:p>
          <a:p>
            <a:r>
              <a:rPr lang="sv-SE" sz="2800" dirty="0"/>
              <a:t>Familjedynamik? Föräldrars mående och funktion? </a:t>
            </a:r>
          </a:p>
          <a:p>
            <a:r>
              <a:rPr lang="sv-SE" sz="2800" dirty="0"/>
              <a:t>Riskbeteenden som missbruk, självskada och s-tankar?</a:t>
            </a:r>
            <a:endParaRPr lang="sv-SE" sz="3000" dirty="0"/>
          </a:p>
          <a:p>
            <a:r>
              <a:rPr lang="sv-SE" sz="3000" dirty="0"/>
              <a:t>Fråga om somatisk sjukdom inklusive </a:t>
            </a:r>
            <a:r>
              <a:rPr lang="sv-SE" sz="3000" dirty="0" err="1"/>
              <a:t>enures</a:t>
            </a:r>
            <a:r>
              <a:rPr lang="sv-SE" sz="3000" dirty="0"/>
              <a:t> </a:t>
            </a:r>
          </a:p>
          <a:p>
            <a:r>
              <a:rPr lang="sv-SE" sz="3000" dirty="0"/>
              <a:t>Behandlingsmotivation?</a:t>
            </a:r>
          </a:p>
          <a:p>
            <a:pPr marL="0" indent="0">
              <a:buNone/>
            </a:pPr>
            <a:endParaRPr lang="sv-SE" sz="3000" dirty="0"/>
          </a:p>
          <a:p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2062333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4CD941-9F4E-4666-B4F4-7D06D90B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Oro, pågående hot eller brottsmisstanke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AD3F6A-03CF-49AC-8CCD-4801D227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29" y="1972249"/>
            <a:ext cx="10972800" cy="34172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3200" dirty="0"/>
              <a:t>Orosanmälan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3200" dirty="0"/>
              <a:t>Polisanmälan vid brottsmisstanke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S</a:t>
            </a:r>
            <a:r>
              <a:rPr lang="sv-SE" sz="3200" dirty="0"/>
              <a:t>omatisk undersökning och dokumentation av skador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0941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29F158-4CA6-4C23-98E5-134004AF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Steg 2 i riktlinjer</a:t>
            </a:r>
          </a:p>
        </p:txBody>
      </p:sp>
      <p:pic>
        <p:nvPicPr>
          <p:cNvPr id="4" name="Platshållare för innehåll 4" descr="Övervåningen">
            <a:extLst>
              <a:ext uri="{FF2B5EF4-FFF2-40B4-BE49-F238E27FC236}">
                <a16:creationId xmlns:a16="http://schemas.microsoft.com/office/drawing/2014/main" id="{ADB203CF-C028-4690-B373-1F38469D3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7757" y="9190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75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0E2DC7-3377-4228-9EC0-598B4542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Komplex posttraumatisk stress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2E5F13-797F-4D2D-BEB5-CC3F01808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499275" cy="51885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Bred symtombild inklusive dissociation, DSO, allvarlig beteendeproblematik, svår samsjuklighet</a:t>
            </a:r>
          </a:p>
          <a:p>
            <a:pPr>
              <a:lnSpc>
                <a:spcPct val="90000"/>
              </a:lnSpc>
            </a:pPr>
            <a:r>
              <a:rPr lang="sv-SE" dirty="0"/>
              <a:t>Ofta komplex traumaexponering</a:t>
            </a:r>
          </a:p>
          <a:p>
            <a:pPr>
              <a:lnSpc>
                <a:spcPct val="90000"/>
              </a:lnSpc>
            </a:pPr>
            <a:r>
              <a:rPr lang="sv-SE" dirty="0"/>
              <a:t>Långvarig BUP-kontakt?</a:t>
            </a:r>
          </a:p>
          <a:p>
            <a:pPr>
              <a:lnSpc>
                <a:spcPct val="90000"/>
              </a:lnSpc>
            </a:pPr>
            <a:r>
              <a:rPr lang="sv-SE" dirty="0"/>
              <a:t>Skiftande omsorgspersoner?</a:t>
            </a:r>
          </a:p>
          <a:p>
            <a:pPr>
              <a:lnSpc>
                <a:spcPct val="90000"/>
              </a:lnSpc>
            </a:pPr>
            <a:r>
              <a:rPr lang="sv-SE" dirty="0"/>
              <a:t>Bedömning måste få ta tid, vara pragmatisk och ibland ske parallellt med att bygga tillit och stabilisera</a:t>
            </a:r>
          </a:p>
          <a:p>
            <a:pPr marL="0" indent="0">
              <a:lnSpc>
                <a:spcPct val="90000"/>
              </a:lnSpc>
              <a:buNone/>
            </a:pPr>
            <a:endParaRPr lang="sv-SE" sz="2400" dirty="0"/>
          </a:p>
          <a:p>
            <a:pPr>
              <a:lnSpc>
                <a:spcPct val="90000"/>
              </a:lnSpc>
            </a:pPr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C6D7F61-D958-438F-B394-9D905329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072" y="1600201"/>
            <a:ext cx="4130561" cy="3978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7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702538"/>
            <a:ext cx="10972800" cy="780685"/>
          </a:xfrm>
        </p:spPr>
        <p:txBody>
          <a:bodyPr/>
          <a:lstStyle/>
          <a:p>
            <a:pPr algn="ctr"/>
            <a:r>
              <a:rPr lang="sv-SE" dirty="0"/>
              <a:t>Utredning med bredare batteri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15413" y="1555007"/>
            <a:ext cx="10972800" cy="3417243"/>
          </a:xfrm>
        </p:spPr>
        <p:txBody>
          <a:bodyPr/>
          <a:lstStyle/>
          <a:p>
            <a:r>
              <a:rPr lang="sv-SE" dirty="0"/>
              <a:t>Strukturerad bred klinisk intervju</a:t>
            </a:r>
          </a:p>
          <a:p>
            <a:r>
              <a:rPr lang="sv-SE" dirty="0"/>
              <a:t>Livslinje: händelser och symtom</a:t>
            </a:r>
          </a:p>
          <a:p>
            <a:r>
              <a:rPr lang="sv-SE" dirty="0"/>
              <a:t>PTSD: CATS, </a:t>
            </a:r>
            <a:r>
              <a:rPr lang="sv-SE" dirty="0" err="1"/>
              <a:t>evt</a:t>
            </a:r>
            <a:r>
              <a:rPr lang="sv-SE" dirty="0"/>
              <a:t> TSCC eller TSCYC yngre</a:t>
            </a:r>
          </a:p>
          <a:p>
            <a:r>
              <a:rPr lang="sv-SE" dirty="0"/>
              <a:t>Riskbeteende: 20-beteendefrågor </a:t>
            </a:r>
          </a:p>
          <a:p>
            <a:r>
              <a:rPr lang="sv-SE" dirty="0"/>
              <a:t>Dissociation: DSQ-12, A-DES</a:t>
            </a:r>
          </a:p>
          <a:p>
            <a:r>
              <a:rPr lang="sv-SE" dirty="0"/>
              <a:t>AUDIT och DUDIT</a:t>
            </a:r>
          </a:p>
          <a:p>
            <a:r>
              <a:rPr lang="sv-SE" dirty="0"/>
              <a:t>Fler informanter, SIP/nätverksmöte?</a:t>
            </a:r>
          </a:p>
          <a:p>
            <a:r>
              <a:rPr lang="sv-SE" dirty="0"/>
              <a:t>Somatisk undersökning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59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Strukturerade diagnostiska intervjuer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2323370"/>
            <a:ext cx="10972800" cy="3417243"/>
          </a:xfrm>
        </p:spPr>
        <p:txBody>
          <a:bodyPr/>
          <a:lstStyle/>
          <a:p>
            <a:r>
              <a:rPr lang="sv-SE" dirty="0"/>
              <a:t>K-SADS – bred men fångar PTSD?</a:t>
            </a:r>
          </a:p>
          <a:p>
            <a:r>
              <a:rPr lang="sv-SE" dirty="0"/>
              <a:t>CAPS-CA-5 – </a:t>
            </a:r>
            <a:r>
              <a:rPr lang="sv-SE" dirty="0" err="1"/>
              <a:t>gold</a:t>
            </a:r>
            <a:r>
              <a:rPr lang="sv-SE" dirty="0"/>
              <a:t> standard för PTSD. Översättning till svenska på gång</a:t>
            </a:r>
            <a:endParaRPr lang="sv-SE" i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5745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CC28B-AF28-4AC1-B5E4-D8CE3355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Dissociation – separera det svåra</a:t>
            </a:r>
          </a:p>
        </p:txBody>
      </p:sp>
      <p:pic>
        <p:nvPicPr>
          <p:cNvPr id="5" name="Platshållare för innehåll 3" descr="En bild som visar text, person, person, gammal&#10;&#10;Automatiskt genererad beskrivning">
            <a:extLst>
              <a:ext uri="{FF2B5EF4-FFF2-40B4-BE49-F238E27FC236}">
                <a16:creationId xmlns:a16="http://schemas.microsoft.com/office/drawing/2014/main" id="{BB70C033-2010-4C8C-8833-11B5782FCE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4" r="-2" b="16766"/>
          <a:stretch/>
        </p:blipFill>
        <p:spPr bwMode="auto">
          <a:xfrm>
            <a:off x="7584331" y="1962285"/>
            <a:ext cx="3972128" cy="33386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E166DC3-9DA1-4DCD-910B-BAFE2F76B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390" y="1125017"/>
            <a:ext cx="6815847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sz="2700" dirty="0">
                <a:solidFill>
                  <a:srgbClr val="000000"/>
                </a:solidFill>
              </a:rPr>
              <a:t>Heterogent fenomen. Bristande integrering av minne, medvetande, perception, känslor, motorik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sz="2700" dirty="0">
                <a:solidFill>
                  <a:srgbClr val="000000"/>
                </a:solidFill>
              </a:rPr>
              <a:t>Symtom: Amnesi, depersonalisation, frånvarande, hallucinos, fluktuerande funktion, inte känna en kroppsdel osv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sz="2700" dirty="0">
                <a:solidFill>
                  <a:srgbClr val="000000"/>
                </a:solidFill>
              </a:rPr>
              <a:t>Godartat </a:t>
            </a:r>
            <a:r>
              <a:rPr lang="sv-SE" altLang="sv-SE" sz="2700" dirty="0">
                <a:solidFill>
                  <a:schemeClr val="accent5"/>
                </a:solidFill>
              </a:rPr>
              <a:t>→</a:t>
            </a:r>
            <a:r>
              <a:rPr lang="sv-SE" altLang="sv-SE" sz="2700" dirty="0">
                <a:solidFill>
                  <a:srgbClr val="000000"/>
                </a:solidFill>
              </a:rPr>
              <a:t> malignt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sz="2700" dirty="0">
                <a:solidFill>
                  <a:srgbClr val="000000"/>
                </a:solidFill>
              </a:rPr>
              <a:t>Förstärks vid stress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sz="2700" dirty="0">
                <a:solidFill>
                  <a:srgbClr val="000000"/>
                </a:solidFill>
              </a:rPr>
              <a:t>Inte definitionsmässigt traumarelaterat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sz="2700" dirty="0">
                <a:solidFill>
                  <a:srgbClr val="000000"/>
                </a:solidFill>
              </a:rPr>
              <a:t>Jmf epilepsi, psykotiskt syndrom, svår depression med psykotiska drag och missbruk. </a:t>
            </a:r>
            <a:endParaRPr lang="sv-SE" altLang="sv-SE" sz="2800" dirty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/>
          <p:cNvSpPr>
            <a:spLocks noGrp="1"/>
          </p:cNvSpPr>
          <p:nvPr>
            <p:ph type="title"/>
          </p:nvPr>
        </p:nvSpPr>
        <p:spPr>
          <a:xfrm>
            <a:off x="713677" y="436343"/>
            <a:ext cx="10114156" cy="1142735"/>
          </a:xfrm>
        </p:spPr>
        <p:txBody>
          <a:bodyPr/>
          <a:lstStyle/>
          <a:p>
            <a:r>
              <a:rPr lang="sv-SE" altLang="sv-SE" dirty="0"/>
              <a:t>Trauma- och stressrelaterade syndrom</a:t>
            </a:r>
          </a:p>
        </p:txBody>
      </p:sp>
      <p:sp>
        <p:nvSpPr>
          <p:cNvPr id="24579" name="Platshållare för innehåll 2"/>
          <p:cNvSpPr>
            <a:spLocks noGrp="1"/>
          </p:cNvSpPr>
          <p:nvPr>
            <p:ph idx="1"/>
          </p:nvPr>
        </p:nvSpPr>
        <p:spPr>
          <a:xfrm>
            <a:off x="1693703" y="1312036"/>
            <a:ext cx="9293901" cy="3571444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sv-SE" altLang="sv-SE" dirty="0"/>
              <a:t>Anknytningsstörning med social hämning eller distanslöshet</a:t>
            </a:r>
          </a:p>
          <a:p>
            <a:pPr>
              <a:spcAft>
                <a:spcPct val="0"/>
              </a:spcAft>
            </a:pPr>
            <a:r>
              <a:rPr lang="sv-SE" altLang="sv-SE" b="1" dirty="0"/>
              <a:t>Akut stressyndrom</a:t>
            </a:r>
            <a:endParaRPr lang="sv-SE" altLang="sv-SE" b="1" i="1" dirty="0"/>
          </a:p>
          <a:p>
            <a:pPr>
              <a:spcAft>
                <a:spcPct val="0"/>
              </a:spcAft>
            </a:pPr>
            <a:r>
              <a:rPr lang="sv-SE" altLang="sv-SE" b="1" dirty="0"/>
              <a:t>Posttraumatisk stressyndrom</a:t>
            </a:r>
          </a:p>
          <a:p>
            <a:pPr>
              <a:spcAft>
                <a:spcPct val="0"/>
              </a:spcAft>
            </a:pPr>
            <a:r>
              <a:rPr lang="sv-SE" altLang="sv-SE" dirty="0"/>
              <a:t>Anpassningsstörning</a:t>
            </a:r>
            <a:r>
              <a:rPr lang="sv-SE" altLang="sv-SE" b="1" dirty="0"/>
              <a:t> </a:t>
            </a:r>
          </a:p>
          <a:p>
            <a:pPr>
              <a:spcAft>
                <a:spcPct val="0"/>
              </a:spcAft>
            </a:pPr>
            <a:r>
              <a:rPr lang="sv-SE" altLang="sv-SE" dirty="0"/>
              <a:t>Andra specificerade trauma- och stressrelaterade syndrom                               </a:t>
            </a:r>
          </a:p>
          <a:p>
            <a:pPr>
              <a:spcAft>
                <a:spcPct val="0"/>
              </a:spcAft>
            </a:pPr>
            <a:r>
              <a:rPr lang="sv-SE" altLang="sv-SE" b="1" dirty="0"/>
              <a:t>CPTSD (ICD-11)</a:t>
            </a:r>
          </a:p>
          <a:p>
            <a:pPr>
              <a:spcAft>
                <a:spcPct val="0"/>
              </a:spcAft>
            </a:pPr>
            <a:r>
              <a:rPr lang="sv-SE" altLang="sv-SE" b="1" dirty="0"/>
              <a:t>Dissociativa störningar</a:t>
            </a:r>
          </a:p>
          <a:p>
            <a:pPr marL="0" indent="0">
              <a:spcAft>
                <a:spcPct val="0"/>
              </a:spcAft>
              <a:buNone/>
            </a:pPr>
            <a:endParaRPr lang="sv-SE" alt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3169751F-1CB5-48B7-9223-99A6B53CD4BF}"/>
              </a:ext>
            </a:extLst>
          </p:cNvPr>
          <p:cNvCxnSpPr/>
          <p:nvPr/>
        </p:nvCxnSpPr>
        <p:spPr bwMode="auto">
          <a:xfrm>
            <a:off x="1573509" y="5818649"/>
            <a:ext cx="76608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0295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588047"/>
            <a:ext cx="10972800" cy="780685"/>
          </a:xfrm>
        </p:spPr>
        <p:txBody>
          <a:bodyPr/>
          <a:lstStyle/>
          <a:p>
            <a:pPr algn="ctr"/>
            <a:r>
              <a:rPr lang="sv-SE" dirty="0"/>
              <a:t>Psykos vs dissociation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1509291"/>
            <a:ext cx="10972800" cy="3417243"/>
          </a:xfrm>
        </p:spPr>
        <p:txBody>
          <a:bodyPr/>
          <a:lstStyle/>
          <a:p>
            <a:r>
              <a:rPr lang="sv-SE" dirty="0"/>
              <a:t>Även psykotiska symtom och psykossjukdom associerat trauma</a:t>
            </a:r>
          </a:p>
          <a:p>
            <a:r>
              <a:rPr lang="sv-SE" dirty="0"/>
              <a:t>Pågående diskussion om tolkning och klassificering </a:t>
            </a:r>
          </a:p>
          <a:p>
            <a:r>
              <a:rPr lang="sv-SE" altLang="sv-SE" dirty="0">
                <a:cs typeface="ヒラギノ角ゴ Pro W3"/>
              </a:rPr>
              <a:t>Hög andel med schizofreni och rösthallucinos har fenomenologiskt och etiologiskt samma röstupplevande som PTSD-patienter med rösthallucinos</a:t>
            </a:r>
          </a:p>
          <a:p>
            <a:r>
              <a:rPr lang="sv-SE" dirty="0"/>
              <a:t>Differentialdiagnostik: Vanföreställningar? Desorganiserat beteende? Tankestörning? Negativa symtom? Prodromalfas? Följ förlopp!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textruta 3">
            <a:extLst>
              <a:ext uri="{FF2B5EF4-FFF2-40B4-BE49-F238E27FC236}">
                <a16:creationId xmlns:a16="http://schemas.microsoft.com/office/drawing/2014/main" id="{FD0CAEBB-4B52-4D37-8F6E-90FBC901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834" y="6372428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sv-SE" altLang="sv-SE" i="1" dirty="0"/>
              <a:t>McCarthy-Jones, </a:t>
            </a:r>
            <a:r>
              <a:rPr lang="sv-SE" altLang="sv-SE" i="1" dirty="0" err="1"/>
              <a:t>Longden</a:t>
            </a:r>
            <a:r>
              <a:rPr lang="sv-SE" altLang="sv-SE" i="1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7023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E1D324E4-6F6E-4D85-9A8B-D0C543B27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633438"/>
              </p:ext>
            </p:extLst>
          </p:nvPr>
        </p:nvGraphicFramePr>
        <p:xfrm>
          <a:off x="838200" y="682171"/>
          <a:ext cx="10515600" cy="5494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885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29F158-4CA6-4C23-98E5-134004AF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Steg 3 i riktlinjer</a:t>
            </a:r>
          </a:p>
        </p:txBody>
      </p:sp>
      <p:pic>
        <p:nvPicPr>
          <p:cNvPr id="4" name="Platshållare för innehåll 4" descr="Övervåningen">
            <a:extLst>
              <a:ext uri="{FF2B5EF4-FFF2-40B4-BE49-F238E27FC236}">
                <a16:creationId xmlns:a16="http://schemas.microsoft.com/office/drawing/2014/main" id="{ADB203CF-C028-4690-B373-1F38469D3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7757" y="919022"/>
            <a:ext cx="914400" cy="914400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E785D94-DC15-4BC8-94D0-D7A17D81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29" y="1916833"/>
            <a:ext cx="10972800" cy="3417243"/>
          </a:xfrm>
        </p:spPr>
        <p:txBody>
          <a:bodyPr/>
          <a:lstStyle/>
          <a:p>
            <a:r>
              <a:rPr lang="sv-SE" dirty="0"/>
              <a:t>Psykosocialt svåra ärenden med många placeringar utanför hemmet, upprepade avbrutna vårdkontakter</a:t>
            </a:r>
          </a:p>
          <a:p>
            <a:r>
              <a:rPr lang="sv-SE" dirty="0"/>
              <a:t>Dissociativa syndrom</a:t>
            </a:r>
          </a:p>
          <a:p>
            <a:r>
              <a:rPr lang="sv-SE" dirty="0"/>
              <a:t>Anknytningsmönster – ASQ</a:t>
            </a:r>
          </a:p>
          <a:p>
            <a:r>
              <a:rPr lang="sv-SE" dirty="0"/>
              <a:t>Anknytningsstörning</a:t>
            </a:r>
          </a:p>
          <a:p>
            <a:r>
              <a:rPr lang="sv-SE" dirty="0"/>
              <a:t>Kulturformuleringsintervju, KFI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9060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himmel, utomhus&#10;&#10;Automatiskt genererad beskrivning">
            <a:extLst>
              <a:ext uri="{FF2B5EF4-FFF2-40B4-BE49-F238E27FC236}">
                <a16:creationId xmlns:a16="http://schemas.microsoft.com/office/drawing/2014/main" id="{05B04119-C1D6-451D-8DF4-012025CA6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39" y="0"/>
            <a:ext cx="9511082" cy="634222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1AA9851-4A5A-4B7C-ACD1-16FD7C0E9C92}"/>
              </a:ext>
            </a:extLst>
          </p:cNvPr>
          <p:cNvSpPr txBox="1"/>
          <p:nvPr/>
        </p:nvSpPr>
        <p:spPr>
          <a:xfrm>
            <a:off x="7403695" y="6342224"/>
            <a:ext cx="507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Fotograf Göran Engström</a:t>
            </a:r>
          </a:p>
        </p:txBody>
      </p:sp>
    </p:spTree>
    <p:extLst>
      <p:ext uri="{BB962C8B-B14F-4D97-AF65-F5344CB8AC3E}">
        <p14:creationId xmlns:p14="http://schemas.microsoft.com/office/powerpoint/2010/main" val="243771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5648811"/>
              </p:ext>
            </p:extLst>
          </p:nvPr>
        </p:nvGraphicFramePr>
        <p:xfrm>
          <a:off x="1092820" y="501808"/>
          <a:ext cx="9958039" cy="3579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702527" y="254963"/>
            <a:ext cx="1016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sv-SE" sz="4400" dirty="0">
                <a:latin typeface="+mj-lt"/>
              </a:rPr>
              <a:t>Posttraumatiskt stressyndrom – DSM-5</a:t>
            </a:r>
            <a:endParaRPr lang="sv-SE" dirty="0">
              <a:latin typeface="+mj-l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003176" y="3980153"/>
            <a:ext cx="95681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sv-SE" sz="2200" dirty="0">
                <a:latin typeface="+mj-lt"/>
              </a:rPr>
              <a:t>Symtom minst en månad</a:t>
            </a:r>
          </a:p>
          <a:p>
            <a:pPr marL="514350" indent="-514350">
              <a:buFont typeface="+mj-lt"/>
              <a:buAutoNum type="romanUcPeriod"/>
            </a:pPr>
            <a:r>
              <a:rPr lang="sv-SE" sz="2200" dirty="0">
                <a:latin typeface="+mj-lt"/>
              </a:rPr>
              <a:t>Signifikant lidande eller försämrad funktion socialt, i arbete osv</a:t>
            </a:r>
          </a:p>
          <a:p>
            <a:pPr marL="514350" indent="-514350">
              <a:buFont typeface="+mj-lt"/>
              <a:buAutoNum type="romanUcPeriod"/>
            </a:pPr>
            <a:r>
              <a:rPr lang="sv-SE" sz="2200" dirty="0">
                <a:latin typeface="+mj-lt"/>
              </a:rPr>
              <a:t>Beror inte på fysiologiska effekter av substans eller medicinskt tillstånd</a:t>
            </a:r>
          </a:p>
          <a:p>
            <a:pPr marL="514350" indent="-514350">
              <a:buFont typeface="+mj-lt"/>
              <a:buAutoNum type="romanUcPeriod"/>
            </a:pPr>
            <a:r>
              <a:rPr lang="sv-SE" sz="2200" dirty="0">
                <a:latin typeface="+mj-lt"/>
              </a:rPr>
              <a:t>Subtyp </a:t>
            </a:r>
            <a:r>
              <a:rPr lang="sv-SE" sz="2200" dirty="0" err="1">
                <a:latin typeface="+mj-lt"/>
              </a:rPr>
              <a:t>dissociativa</a:t>
            </a:r>
            <a:r>
              <a:rPr lang="sv-SE" sz="2200" dirty="0">
                <a:latin typeface="+mj-lt"/>
              </a:rPr>
              <a:t> symtom, depersonalisation eller derealisation</a:t>
            </a:r>
          </a:p>
          <a:p>
            <a:pPr marL="514350" indent="-514350">
              <a:buFont typeface="+mj-lt"/>
              <a:buAutoNum type="romanUcPeriod"/>
            </a:pPr>
            <a:r>
              <a:rPr lang="sv-SE" sz="2200" dirty="0">
                <a:latin typeface="+mj-lt"/>
              </a:rPr>
              <a:t>Med fördröjd debut</a:t>
            </a:r>
          </a:p>
        </p:txBody>
      </p:sp>
    </p:spTree>
    <p:extLst>
      <p:ext uri="{BB962C8B-B14F-4D97-AF65-F5344CB8AC3E}">
        <p14:creationId xmlns:p14="http://schemas.microsoft.com/office/powerpoint/2010/main" val="41232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2FC7D16-DFE3-4B8D-ADE4-AA5C93A26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2" y="50120"/>
            <a:ext cx="1872350" cy="173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>
                <a:latin typeface="Cambria" panose="02040503050406030204" pitchFamily="18" charset="0"/>
                <a:ea typeface="Cambria" panose="02040503050406030204" pitchFamily="18" charset="0"/>
              </a:rPr>
              <a:t>Utvecklingsperspektiv på PTSD i DSM-5</a:t>
            </a:r>
          </a:p>
        </p:txBody>
      </p:sp>
      <p:sp>
        <p:nvSpPr>
          <p:cNvPr id="24579" name="Platshållare för innehåll 2"/>
          <p:cNvSpPr>
            <a:spLocks noGrp="1"/>
          </p:cNvSpPr>
          <p:nvPr>
            <p:ph idx="1"/>
          </p:nvPr>
        </p:nvSpPr>
        <p:spPr>
          <a:xfrm>
            <a:off x="2242852" y="2032577"/>
            <a:ext cx="7607621" cy="401138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ct val="0"/>
              </a:spcAft>
              <a:defRPr/>
            </a:pPr>
            <a:r>
              <a:rPr lang="sv-SE" altLang="sv-SE" dirty="0">
                <a:latin typeface="Cambria" panose="02040503050406030204" pitchFamily="18" charset="0"/>
                <a:ea typeface="Cambria" panose="02040503050406030204" pitchFamily="18" charset="0"/>
              </a:rPr>
              <a:t>Egen diagnos 6 år eller yngre, 16 symtomkriterier</a:t>
            </a:r>
          </a:p>
          <a:p>
            <a:pPr>
              <a:defRPr/>
            </a:pPr>
            <a:r>
              <a:rPr lang="sv-SE" altLang="sv-SE" dirty="0">
                <a:latin typeface="Cambria" panose="02040503050406030204" pitchFamily="18" charset="0"/>
                <a:ea typeface="Cambria" panose="02040503050406030204" pitchFamily="18" charset="0"/>
              </a:rPr>
              <a:t>Vissa anpassningar A-kriteriet</a:t>
            </a:r>
          </a:p>
          <a:p>
            <a:pPr>
              <a:defRPr/>
            </a:pPr>
            <a:r>
              <a:rPr lang="sv-SE" altLang="sv-SE" dirty="0">
                <a:latin typeface="Cambria" panose="02040503050406030204" pitchFamily="18" charset="0"/>
                <a:ea typeface="Cambria" panose="02040503050406030204" pitchFamily="18" charset="0"/>
              </a:rPr>
              <a:t>Återupplevande kan visa sig som lek och mardrömmar inte alltid traumakopplade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latin typeface="Cambria" panose="02040503050406030204" pitchFamily="18" charset="0"/>
                <a:ea typeface="Cambria" panose="02040503050406030204" pitchFamily="18" charset="0"/>
              </a:rPr>
              <a:t>Regressivt och externaliserande beteende inklusive trots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latin typeface="Cambria" panose="02040503050406030204" pitchFamily="18" charset="0"/>
                <a:ea typeface="Cambria" panose="02040503050406030204" pitchFamily="18" charset="0"/>
              </a:rPr>
              <a:t>Separationsångest</a:t>
            </a:r>
          </a:p>
        </p:txBody>
      </p:sp>
    </p:spTree>
    <p:extLst>
      <p:ext uri="{BB962C8B-B14F-4D97-AF65-F5344CB8AC3E}">
        <p14:creationId xmlns:p14="http://schemas.microsoft.com/office/powerpoint/2010/main" val="9973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48"/>
    </mc:Choice>
    <mc:Fallback xmlns="">
      <p:transition spd="slow" advTm="87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725965"/>
            <a:ext cx="10972800" cy="780685"/>
          </a:xfrm>
        </p:spPr>
        <p:txBody>
          <a:bodyPr/>
          <a:lstStyle/>
          <a:p>
            <a:pPr algn="ctr"/>
            <a:r>
              <a:rPr lang="sv-SE" dirty="0"/>
              <a:t>Subklinisk eller partiell PTSD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1727602"/>
            <a:ext cx="10664656" cy="3417243"/>
          </a:xfrm>
        </p:spPr>
        <p:txBody>
          <a:bodyPr/>
          <a:lstStyle/>
          <a:p>
            <a:r>
              <a:rPr lang="sv-SE" dirty="0"/>
              <a:t>Ingen entydig definition</a:t>
            </a:r>
          </a:p>
          <a:p>
            <a:r>
              <a:rPr lang="sv-SE" dirty="0"/>
              <a:t>Stressor som medfört tydliga symtom på återupplevande, undvikande och markanta stimulusreaktioner. </a:t>
            </a:r>
          </a:p>
          <a:p>
            <a:r>
              <a:rPr lang="sv-SE" dirty="0"/>
              <a:t>Funktionsnivå kan vara lika låg som vid full PTSD</a:t>
            </a:r>
          </a:p>
          <a:p>
            <a:r>
              <a:rPr lang="sv-SE" dirty="0"/>
              <a:t>Behandlingsbart som PTSD, visat i flera studier.</a:t>
            </a:r>
          </a:p>
          <a:p>
            <a:r>
              <a:rPr lang="sv-SE" dirty="0"/>
              <a:t>Diagnos enligt DSM-5: anpassningsstörning?</a:t>
            </a:r>
            <a:endParaRPr lang="sv-SE" sz="20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18B7A78-182D-4B31-8A58-B76DF9632983}"/>
              </a:ext>
            </a:extLst>
          </p:cNvPr>
          <p:cNvSpPr txBox="1"/>
          <p:nvPr/>
        </p:nvSpPr>
        <p:spPr>
          <a:xfrm>
            <a:off x="6828402" y="6458123"/>
            <a:ext cx="364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/>
              <a:t>Cohen, </a:t>
            </a:r>
            <a:r>
              <a:rPr lang="sv-SE" sz="1800" dirty="0" err="1"/>
              <a:t>Scheringa</a:t>
            </a:r>
            <a:r>
              <a:rPr lang="sv-SE" sz="1800" dirty="0"/>
              <a:t> 2009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06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662995"/>
            <a:ext cx="10972800" cy="780685"/>
          </a:xfrm>
        </p:spPr>
        <p:txBody>
          <a:bodyPr/>
          <a:lstStyle/>
          <a:p>
            <a:pPr algn="ctr"/>
            <a:r>
              <a:rPr lang="sv-SE" dirty="0"/>
              <a:t>Akut stressreaktion, ASD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2109326"/>
            <a:ext cx="10972800" cy="3417243"/>
          </a:xfrm>
        </p:spPr>
        <p:txBody>
          <a:bodyPr/>
          <a:lstStyle/>
          <a:p>
            <a:r>
              <a:rPr lang="sv-SE" dirty="0"/>
              <a:t>Som PTSD men </a:t>
            </a:r>
            <a:r>
              <a:rPr lang="sv-SE" dirty="0" err="1"/>
              <a:t>dissociativa</a:t>
            </a:r>
            <a:r>
              <a:rPr lang="sv-SE" dirty="0"/>
              <a:t> reaktioner betonas mer</a:t>
            </a:r>
          </a:p>
          <a:p>
            <a:r>
              <a:rPr lang="sv-SE" dirty="0"/>
              <a:t>3-30 dagar efter trauma </a:t>
            </a:r>
          </a:p>
          <a:p>
            <a:r>
              <a:rPr lang="sv-SE" dirty="0"/>
              <a:t>Begränsat prediktivt värde avseende utveckling av PTSD</a:t>
            </a:r>
          </a:p>
          <a:p>
            <a:r>
              <a:rPr lang="sv-SE" dirty="0"/>
              <a:t>I ICD-11 är ASD normalreaktion </a:t>
            </a:r>
          </a:p>
          <a:p>
            <a:r>
              <a:rPr lang="sv-SE" dirty="0"/>
              <a:t>Begränsad evidens för krisstöd. Indikation utgår från riskfaktorer: symtomens allvarlighet, socialt stöd.</a:t>
            </a:r>
          </a:p>
          <a:p>
            <a:r>
              <a:rPr lang="sv-SE" dirty="0"/>
              <a:t>Självskattningsi</a:t>
            </a:r>
            <a:r>
              <a:rPr lang="sv-SE" sz="3200" dirty="0"/>
              <a:t>nstrument: ASC-kids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BIG IMAGE (PNG)">
            <a:extLst>
              <a:ext uri="{FF2B5EF4-FFF2-40B4-BE49-F238E27FC236}">
                <a16:creationId xmlns:a16="http://schemas.microsoft.com/office/drawing/2014/main" id="{4B21C39F-0860-4244-A8FF-2261BC265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1" y="334269"/>
            <a:ext cx="2230244" cy="13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4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A23C086-9D9D-43CF-939B-703BBE45DAEE}"/>
              </a:ext>
            </a:extLst>
          </p:cNvPr>
          <p:cNvSpPr/>
          <p:nvPr/>
        </p:nvSpPr>
        <p:spPr bwMode="auto">
          <a:xfrm>
            <a:off x="3707280" y="1151820"/>
            <a:ext cx="3364737" cy="8326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latin typeface="Arial" charset="0"/>
                <a:ea typeface="ヒラギノ角ゴ Pro W3" pitchFamily="1" charset="-128"/>
              </a:rPr>
              <a:t>Å</a:t>
            </a: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terupplevande</a:t>
            </a:r>
            <a:r>
              <a:rPr lang="sv-SE" sz="2400" dirty="0">
                <a:latin typeface="Arial" charset="0"/>
                <a:ea typeface="ヒラギノ角ゴ Pro W3" pitchFamily="1" charset="-128"/>
              </a:rPr>
              <a:t> –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i="1" dirty="0">
                <a:latin typeface="Arial" charset="0"/>
                <a:ea typeface="ヒラギノ角ゴ Pro W3" pitchFamily="1" charset="-128"/>
              </a:rPr>
              <a:t>som här och nu</a:t>
            </a:r>
            <a:endParaRPr kumimoji="0" lang="sv-SE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FE78C8D-0CE7-438C-8CFF-AB605BFE7765}"/>
              </a:ext>
            </a:extLst>
          </p:cNvPr>
          <p:cNvSpPr/>
          <p:nvPr/>
        </p:nvSpPr>
        <p:spPr bwMode="auto">
          <a:xfrm>
            <a:off x="3707281" y="2224651"/>
            <a:ext cx="3364736" cy="6549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Undvikande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D4D2F7A-6387-48BE-8207-FC3D7AD76568}"/>
              </a:ext>
            </a:extLst>
          </p:cNvPr>
          <p:cNvSpPr/>
          <p:nvPr/>
        </p:nvSpPr>
        <p:spPr bwMode="auto">
          <a:xfrm>
            <a:off x="3707281" y="3057876"/>
            <a:ext cx="3364736" cy="7422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Förhöjd vaksamhet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55DB9EA-DA24-4043-A0E3-1A793D550A70}"/>
              </a:ext>
            </a:extLst>
          </p:cNvPr>
          <p:cNvSpPr/>
          <p:nvPr/>
        </p:nvSpPr>
        <p:spPr bwMode="auto">
          <a:xfrm>
            <a:off x="3707282" y="4170218"/>
            <a:ext cx="3364735" cy="742249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Affektdysreglering (inklusive</a:t>
            </a:r>
            <a:r>
              <a:rPr kumimoji="0" lang="sv-SE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 dissociation)</a:t>
            </a: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D116FAD-C94B-4035-8D66-FD91E0DA49C5}"/>
              </a:ext>
            </a:extLst>
          </p:cNvPr>
          <p:cNvSpPr/>
          <p:nvPr/>
        </p:nvSpPr>
        <p:spPr bwMode="auto">
          <a:xfrm>
            <a:off x="3707280" y="5125886"/>
            <a:ext cx="3364736" cy="654957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Negativ självbild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9C046EF-DDCA-4273-8819-675B5AA4E42E}"/>
              </a:ext>
            </a:extLst>
          </p:cNvPr>
          <p:cNvSpPr/>
          <p:nvPr/>
        </p:nvSpPr>
        <p:spPr bwMode="auto">
          <a:xfrm>
            <a:off x="3726727" y="5966522"/>
            <a:ext cx="3364736" cy="707886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Svårigheter i relationer</a:t>
            </a: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4179A00B-F2D5-469F-87DA-6B6F8122062E}"/>
              </a:ext>
            </a:extLst>
          </p:cNvPr>
          <p:cNvSpPr/>
          <p:nvPr/>
        </p:nvSpPr>
        <p:spPr bwMode="auto">
          <a:xfrm>
            <a:off x="1614791" y="4873556"/>
            <a:ext cx="1680047" cy="1177047"/>
          </a:xfrm>
          <a:prstGeom prst="roundRect">
            <a:avLst/>
          </a:prstGeom>
          <a:ln w="2857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D</a:t>
            </a:r>
            <a:r>
              <a:rPr kumimoji="0" 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isturbed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S</a:t>
            </a:r>
            <a:r>
              <a:rPr kumimoji="0" 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elf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O</a:t>
            </a:r>
            <a:r>
              <a:rPr kumimoji="0" 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rganisation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1E6314A-16E5-4E57-BBC8-633334043373}"/>
              </a:ext>
            </a:extLst>
          </p:cNvPr>
          <p:cNvSpPr txBox="1"/>
          <p:nvPr/>
        </p:nvSpPr>
        <p:spPr>
          <a:xfrm>
            <a:off x="1762703" y="303932"/>
            <a:ext cx="7902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latin typeface="Arial Rounded MT Bold" panose="020F0704030504030204" pitchFamily="34" charset="0"/>
              </a:rPr>
              <a:t>Posttraumatisk stress i ICD-11</a:t>
            </a:r>
          </a:p>
        </p:txBody>
      </p:sp>
      <p:sp>
        <p:nvSpPr>
          <p:cNvPr id="3" name="Vänster klammerparentes 2">
            <a:extLst>
              <a:ext uri="{FF2B5EF4-FFF2-40B4-BE49-F238E27FC236}">
                <a16:creationId xmlns:a16="http://schemas.microsoft.com/office/drawing/2014/main" id="{0C5DB31E-1553-461F-9804-DB05374B386B}"/>
              </a:ext>
            </a:extLst>
          </p:cNvPr>
          <p:cNvSpPr/>
          <p:nvPr/>
        </p:nvSpPr>
        <p:spPr bwMode="auto">
          <a:xfrm>
            <a:off x="3346323" y="4470929"/>
            <a:ext cx="291830" cy="195905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0F651B86-718B-4FE8-AC27-BD971C0DE6D8}"/>
              </a:ext>
            </a:extLst>
          </p:cNvPr>
          <p:cNvSpPr/>
          <p:nvPr/>
        </p:nvSpPr>
        <p:spPr bwMode="auto">
          <a:xfrm>
            <a:off x="1825719" y="2059133"/>
            <a:ext cx="1449658" cy="1037063"/>
          </a:xfrm>
          <a:prstGeom prst="roundRect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        </a:t>
            </a: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PTSD</a:t>
            </a:r>
          </a:p>
        </p:txBody>
      </p:sp>
      <p:sp>
        <p:nvSpPr>
          <p:cNvPr id="6" name="Vänster klammerparentes 5">
            <a:extLst>
              <a:ext uri="{FF2B5EF4-FFF2-40B4-BE49-F238E27FC236}">
                <a16:creationId xmlns:a16="http://schemas.microsoft.com/office/drawing/2014/main" id="{18C58655-18E4-46B7-A2BE-C943C1B54D82}"/>
              </a:ext>
            </a:extLst>
          </p:cNvPr>
          <p:cNvSpPr/>
          <p:nvPr/>
        </p:nvSpPr>
        <p:spPr bwMode="auto">
          <a:xfrm>
            <a:off x="3343475" y="1568131"/>
            <a:ext cx="294678" cy="1959054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Höger klammerparentes 6">
            <a:extLst>
              <a:ext uri="{FF2B5EF4-FFF2-40B4-BE49-F238E27FC236}">
                <a16:creationId xmlns:a16="http://schemas.microsoft.com/office/drawing/2014/main" id="{BCE77A77-5890-4CCE-AA10-626A7CCBE14B}"/>
              </a:ext>
            </a:extLst>
          </p:cNvPr>
          <p:cNvSpPr/>
          <p:nvPr/>
        </p:nvSpPr>
        <p:spPr bwMode="auto">
          <a:xfrm>
            <a:off x="7081747" y="1568131"/>
            <a:ext cx="486381" cy="48618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9EDB7AAD-AEDE-47D0-915F-A749B302421E}"/>
              </a:ext>
            </a:extLst>
          </p:cNvPr>
          <p:cNvSpPr/>
          <p:nvPr/>
        </p:nvSpPr>
        <p:spPr bwMode="auto">
          <a:xfrm>
            <a:off x="7541390" y="3517142"/>
            <a:ext cx="1449658" cy="1037063"/>
          </a:xfrm>
          <a:prstGeom prst="roundRect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        CPTSD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0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4" grpId="0" animBg="1"/>
      <p:bldP spid="16" grpId="0" animBg="1"/>
      <p:bldP spid="18" grpId="0" animBg="1"/>
      <p:bldP spid="21" grpId="0" animBg="1"/>
      <p:bldP spid="3" grpId="0" animBg="1"/>
      <p:bldP spid="5" grpId="0" animBg="1"/>
      <p:bldP spid="6" grpId="0" animBg="1"/>
      <p:bldP spid="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709349"/>
            <a:ext cx="10972800" cy="1143000"/>
          </a:xfrm>
        </p:spPr>
        <p:txBody>
          <a:bodyPr/>
          <a:lstStyle/>
          <a:p>
            <a:pPr algn="ctr"/>
            <a:r>
              <a:rPr lang="sv-SE" dirty="0"/>
              <a:t>CPTSD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04269" y="1519775"/>
            <a:ext cx="9310777" cy="4525963"/>
          </a:xfrm>
        </p:spPr>
        <p:txBody>
          <a:bodyPr/>
          <a:lstStyle/>
          <a:p>
            <a:r>
              <a:rPr lang="sv-SE" sz="3200" dirty="0"/>
              <a:t>Ofta men inte alltid sekundärt till upprepade, multipla interpersonella trauman inkl krig och tortyr. </a:t>
            </a:r>
          </a:p>
          <a:p>
            <a:r>
              <a:rPr lang="sv-SE" sz="3200" dirty="0"/>
              <a:t>Prognos sämre än PTSD. Ingen evidensbaserad behandling. Studier indikerar effekt av TF-KBT med anpassningar</a:t>
            </a:r>
          </a:p>
          <a:p>
            <a:r>
              <a:rPr lang="sv-SE" sz="3200" dirty="0"/>
              <a:t>Screeninginstrument för barn på svenska saknas</a:t>
            </a:r>
          </a:p>
          <a:p>
            <a:pPr marL="0" indent="0">
              <a:buNone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785212714"/>
      </p:ext>
    </p:extLst>
  </p:cSld>
  <p:clrMapOvr>
    <a:masterClrMapping/>
  </p:clrMapOvr>
</p:sld>
</file>

<file path=ppt/theme/theme1.xml><?xml version="1.0" encoding="utf-8"?>
<a:theme xmlns:a="http://schemas.openxmlformats.org/drawingml/2006/main" name="2_Presentationssidor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2084</Words>
  <Application>Microsoft Office PowerPoint</Application>
  <PresentationFormat>Bredbild</PresentationFormat>
  <Paragraphs>340</Paragraphs>
  <Slides>33</Slides>
  <Notes>29</Notes>
  <HiddenSlides>1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33</vt:i4>
      </vt:variant>
    </vt:vector>
  </HeadingPairs>
  <TitlesOfParts>
    <vt:vector size="42" baseType="lpstr">
      <vt:lpstr>AdvBOOKO-R</vt:lpstr>
      <vt:lpstr>Arial</vt:lpstr>
      <vt:lpstr>Arial Rounded MT Bold</vt:lpstr>
      <vt:lpstr>Calibri</vt:lpstr>
      <vt:lpstr>Calibri Light</vt:lpstr>
      <vt:lpstr>Cambria</vt:lpstr>
      <vt:lpstr>Wingdings</vt:lpstr>
      <vt:lpstr>2_Presentationssidor</vt:lpstr>
      <vt:lpstr>Office-tema</vt:lpstr>
      <vt:lpstr>Bedömning och diagnostik av posttraumatisk stress </vt:lpstr>
      <vt:lpstr>Huvudbudskap</vt:lpstr>
      <vt:lpstr>Trauma- och stressrelaterade syndrom</vt:lpstr>
      <vt:lpstr>PowerPoint-presentation</vt:lpstr>
      <vt:lpstr>Utvecklingsperspektiv på PTSD i DSM-5</vt:lpstr>
      <vt:lpstr>Subklinisk eller partiell PTSD</vt:lpstr>
      <vt:lpstr>Akut stressreaktion, ASD</vt:lpstr>
      <vt:lpstr>PowerPoint-presentation</vt:lpstr>
      <vt:lpstr>CPTSD</vt:lpstr>
      <vt:lpstr>Samsjuklighet vid PTSD</vt:lpstr>
      <vt:lpstr>Associerade med svår stress och trauma</vt:lpstr>
      <vt:lpstr>Överlappning depression - PTSD</vt:lpstr>
      <vt:lpstr>PowerPoint-presentation</vt:lpstr>
      <vt:lpstr>Psykisk sjukdom vid trauma annorlunda än utan trauma</vt:lpstr>
      <vt:lpstr>Alltså…</vt:lpstr>
      <vt:lpstr>Negativ traumascreening</vt:lpstr>
      <vt:lpstr>Allmänt om bedömning efter trauma</vt:lpstr>
      <vt:lpstr>Flyktingpopulation</vt:lpstr>
      <vt:lpstr> Utvecklingsrelaterade störningar (NDD) och barnmisshandel</vt:lpstr>
      <vt:lpstr>Steg 1 utredning:  Riktlinje trauma och stress  </vt:lpstr>
      <vt:lpstr>Bedömning: Relation trauma och symtom</vt:lpstr>
      <vt:lpstr>Bedömning PTSD</vt:lpstr>
      <vt:lpstr>Bedömning forts</vt:lpstr>
      <vt:lpstr>Oro, pågående hot eller brottsmisstanke</vt:lpstr>
      <vt:lpstr>Steg 2 i riktlinjer</vt:lpstr>
      <vt:lpstr>Komplex posttraumatisk stress</vt:lpstr>
      <vt:lpstr>Utredning med bredare batteri</vt:lpstr>
      <vt:lpstr>Strukturerade diagnostiska intervjuer</vt:lpstr>
      <vt:lpstr>Dissociation – separera det svåra</vt:lpstr>
      <vt:lpstr>Psykos vs dissociation</vt:lpstr>
      <vt:lpstr>PowerPoint-presentation</vt:lpstr>
      <vt:lpstr>Steg 3 i riktlinjer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Bedömning och diagnostik av posttraumatisk stress </dc:title>
  <dc:creator>Ramel Björn</dc:creator>
  <cp:lastModifiedBy>Ramel Björn</cp:lastModifiedBy>
  <cp:revision>96</cp:revision>
  <dcterms:created xsi:type="dcterms:W3CDTF">2020-11-16T23:31:19Z</dcterms:created>
  <dcterms:modified xsi:type="dcterms:W3CDTF">2020-11-19T06:37:16Z</dcterms:modified>
</cp:coreProperties>
</file>