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sldIdLst>
    <p:sldId id="274" r:id="rId2"/>
    <p:sldId id="275" r:id="rId3"/>
    <p:sldId id="341" r:id="rId4"/>
    <p:sldId id="277" r:id="rId5"/>
    <p:sldId id="278" r:id="rId6"/>
    <p:sldId id="276" r:id="rId7"/>
    <p:sldId id="329" r:id="rId8"/>
    <p:sldId id="423" r:id="rId9"/>
    <p:sldId id="282" r:id="rId10"/>
    <p:sldId id="331" r:id="rId11"/>
    <p:sldId id="339" r:id="rId12"/>
    <p:sldId id="286" r:id="rId13"/>
    <p:sldId id="401" r:id="rId14"/>
    <p:sldId id="330" r:id="rId15"/>
    <p:sldId id="407" r:id="rId16"/>
    <p:sldId id="324" r:id="rId17"/>
    <p:sldId id="417" r:id="rId18"/>
    <p:sldId id="418" r:id="rId19"/>
    <p:sldId id="419" r:id="rId20"/>
    <p:sldId id="406" r:id="rId21"/>
    <p:sldId id="416" r:id="rId22"/>
    <p:sldId id="333" r:id="rId23"/>
    <p:sldId id="283" r:id="rId24"/>
    <p:sldId id="340" r:id="rId25"/>
    <p:sldId id="403" r:id="rId26"/>
    <p:sldId id="284" r:id="rId27"/>
    <p:sldId id="422" r:id="rId28"/>
    <p:sldId id="285" r:id="rId29"/>
    <p:sldId id="402" r:id="rId30"/>
    <p:sldId id="400" r:id="rId31"/>
    <p:sldId id="414" r:id="rId32"/>
    <p:sldId id="287" r:id="rId33"/>
    <p:sldId id="288" r:id="rId34"/>
    <p:sldId id="424" r:id="rId3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llanmörkt format 2 - Dekorfär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Mellanmörkt format 1 - Dekorfärg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5758FB7-9AC5-4552-8A53-C91805E547FA}" styleName="Format med tema 1 - dekorfärg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591" autoAdjust="0"/>
  </p:normalViewPr>
  <p:slideViewPr>
    <p:cSldViewPr snapToGrid="0">
      <p:cViewPr varScale="1">
        <p:scale>
          <a:sx n="63" d="100"/>
          <a:sy n="63" d="100"/>
        </p:scale>
        <p:origin x="8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1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24625-13E8-4A87-860D-6EAFB0CDCAF6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FD591-A0BB-437F-B1CB-769B1522EBB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5191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För er som gått Barnafrids basprogram blir det delvis repetition men repetition är ju kunskapens moder… För er som händelsevis inte gjort det… blir det </a:t>
            </a:r>
            <a:r>
              <a:rPr lang="sv-SE"/>
              <a:t>kanske mer nyheter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48212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hypotalamus-hypofys-binjurebark</a:t>
            </a:r>
          </a:p>
          <a:p>
            <a:r>
              <a:rPr lang="sv-SE" dirty="0"/>
              <a:t>Mixed </a:t>
            </a:r>
            <a:r>
              <a:rPr lang="sv-SE" dirty="0" err="1"/>
              <a:t>result</a:t>
            </a:r>
            <a:r>
              <a:rPr lang="sv-SE" dirty="0"/>
              <a:t> for kortisol</a:t>
            </a:r>
          </a:p>
          <a:p>
            <a:r>
              <a:rPr lang="sv-SE" dirty="0" err="1"/>
              <a:t>Inflam</a:t>
            </a:r>
            <a:r>
              <a:rPr lang="sv-SE" dirty="0"/>
              <a:t> markörer: vita blodkroppar, </a:t>
            </a:r>
            <a:r>
              <a:rPr lang="sv-SE" dirty="0" err="1"/>
              <a:t>crp</a:t>
            </a:r>
            <a:r>
              <a:rPr lang="sv-SE" dirty="0"/>
              <a:t>, </a:t>
            </a:r>
            <a:r>
              <a:rPr lang="sv-SE" dirty="0" err="1"/>
              <a:t>interleukiner</a:t>
            </a:r>
            <a:r>
              <a:rPr lang="sv-SE" dirty="0"/>
              <a:t> osv förhöjda 20 år efter tidiga barndomstrauma i </a:t>
            </a:r>
            <a:r>
              <a:rPr lang="sv-SE" dirty="0" err="1"/>
              <a:t>prospektiv</a:t>
            </a:r>
            <a:r>
              <a:rPr lang="sv-SE" dirty="0"/>
              <a:t> studie. </a:t>
            </a:r>
          </a:p>
          <a:p>
            <a:r>
              <a:rPr lang="sv-SE" dirty="0"/>
              <a:t>Striatum: del av basala ganglierna</a:t>
            </a:r>
          </a:p>
          <a:p>
            <a:r>
              <a:rPr lang="sv-SE" dirty="0"/>
              <a:t>Talar för orsak: djurstudier, dos respons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0181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Påvisat i mängder av studier, men ofta retrospektivt. </a:t>
            </a:r>
          </a:p>
          <a:p>
            <a:r>
              <a:rPr lang="sv-SE" dirty="0"/>
              <a:t>Rökning. </a:t>
            </a:r>
            <a:r>
              <a:rPr lang="sv-SE"/>
              <a:t>Dålig mat, sömn</a:t>
            </a:r>
            <a:r>
              <a:rPr lang="sv-SE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43264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Sex övergrepp i barndom OR 1,85 för suicidförsök</a:t>
            </a:r>
          </a:p>
          <a:p>
            <a:r>
              <a:rPr lang="sv-SE" dirty="0"/>
              <a:t>PTSD OR 2,7 för suicidförsök</a:t>
            </a:r>
          </a:p>
          <a:p>
            <a:r>
              <a:rPr lang="sv-SE" dirty="0"/>
              <a:t>KI-studien: få tal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3129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Milstolpe inom det här fältet – refereras också i basprogrammet</a:t>
            </a:r>
          </a:p>
          <a:p>
            <a:r>
              <a:rPr lang="sv-SE" dirty="0" err="1"/>
              <a:t>Adverse</a:t>
            </a:r>
            <a:r>
              <a:rPr lang="sv-SE" dirty="0"/>
              <a:t> </a:t>
            </a:r>
            <a:r>
              <a:rPr lang="sv-SE" dirty="0" err="1"/>
              <a:t>childhood</a:t>
            </a:r>
            <a:r>
              <a:rPr lang="sv-SE" dirty="0"/>
              <a:t> </a:t>
            </a:r>
            <a:r>
              <a:rPr lang="sv-SE" dirty="0" err="1"/>
              <a:t>experience</a:t>
            </a:r>
            <a:r>
              <a:rPr lang="sv-SE" dirty="0"/>
              <a:t>: våld, försummelse, föräldrars psykiska ohälsa, skilsmässa</a:t>
            </a:r>
          </a:p>
          <a:p>
            <a:r>
              <a:rPr lang="sv-SE" dirty="0"/>
              <a:t>Dos respons för antal typer av ACE!!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9467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err="1"/>
              <a:t>Prospektiv</a:t>
            </a:r>
            <a:r>
              <a:rPr lang="sv-SE" baseline="0" dirty="0"/>
              <a:t> s</a:t>
            </a:r>
            <a:r>
              <a:rPr lang="sv-SE" dirty="0"/>
              <a:t>tudie i USA med</a:t>
            </a:r>
            <a:r>
              <a:rPr lang="sv-SE" baseline="0" dirty="0"/>
              <a:t> 1420 individer 9,11 och 13 år följdes med årliga undersökningar fram </a:t>
            </a:r>
            <a:r>
              <a:rPr lang="sv-SE" b="1" baseline="0" dirty="0"/>
              <a:t>t o m 16 </a:t>
            </a:r>
            <a:r>
              <a:rPr lang="sv-SE" b="1" baseline="0" dirty="0" err="1"/>
              <a:t>åå</a:t>
            </a:r>
            <a:r>
              <a:rPr lang="sv-SE" baseline="0" dirty="0"/>
              <a:t>.</a:t>
            </a:r>
          </a:p>
          <a:p>
            <a:r>
              <a:rPr lang="sv-SE" baseline="0" dirty="0"/>
              <a:t>x-axel antal typer av händelser och </a:t>
            </a:r>
            <a:r>
              <a:rPr lang="sv-SE" dirty="0"/>
              <a:t>Y-axel</a:t>
            </a:r>
            <a:r>
              <a:rPr lang="sv-SE" baseline="0" dirty="0"/>
              <a:t> andel patienter</a:t>
            </a:r>
          </a:p>
          <a:p>
            <a:r>
              <a:rPr lang="sv-SE" dirty="0"/>
              <a:t>I princip en dos-beroende samband för samtliga psykiatriska diagnosområden.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1A3D90-EE75-4F54-A0CB-810F2641F80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382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Trauma: 1 någon i nätverket 2 interpersonellt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JVQ brett instrument för trauma och inkluderar mobbning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Psykos: ej skattning av </a:t>
            </a:r>
            <a:r>
              <a:rPr lang="sv-SE" dirty="0" err="1"/>
              <a:t>dissociativa</a:t>
            </a:r>
            <a:r>
              <a:rPr lang="sv-SE" dirty="0"/>
              <a:t> symtom!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Livstidsprevalens PTSD hög jmf andra studier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46949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* sedan 10-12 </a:t>
            </a:r>
            <a:r>
              <a:rPr lang="sv-SE" dirty="0" err="1"/>
              <a:t>åå</a:t>
            </a:r>
            <a:endParaRPr lang="sv-SE" dirty="0"/>
          </a:p>
          <a:p>
            <a:r>
              <a:rPr lang="sv-SE" dirty="0"/>
              <a:t>Ej i arbete vid bedömning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28986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dirty="0"/>
              <a:t>Sverige och Skåne?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788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OBS försummelse mkt heterogent – brist på kärlek, brist på mat. Och forskning ”försummad”. </a:t>
            </a:r>
          </a:p>
          <a:p>
            <a:r>
              <a:rPr lang="sv-SE" dirty="0"/>
              <a:t>Enligt anti agalagen från 1979 har föräldrar skyldighet att uppfostra utan försummelse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74099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Växande forskningsfält belyser samband och</a:t>
            </a:r>
            <a:r>
              <a:rPr lang="sv-SE" baseline="0" dirty="0"/>
              <a:t> psykisk sjukdom, t</a:t>
            </a:r>
            <a:r>
              <a:rPr lang="sv-SE" dirty="0"/>
              <a:t>värsnitt och longitudinella studier barn och unga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Depression: OR 2,2, CI 1,34-3,65.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A-kriteriet vid mobbning? Livsfara</a:t>
            </a:r>
            <a:r>
              <a:rPr lang="sv-SE" baseline="0" dirty="0"/>
              <a:t> eller allvarlig skada? </a:t>
            </a:r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348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55889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En del skillnader mellan studier. Stora skillnader beroende på typ av trauma, ålder, mätmetoder osv bl 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Många utvecklar inte PTSD, alltså ”potentiellt traumatiserande händelse.”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Stress och övergrepp i barndom förekommit genom hela mänsklighetens historia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035912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sv-SE" dirty="0"/>
              <a:t>Skyddsfaktorer - det omvända</a:t>
            </a:r>
          </a:p>
          <a:p>
            <a:r>
              <a:rPr lang="sv-SE" altLang="sv-SE" dirty="0"/>
              <a:t>Genetik: FKBP5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altLang="sv-SE" dirty="0"/>
              <a:t>Window: tittat på olika typer av barnmisshandel,</a:t>
            </a:r>
            <a:r>
              <a:rPr lang="sv-SE" altLang="sv-SE" baseline="0" dirty="0"/>
              <a:t> </a:t>
            </a:r>
            <a:r>
              <a:rPr lang="sv-SE" altLang="sv-SE" dirty="0"/>
              <a:t>när det inträffat och utfall.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altLang="sv-SE" dirty="0"/>
              <a:t>emotionella övergrepp i 14 </a:t>
            </a:r>
            <a:r>
              <a:rPr lang="sv-SE" altLang="sv-SE" dirty="0" err="1"/>
              <a:t>åå</a:t>
            </a:r>
            <a:r>
              <a:rPr lang="sv-SE" altLang="sv-SE" dirty="0"/>
              <a:t> starkaste </a:t>
            </a:r>
            <a:r>
              <a:rPr lang="sv-SE" altLang="sv-SE" dirty="0" err="1"/>
              <a:t>pred</a:t>
            </a:r>
            <a:r>
              <a:rPr lang="sv-SE" altLang="sv-SE" dirty="0"/>
              <a:t> depression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altLang="sv-SE" dirty="0"/>
              <a:t>för s-tankar </a:t>
            </a:r>
            <a:r>
              <a:rPr lang="sv-SE" dirty="0"/>
              <a:t>verbala övergrepp av föräldrar vid 5 </a:t>
            </a:r>
            <a:r>
              <a:rPr lang="sv-SE" dirty="0" err="1"/>
              <a:t>åå</a:t>
            </a:r>
            <a:r>
              <a:rPr lang="sv-SE" dirty="0"/>
              <a:t> för pojkar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v-SE" dirty="0"/>
              <a:t>flickor: sexuella övergrepp vid 18 </a:t>
            </a:r>
            <a:r>
              <a:rPr lang="sv-SE" dirty="0" err="1"/>
              <a:t>åå</a:t>
            </a:r>
            <a:endParaRPr lang="sv-SE" dirty="0"/>
          </a:p>
          <a:p>
            <a:endParaRPr lang="sv-SE" altLang="sv-SE" dirty="0"/>
          </a:p>
        </p:txBody>
      </p:sp>
      <p:sp>
        <p:nvSpPr>
          <p:cNvPr id="307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E132D84-6016-4968-B50C-25F5ED06DEB3}" type="slidenum">
              <a:rPr lang="sv-SE" altLang="sv-SE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sv-SE" altLang="sv-SE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7248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b="1" i="0" dirty="0">
                <a:solidFill>
                  <a:srgbClr val="212121"/>
                </a:solidFill>
                <a:effectLst/>
                <a:latin typeface="Merriweather"/>
              </a:rPr>
              <a:t>The </a:t>
            </a:r>
            <a:r>
              <a:rPr lang="sv-SE" b="1" i="0" dirty="0" err="1">
                <a:solidFill>
                  <a:srgbClr val="212121"/>
                </a:solidFill>
                <a:effectLst/>
                <a:latin typeface="Merriweather"/>
              </a:rPr>
              <a:t>Aberfan</a:t>
            </a:r>
            <a:r>
              <a:rPr lang="sv-SE" b="1" i="0" dirty="0">
                <a:solidFill>
                  <a:srgbClr val="212121"/>
                </a:solidFill>
                <a:effectLst/>
                <a:latin typeface="Merriweather"/>
              </a:rPr>
              <a:t> </a:t>
            </a:r>
            <a:r>
              <a:rPr lang="sv-SE" b="1" i="0" dirty="0" err="1">
                <a:solidFill>
                  <a:srgbClr val="212121"/>
                </a:solidFill>
                <a:effectLst/>
                <a:latin typeface="Merriweather"/>
              </a:rPr>
              <a:t>disaster</a:t>
            </a:r>
            <a:r>
              <a:rPr lang="sv-SE" b="1" i="0" dirty="0">
                <a:solidFill>
                  <a:srgbClr val="212121"/>
                </a:solidFill>
                <a:effectLst/>
                <a:latin typeface="Merriweather"/>
              </a:rPr>
              <a:t> Wales</a:t>
            </a:r>
            <a:r>
              <a:rPr lang="sv-SE" b="1" i="0" baseline="0" dirty="0">
                <a:solidFill>
                  <a:srgbClr val="212121"/>
                </a:solidFill>
                <a:effectLst/>
                <a:latin typeface="Merriweather"/>
              </a:rPr>
              <a:t> 1966 där 116 barn omkom</a:t>
            </a:r>
            <a:endParaRPr lang="sv-SE" b="1" i="0" dirty="0">
              <a:solidFill>
                <a:srgbClr val="212121"/>
              </a:solidFill>
              <a:effectLst/>
              <a:latin typeface="Merriweather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82027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altLang="sv-SE" dirty="0"/>
              <a:t>Varierande siffror i litteraturen och internationellt </a:t>
            </a:r>
            <a:r>
              <a:rPr lang="sv-SE" altLang="sv-SE" dirty="0" err="1"/>
              <a:t>pga</a:t>
            </a:r>
            <a:r>
              <a:rPr lang="sv-SE" altLang="sv-SE" dirty="0"/>
              <a:t> olika instrument, åldrar, definitioner, normer, samhällen, tid osv. USA 62%, UK 30%</a:t>
            </a:r>
          </a:p>
          <a:p>
            <a:endParaRPr lang="sv-SE" altLang="sv-SE" dirty="0"/>
          </a:p>
          <a:p>
            <a:r>
              <a:rPr lang="sv-SE" altLang="sv-SE" dirty="0"/>
              <a:t>Studier på barn i tonåren/</a:t>
            </a:r>
            <a:r>
              <a:rPr lang="sv-SE" altLang="sv-SE" dirty="0" err="1"/>
              <a:t>gymnasie</a:t>
            </a:r>
            <a:endParaRPr lang="sv-SE" altLang="sv-SE" dirty="0"/>
          </a:p>
          <a:p>
            <a:endParaRPr lang="sv-SE" altLang="sv-SE" dirty="0"/>
          </a:p>
          <a:p>
            <a:r>
              <a:rPr lang="sv-SE" altLang="sv-SE" dirty="0"/>
              <a:t>Barnmisshandel i Sverige har minskat över tid</a:t>
            </a:r>
          </a:p>
          <a:p>
            <a:endParaRPr lang="sv-SE" altLang="sv-SE" dirty="0"/>
          </a:p>
        </p:txBody>
      </p:sp>
      <p:sp>
        <p:nvSpPr>
          <p:cNvPr id="3994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F78A3B2E-E45D-46C6-B08F-A9273F746DA7}" type="slidenum">
              <a:rPr lang="sv-SE" altLang="sv-S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26</a:t>
            </a:fld>
            <a:endParaRPr lang="sv-SE" altLang="sv-S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1560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Våld mellan föräldrar ökar bl a risk att barnet själv utsätts för fysiskt våld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29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229557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Egen historik – apropå transgenerationella perspektivet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30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57394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Sker idag? Troligen inte, men vi vet inte och det är ett problem. </a:t>
            </a:r>
          </a:p>
          <a:p>
            <a:r>
              <a:rPr lang="sv-SE" dirty="0"/>
              <a:t>Rekommendation baserad på balans om vad som är önskvärt och möjligt/realistiskt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A5680B-5CFF-5C46-8A8E-F880F761868B}" type="slidenum">
              <a:rPr lang="sv-SE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35337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19: barn skyddas mot våld</a:t>
            </a:r>
          </a:p>
          <a:p>
            <a:r>
              <a:rPr lang="sv-SE" baseline="0" dirty="0"/>
              <a:t>24 rätt till bästa möjliga hälsa samt rehabilitering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A5680B-5CFF-5C46-8A8E-F880F761868B}" type="slidenum">
              <a:rPr lang="sv-SE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sv-S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776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34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399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 Våldtäkt, dvs trauma.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1552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altLang="sv-SE" dirty="0"/>
              <a:t>Inga</a:t>
            </a:r>
            <a:r>
              <a:rPr lang="sv-SE" altLang="sv-SE" baseline="0" dirty="0"/>
              <a:t> </a:t>
            </a:r>
            <a:r>
              <a:rPr lang="sv-SE" altLang="sv-SE" dirty="0"/>
              <a:t>entydig skala eller gränser</a:t>
            </a:r>
            <a:r>
              <a:rPr lang="sv-SE" altLang="sv-SE" baseline="0" dirty="0"/>
              <a:t> </a:t>
            </a:r>
            <a:r>
              <a:rPr lang="sv-SE" altLang="sv-SE" dirty="0"/>
              <a:t>– mer en indikation på hur litteraturen brukar se på detta </a:t>
            </a:r>
          </a:p>
          <a:p>
            <a:endParaRPr lang="sv-SE" altLang="sv-SE" dirty="0"/>
          </a:p>
        </p:txBody>
      </p:sp>
      <p:sp>
        <p:nvSpPr>
          <p:cNvPr id="21508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D709B30-AF9B-4886-BA3C-41873F9A3661}" type="slidenum">
              <a:rPr lang="sv-SE" altLang="sv-SE" smtClean="0">
                <a:solidFill>
                  <a:prstClr val="black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sv-SE" altLang="sv-SE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320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Passivt eller frånvaro, t ex försummelse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4013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Varierat över tid och manualer. Varför viktigt? Diagnos och jämförbarhet. A-kriterium.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Både kliniskt och forskningsmässigt används det på</a:t>
            </a:r>
            <a:r>
              <a:rPr lang="sv-SE" baseline="0" dirty="0"/>
              <a:t> olika sätt </a:t>
            </a:r>
            <a:r>
              <a:rPr lang="sv-SE" dirty="0"/>
              <a:t>olika.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Barn troligen extra sårbara jmf vuxna </a:t>
            </a:r>
            <a:r>
              <a:rPr lang="sv-SE" dirty="0" err="1"/>
              <a:t>pga</a:t>
            </a:r>
            <a:r>
              <a:rPr lang="sv-SE" dirty="0"/>
              <a:t> pågående neurobiologisk, känslomässig, kognitiv och social utveckling</a:t>
            </a:r>
          </a:p>
          <a:p>
            <a:endParaRPr lang="sv-SE" altLang="sv-SE" dirty="0"/>
          </a:p>
        </p:txBody>
      </p:sp>
      <p:sp>
        <p:nvSpPr>
          <p:cNvPr id="1946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D8747C8-610B-4690-87C3-D2E144B3ACC6}" type="slidenum">
              <a:rPr lang="sv-SE" altLang="sv-S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sv-SE" altLang="sv-S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541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Våld: tänker ofta fysiskt våld</a:t>
            </a:r>
          </a:p>
          <a:p>
            <a:r>
              <a:rPr lang="sv-SE" dirty="0"/>
              <a:t>Trauma exkluderar försummelse, vanvård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Early life stress (ELS): </a:t>
            </a:r>
            <a:r>
              <a:rPr lang="sv-SE" i="1" dirty="0"/>
              <a:t>ung. våld mot barn inkl neonatalperiod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FD591-A0BB-437F-B1CB-769B1522EBBB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811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v-SE" sz="1600" dirty="0"/>
              <a:t>Lite som syfilis en gång i tiden…visa sig på många olika sätt</a:t>
            </a:r>
          </a:p>
          <a:p>
            <a:r>
              <a:rPr lang="sv-SE" sz="1600" dirty="0"/>
              <a:t>Återupplevande: ofrivilliga, påträngande, plågsamma minne. Mardröm. Flashback</a:t>
            </a:r>
          </a:p>
          <a:p>
            <a:r>
              <a:rPr lang="sv-SE" altLang="sv-SE" sz="1600" dirty="0"/>
              <a:t>Beteende: regredierar Självskada, regression, sexuellt utagerande, missbruk osv</a:t>
            </a:r>
          </a:p>
          <a:p>
            <a:r>
              <a:rPr lang="sv-SE" altLang="sv-SE" sz="1600" dirty="0"/>
              <a:t>Dissociation: Ett heterogent fenomen med störning i normal integration av identitet, minne, perception, medvetenhet. Ett försvar mot svåra upplevelser, t ex trauma. Från </a:t>
            </a:r>
            <a:r>
              <a:rPr lang="sv-SE" altLang="sv-SE" sz="1600" dirty="0" err="1"/>
              <a:t>dagrömmeri</a:t>
            </a:r>
            <a:r>
              <a:rPr lang="sv-SE" altLang="sv-SE" sz="1600" baseline="0" dirty="0"/>
              <a:t> till hallucinationer</a:t>
            </a:r>
            <a:endParaRPr lang="sv-SE" altLang="sv-SE" sz="1600" dirty="0"/>
          </a:p>
        </p:txBody>
      </p:sp>
      <p:sp>
        <p:nvSpPr>
          <p:cNvPr id="2560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37931725" indent="-3747452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A4EBE66-AAE3-4868-A030-3008FF92CDAD}" type="slidenum">
              <a:rPr lang="sv-SE" altLang="sv-SE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sv-SE" altLang="sv-S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452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Särskilt</a:t>
            </a:r>
            <a:r>
              <a:rPr lang="sv-SE" baseline="0" dirty="0"/>
              <a:t> om våld skett i familjekontext, men även vid andra och icke personella trauman. </a:t>
            </a:r>
          </a:p>
          <a:p>
            <a:r>
              <a:rPr lang="sv-SE" baseline="0" dirty="0"/>
              <a:t>Här några exempel:</a:t>
            </a:r>
          </a:p>
          <a:p>
            <a:r>
              <a:rPr lang="sv-SE" dirty="0"/>
              <a:t>Barnet känner sig allt mer alienerat och ensam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C33DF-EE4D-4280-BE37-F2D66BA2A595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143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734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1590501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85617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4966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896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614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6238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2398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6602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Black" panose="020B0A040201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491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179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eller platta h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AF2D5CC-F833-48DB-B6B6-72FBF1F1A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476672"/>
            <a:ext cx="5040560" cy="3960440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B487910-FAFB-488A-B7D0-1958B204828E}"/>
              </a:ext>
            </a:extLst>
          </p:cNvPr>
          <p:cNvSpPr/>
          <p:nvPr userDrawn="1"/>
        </p:nvSpPr>
        <p:spPr bwMode="auto">
          <a:xfrm>
            <a:off x="0" y="0"/>
            <a:ext cx="6528048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9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662B-3556-4D11-A64E-1D99080F8235}" type="datetimeFigureOut">
              <a:rPr lang="sv-SE" smtClean="0"/>
              <a:t>2020-11-19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A3953-84E1-45FE-89A4-80127CB9674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25400" y="-28575"/>
            <a:ext cx="122174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7463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sv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sv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89304" y="1199698"/>
            <a:ext cx="9765384" cy="1417508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Konsekvenser av våld och trauma</a:t>
            </a:r>
            <a:br>
              <a:rPr lang="sv-SE" dirty="0">
                <a:latin typeface="Arial Rounded MT Bold" panose="020F0704030504030204" pitchFamily="34" charset="0"/>
              </a:rPr>
            </a:br>
            <a:r>
              <a:rPr lang="sv-SE" dirty="0">
                <a:latin typeface="Arial Rounded MT Bold" panose="020F0704030504030204" pitchFamily="34" charset="0"/>
              </a:rPr>
              <a:t>- en översikt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2626519"/>
            <a:ext cx="10972800" cy="3417243"/>
          </a:xfrm>
        </p:spPr>
        <p:txBody>
          <a:bodyPr/>
          <a:lstStyle/>
          <a:p>
            <a:pPr marL="0" indent="0" algn="ctr">
              <a:buNone/>
            </a:pPr>
            <a:endParaRPr lang="sv-SE" dirty="0"/>
          </a:p>
          <a:p>
            <a:pPr marL="0" indent="0" algn="ctr">
              <a:buNone/>
            </a:pPr>
            <a:r>
              <a:rPr lang="sv-SE" sz="28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Björn Ramel</a:t>
            </a:r>
          </a:p>
          <a:p>
            <a:pPr marL="0" indent="0" algn="ctr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BUP Trauma, Malmö</a:t>
            </a:r>
          </a:p>
          <a:p>
            <a:pPr marL="0" indent="0" algn="ctr">
              <a:buNone/>
            </a:pPr>
            <a:endParaRPr lang="sv-SE" b="1" dirty="0">
              <a:latin typeface="Cambria" panose="02040503050406030204" pitchFamily="18" charset="0"/>
              <a:ea typeface="Cambria" panose="02040503050406030204" pitchFamily="18" charset="0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sv-SE" b="1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Trauma på kartan</a:t>
            </a:r>
          </a:p>
          <a:p>
            <a:pPr marL="0" indent="0" algn="ctr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  <a:cs typeface="Arial Unicode MS" panose="020B0604020202020204" pitchFamily="34" charset="-128"/>
              </a:rPr>
              <a:t>201119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36388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Biologiska fynd vid trauma och PTSD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71925"/>
            <a:ext cx="10515600" cy="4351338"/>
          </a:xfrm>
        </p:spPr>
        <p:txBody>
          <a:bodyPr/>
          <a:lstStyle/>
          <a:p>
            <a:r>
              <a:rPr lang="sv-SE" dirty="0"/>
              <a:t>HPA-axel och kortisol</a:t>
            </a:r>
          </a:p>
          <a:p>
            <a:r>
              <a:rPr lang="sv-SE" dirty="0"/>
              <a:t>Aktivering autonoma nervsystemet, utsöndring av katekolaminer</a:t>
            </a:r>
          </a:p>
          <a:p>
            <a:r>
              <a:rPr lang="sv-SE" dirty="0"/>
              <a:t>Ökning inflammatoriska markörer – kort och lång sikt. </a:t>
            </a:r>
          </a:p>
          <a:p>
            <a:r>
              <a:rPr lang="sv-SE" dirty="0"/>
              <a:t>Strukturella och/eller funktionella förändringar i bl a amygdala, prefrontalcortex och hippocampus vid PTSD. Minskad reaktivitet för belöning i striatum </a:t>
            </a:r>
          </a:p>
          <a:p>
            <a:r>
              <a:rPr lang="sv-SE" dirty="0"/>
              <a:t>Konstitutionellt eller konsekvens/anpassning?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1C9F7361-0CB5-4C36-83FD-62E0C2466855}"/>
              </a:ext>
            </a:extLst>
          </p:cNvPr>
          <p:cNvSpPr txBox="1"/>
          <p:nvPr/>
        </p:nvSpPr>
        <p:spPr>
          <a:xfrm>
            <a:off x="3545840" y="6492875"/>
            <a:ext cx="6113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Nemeroff</a:t>
            </a:r>
            <a:r>
              <a:rPr lang="sv-SE" dirty="0"/>
              <a:t> 2016, </a:t>
            </a:r>
            <a:r>
              <a:rPr lang="sv-SE" dirty="0" err="1"/>
              <a:t>Danese</a:t>
            </a:r>
            <a:r>
              <a:rPr lang="sv-SE" dirty="0"/>
              <a:t> 2016, </a:t>
            </a:r>
            <a:r>
              <a:rPr lang="sv-SE" dirty="0" err="1"/>
              <a:t>Teicher</a:t>
            </a:r>
            <a:r>
              <a:rPr lang="sv-SE" dirty="0"/>
              <a:t> 2016, </a:t>
            </a:r>
            <a:r>
              <a:rPr lang="sv-SE" dirty="0" err="1"/>
              <a:t>Pervanidou</a:t>
            </a:r>
            <a:r>
              <a:rPr lang="sv-SE" dirty="0"/>
              <a:t> 2020 </a:t>
            </a:r>
          </a:p>
        </p:txBody>
      </p:sp>
      <p:pic>
        <p:nvPicPr>
          <p:cNvPr id="6" name="Bild 5" descr="Nerv">
            <a:extLst>
              <a:ext uri="{FF2B5EF4-FFF2-40B4-BE49-F238E27FC236}">
                <a16:creationId xmlns:a16="http://schemas.microsoft.com/office/drawing/2014/main" id="{FD13548B-F538-4C99-ADC8-BD04130C9D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0" y="68103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16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889896-4CFD-4427-A5F5-98E5EEE32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SE" sz="4200" dirty="0">
                <a:latin typeface="Arial Rounded MT Bold" panose="020F0704030504030204" pitchFamily="34" charset="0"/>
              </a:rPr>
              <a:t>Fysisk sjukdom associerad med barnmisshandel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8A8E87DC-2FFF-4C80-9B10-B03B6342C844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36151" y="2072776"/>
            <a:ext cx="10515600" cy="396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Metabola förändringar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Hjärt-kärlsjukdom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Diabetes typ 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Övervikt/fetma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Ofta dos-respons samband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v-SE" dirty="0"/>
              <a:t>Mekanism? Biologiska reaktioner på trauma, beteende och miljö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6F83582F-FDB8-496F-BC5A-B7CF5D420659}"/>
              </a:ext>
            </a:extLst>
          </p:cNvPr>
          <p:cNvSpPr txBox="1"/>
          <p:nvPr/>
        </p:nvSpPr>
        <p:spPr>
          <a:xfrm>
            <a:off x="6956461" y="6308209"/>
            <a:ext cx="4397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Felitti</a:t>
            </a:r>
            <a:r>
              <a:rPr lang="sv-SE" dirty="0"/>
              <a:t> 2009, </a:t>
            </a:r>
            <a:r>
              <a:rPr lang="sv-SE" dirty="0" err="1"/>
              <a:t>Basu</a:t>
            </a:r>
            <a:r>
              <a:rPr lang="sv-SE" dirty="0"/>
              <a:t> 2017, </a:t>
            </a:r>
            <a:r>
              <a:rPr lang="sv-SE" dirty="0" err="1"/>
              <a:t>Danese</a:t>
            </a:r>
            <a:r>
              <a:rPr lang="sv-SE" dirty="0"/>
              <a:t> 2014</a:t>
            </a:r>
          </a:p>
        </p:txBody>
      </p:sp>
      <p:pic>
        <p:nvPicPr>
          <p:cNvPr id="4" name="Bild 3" descr="Plåster">
            <a:extLst>
              <a:ext uri="{FF2B5EF4-FFF2-40B4-BE49-F238E27FC236}">
                <a16:creationId xmlns:a16="http://schemas.microsoft.com/office/drawing/2014/main" id="{3ACAFDE0-128F-4C53-8AC4-9950D7BC3C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0488" y="4048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3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altLang="sv-SE" dirty="0">
                <a:latin typeface="Arial Rounded MT Bold" panose="020F0704030504030204" pitchFamily="34" charset="0"/>
              </a:rPr>
              <a:t>Starkt samband barnmisshandel och psykisk sjukdom</a:t>
            </a:r>
          </a:p>
        </p:txBody>
      </p:sp>
      <p:sp>
        <p:nvSpPr>
          <p:cNvPr id="31747" name="Platshållare för innehåll 2"/>
          <p:cNvSpPr>
            <a:spLocks noGrp="1"/>
          </p:cNvSpPr>
          <p:nvPr>
            <p:ph idx="1"/>
          </p:nvPr>
        </p:nvSpPr>
        <p:spPr>
          <a:xfrm>
            <a:off x="2179190" y="1975870"/>
            <a:ext cx="7607621" cy="3571444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</a:pPr>
            <a:r>
              <a:rPr lang="sv-SE" altLang="sv-SE" dirty="0">
                <a:cs typeface="Arial" panose="020B0604020202020204" pitchFamily="34" charset="0"/>
              </a:rPr>
              <a:t>30-45% av all psykopatologi i barndom förklaras av </a:t>
            </a:r>
            <a:r>
              <a:rPr lang="sv-SE" altLang="sv-SE" dirty="0"/>
              <a:t>försummelse, misshandel och övergrepp</a:t>
            </a:r>
            <a:endParaRPr lang="sv-SE" altLang="sv-SE" dirty="0">
              <a:cs typeface="Arial" panose="020B0604020202020204" pitchFamily="34" charset="0"/>
            </a:endParaRPr>
          </a:p>
          <a:p>
            <a:pPr>
              <a:spcAft>
                <a:spcPct val="0"/>
              </a:spcAft>
            </a:pPr>
            <a:r>
              <a:rPr lang="sv-SE" altLang="sv-SE" dirty="0">
                <a:cs typeface="Arial" panose="020B0604020202020204" pitchFamily="34" charset="0"/>
              </a:rPr>
              <a:t>Associerat med sämre skolresultat, kriminalitet</a:t>
            </a:r>
          </a:p>
          <a:p>
            <a:pPr>
              <a:spcAft>
                <a:spcPct val="0"/>
              </a:spcAft>
            </a:pPr>
            <a:r>
              <a:rPr lang="sv-SE" altLang="sv-SE" dirty="0"/>
              <a:t>Ökad risk nytt trauma</a:t>
            </a:r>
            <a:endParaRPr lang="sv-SE" altLang="sv-SE" dirty="0">
              <a:cs typeface="Arial" panose="020B0604020202020204" pitchFamily="34" charset="0"/>
            </a:endParaRPr>
          </a:p>
          <a:p>
            <a:pPr>
              <a:spcAft>
                <a:spcPct val="0"/>
              </a:spcAft>
            </a:pPr>
            <a:r>
              <a:rPr lang="sv-SE" altLang="sv-SE" dirty="0"/>
              <a:t>Sannolikt transgenerationella konsekvenser av trauma - bl a epigenetiska mekanismer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B4817BD0-1E10-42C7-BA8D-10EE7DE28869}"/>
              </a:ext>
            </a:extLst>
          </p:cNvPr>
          <p:cNvSpPr txBox="1"/>
          <p:nvPr/>
        </p:nvSpPr>
        <p:spPr>
          <a:xfrm>
            <a:off x="3965825" y="6308333"/>
            <a:ext cx="6123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dirty="0">
                <a:cs typeface="Arial" panose="020B0604020202020204" pitchFamily="34" charset="0"/>
              </a:rPr>
              <a:t>Green et al 2010, </a:t>
            </a:r>
            <a:r>
              <a:rPr lang="sv-SE" altLang="sv-SE" dirty="0" err="1">
                <a:cs typeface="Arial" panose="020B0604020202020204" pitchFamily="34" charset="0"/>
              </a:rPr>
              <a:t>McLaughlin</a:t>
            </a:r>
            <a:r>
              <a:rPr lang="sv-SE" altLang="sv-SE" dirty="0">
                <a:cs typeface="Arial" panose="020B0604020202020204" pitchFamily="34" charset="0"/>
              </a:rPr>
              <a:t> 2012, </a:t>
            </a:r>
            <a:r>
              <a:rPr lang="sv-SE" altLang="sv-SE" dirty="0" err="1">
                <a:cs typeface="Arial" panose="020B0604020202020204" pitchFamily="34" charset="0"/>
              </a:rPr>
              <a:t>Felitti</a:t>
            </a:r>
            <a:r>
              <a:rPr lang="sv-SE" altLang="sv-SE" dirty="0">
                <a:cs typeface="Arial" panose="020B0604020202020204" pitchFamily="34" charset="0"/>
              </a:rPr>
              <a:t> 2009, </a:t>
            </a:r>
            <a:r>
              <a:rPr lang="sv-SE" altLang="sv-SE" dirty="0" err="1">
                <a:cs typeface="Arial" panose="020B0604020202020204" pitchFamily="34" charset="0"/>
              </a:rPr>
              <a:t>Youssef</a:t>
            </a:r>
            <a:r>
              <a:rPr lang="sv-SE" altLang="sv-SE" dirty="0">
                <a:cs typeface="Arial" panose="020B0604020202020204" pitchFamily="34" charset="0"/>
              </a:rPr>
              <a:t> 2018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8688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7829" y="575064"/>
            <a:ext cx="10972800" cy="780685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Suicidalitet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87829" y="1775121"/>
            <a:ext cx="10972800" cy="4173015"/>
          </a:xfrm>
        </p:spPr>
        <p:txBody>
          <a:bodyPr>
            <a:normAutofit/>
          </a:bodyPr>
          <a:lstStyle/>
          <a:p>
            <a:r>
              <a:rPr lang="sv-SE" sz="3000" dirty="0"/>
              <a:t>Trauma och framför allt PTSD hos unga associerat med s-tankar och suicidförsök</a:t>
            </a:r>
            <a:endParaRPr lang="sv-SE" sz="3200" dirty="0"/>
          </a:p>
          <a:p>
            <a:r>
              <a:rPr lang="sv-SE" sz="3000" dirty="0"/>
              <a:t>Bland ensamkommande flyktingbarn i asylprocess i Sverige knappt tiofaldig ökning av suicidtal jämfört med jämnåriga</a:t>
            </a:r>
          </a:p>
          <a:p>
            <a:pPr marL="0" indent="0">
              <a:buNone/>
            </a:pPr>
            <a:endParaRPr lang="sv-SE" sz="3000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5CCEC2CB-0893-49AA-8785-8245635AEFC5}"/>
              </a:ext>
            </a:extLst>
          </p:cNvPr>
          <p:cNvSpPr txBox="1"/>
          <p:nvPr/>
        </p:nvSpPr>
        <p:spPr>
          <a:xfrm>
            <a:off x="1958009" y="6282936"/>
            <a:ext cx="9061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dirty="0"/>
              <a:t>Xiang </a:t>
            </a:r>
            <a:r>
              <a:rPr lang="sv-SE" sz="1800" dirty="0" err="1"/>
              <a:t>Ng</a:t>
            </a:r>
            <a:r>
              <a:rPr lang="sv-SE" sz="1800" dirty="0"/>
              <a:t> 2018, </a:t>
            </a:r>
            <a:r>
              <a:rPr lang="sv-SE" sz="1800" dirty="0" err="1"/>
              <a:t>Tang</a:t>
            </a:r>
            <a:r>
              <a:rPr lang="sv-SE" sz="1800" dirty="0"/>
              <a:t> 2018, Rojas 2017, Nock 2013, </a:t>
            </a:r>
            <a:r>
              <a:rPr lang="sv-SE" sz="1800" dirty="0" err="1"/>
              <a:t>Sareen</a:t>
            </a:r>
            <a:r>
              <a:rPr lang="sv-SE" sz="1800" dirty="0"/>
              <a:t> 2005 Hagström 2018, Lewis 2019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282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0" y="365125"/>
            <a:ext cx="12308440" cy="1325563"/>
          </a:xfrm>
        </p:spPr>
        <p:txBody>
          <a:bodyPr>
            <a:normAutofit/>
          </a:bodyPr>
          <a:lstStyle/>
          <a:p>
            <a:pPr algn="ctr"/>
            <a:r>
              <a:rPr lang="sv-SE" sz="4300" dirty="0">
                <a:latin typeface="Arial Rounded MT Bold" panose="020F0704030504030204" pitchFamily="34" charset="0"/>
              </a:rPr>
              <a:t>Svåra omständigheter i barndom (ACE) och psykisk ohälsa i vuxenlivet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01" y="1818526"/>
            <a:ext cx="4256088" cy="247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objekt 1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383" y="4291851"/>
            <a:ext cx="3949206" cy="222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589" y="2247913"/>
            <a:ext cx="6029325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519AE706-3579-4531-BA8A-24F1B723500B}"/>
              </a:ext>
            </a:extLst>
          </p:cNvPr>
          <p:cNvSpPr txBox="1"/>
          <p:nvPr/>
        </p:nvSpPr>
        <p:spPr>
          <a:xfrm>
            <a:off x="6475113" y="1976322"/>
            <a:ext cx="3667875" cy="380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ACE vs Depression</a:t>
            </a:r>
          </a:p>
        </p:txBody>
      </p:sp>
    </p:spTree>
    <p:extLst>
      <p:ext uri="{BB962C8B-B14F-4D97-AF65-F5344CB8AC3E}">
        <p14:creationId xmlns:p14="http://schemas.microsoft.com/office/powerpoint/2010/main" val="422048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8326-E4BC-4264-A008-51A1B063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368" y="21939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Vanligaste diagnos/er bland traumaexponerade barn?</a:t>
            </a:r>
          </a:p>
        </p:txBody>
      </p:sp>
    </p:spTree>
    <p:extLst>
      <p:ext uri="{BB962C8B-B14F-4D97-AF65-F5344CB8AC3E}">
        <p14:creationId xmlns:p14="http://schemas.microsoft.com/office/powerpoint/2010/main" val="11200462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9284" y="1281257"/>
            <a:ext cx="6682452" cy="5231405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5295014" y="6475228"/>
            <a:ext cx="4922874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Copeland et al 2007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3973769" y="1781167"/>
            <a:ext cx="188614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300" i="1" dirty="0">
                <a:solidFill>
                  <a:schemeClr val="accent5"/>
                </a:solidFill>
              </a:rPr>
              <a:t>Någon diagnos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3973769" y="2432911"/>
            <a:ext cx="188614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300" i="1" dirty="0">
                <a:solidFill>
                  <a:schemeClr val="accent5"/>
                </a:solidFill>
              </a:rPr>
              <a:t>Beteendestörning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3973769" y="2207969"/>
            <a:ext cx="188614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300" i="1" dirty="0">
                <a:solidFill>
                  <a:schemeClr val="accent5"/>
                </a:solidFill>
              </a:rPr>
              <a:t>Depression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3973218" y="2009548"/>
            <a:ext cx="1637470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1300" i="1" dirty="0">
                <a:solidFill>
                  <a:schemeClr val="accent5"/>
                </a:solidFill>
              </a:rPr>
              <a:t>Ångest</a:t>
            </a:r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511567" y="4623"/>
            <a:ext cx="11168865" cy="1325563"/>
          </a:xfrm>
        </p:spPr>
        <p:txBody>
          <a:bodyPr>
            <a:normAutofit/>
          </a:bodyPr>
          <a:lstStyle/>
          <a:p>
            <a:pPr algn="ctr"/>
            <a:r>
              <a:rPr lang="sv-SE" altLang="sv-SE" sz="4000" dirty="0">
                <a:latin typeface="Arial Rounded MT Bold" panose="020F0704030504030204" pitchFamily="34" charset="0"/>
              </a:rPr>
              <a:t>Antal trauman ökar risk psykiatrisk sjukdom generellt</a:t>
            </a:r>
          </a:p>
        </p:txBody>
      </p:sp>
    </p:spTree>
    <p:extLst>
      <p:ext uri="{BB962C8B-B14F-4D97-AF65-F5344CB8AC3E}">
        <p14:creationId xmlns:p14="http://schemas.microsoft.com/office/powerpoint/2010/main" val="427682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5F013D-F178-4CCC-B2FC-71FAF6197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Arial Rounded MT Bold" panose="020F0704030504030204" pitchFamily="34" charset="0"/>
              </a:rPr>
              <a:t>Kohortstudie England Wales 2019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89506-A7C4-453F-9BBF-C8F2C6366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2064 tvillingar följdes t o m 18 </a:t>
            </a:r>
            <a:r>
              <a:rPr lang="sv-SE" dirty="0" err="1"/>
              <a:t>åå</a:t>
            </a:r>
            <a:endParaRPr lang="sv-SE" dirty="0"/>
          </a:p>
          <a:p>
            <a:r>
              <a:rPr lang="sv-SE" dirty="0"/>
              <a:t>Traumaexponering och 10 psykiatriska diagnoser genom klinisk intervju och självskattning av trauma, brett definierat</a:t>
            </a:r>
          </a:p>
          <a:p>
            <a:r>
              <a:rPr lang="sv-SE" dirty="0"/>
              <a:t>31% utsatta för trauma</a:t>
            </a:r>
          </a:p>
          <a:p>
            <a:r>
              <a:rPr lang="sv-SE" dirty="0"/>
              <a:t>Depression, uppförandestörning och alkoholberoende vanligaste diagnoserna bland traumaexponerade </a:t>
            </a:r>
          </a:p>
          <a:p>
            <a:r>
              <a:rPr lang="sv-SE" dirty="0"/>
              <a:t>Högst oddskvot: drogberoende (3,5, CI 1,4-9,1) och psykotiska symtom (2,64, CI 1,4-5,0)</a:t>
            </a:r>
          </a:p>
          <a:p>
            <a:r>
              <a:rPr lang="sv-SE" dirty="0"/>
              <a:t>Livstidsprevalens PTSD i kohorten 8%, bland traumaexponerade 25% och PTSD senaste året 14% </a:t>
            </a:r>
          </a:p>
          <a:p>
            <a:r>
              <a:rPr lang="sv-SE" sz="2800" dirty="0"/>
              <a:t>Enbart 1/5 med PTSD psykologisk behandling senaste året! </a:t>
            </a:r>
          </a:p>
          <a:p>
            <a:endParaRPr lang="sv-SE" sz="28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647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2">
            <a:extLst>
              <a:ext uri="{FF2B5EF4-FFF2-40B4-BE49-F238E27FC236}">
                <a16:creationId xmlns:a16="http://schemas.microsoft.com/office/drawing/2014/main" id="{B5E0231C-22FA-4AC3-9569-68C751DF30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71085"/>
              </p:ext>
            </p:extLst>
          </p:nvPr>
        </p:nvGraphicFramePr>
        <p:xfrm>
          <a:off x="1094356" y="46300"/>
          <a:ext cx="9182530" cy="48789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8640">
                  <a:extLst>
                    <a:ext uri="{9D8B030D-6E8A-4147-A177-3AD203B41FA5}">
                      <a16:colId xmlns:a16="http://schemas.microsoft.com/office/drawing/2014/main" val="489600123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1683375885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1597320708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3383177921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1858075585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3905740329"/>
                    </a:ext>
                  </a:extLst>
                </a:gridCol>
              </a:tblGrid>
              <a:tr h="749186">
                <a:tc>
                  <a:txBody>
                    <a:bodyPr/>
                    <a:lstStyle/>
                    <a:p>
                      <a:r>
                        <a:rPr lang="sv-SE" dirty="0"/>
                        <a:t>Diagnos 12 månader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Alla </a:t>
                      </a:r>
                    </a:p>
                    <a:p>
                      <a:r>
                        <a:rPr lang="sv-SE" sz="1400" dirty="0"/>
                        <a:t>(n=2066)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Ej trauma </a:t>
                      </a:r>
                      <a:r>
                        <a:rPr lang="sv-SE" sz="1400" dirty="0"/>
                        <a:t>(1422)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Trauma </a:t>
                      </a:r>
                    </a:p>
                    <a:p>
                      <a:r>
                        <a:rPr lang="sv-SE" sz="1400" dirty="0"/>
                        <a:t>(642)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Trauma, ej </a:t>
                      </a:r>
                      <a:r>
                        <a:rPr lang="sv-SE" dirty="0" err="1"/>
                        <a:t>ptsd</a:t>
                      </a:r>
                      <a:r>
                        <a:rPr lang="sv-SE" dirty="0"/>
                        <a:t> </a:t>
                      </a:r>
                      <a:r>
                        <a:rPr lang="sv-SE" sz="1400" dirty="0"/>
                        <a:t>(481)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Trauma och PTSD </a:t>
                      </a:r>
                      <a:r>
                        <a:rPr lang="sv-SE" sz="1400" dirty="0"/>
                        <a:t>(160)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732709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MDD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20,1%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54,7%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547772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GAD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5,6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23,8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291499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 err="1"/>
                        <a:t>Psykot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symt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2271037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ADHD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16,3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408262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22,9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27,0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07700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 err="1"/>
                        <a:t>Alkoholbero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500282"/>
                  </a:ext>
                </a:extLst>
              </a:tr>
              <a:tr h="613035">
                <a:tc>
                  <a:txBody>
                    <a:bodyPr/>
                    <a:lstStyle/>
                    <a:p>
                      <a:r>
                        <a:rPr lang="sv-SE" dirty="0"/>
                        <a:t>Cannabisber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03886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5CBEF64-CC23-4E27-A268-1012867FF1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46959"/>
              </p:ext>
            </p:extLst>
          </p:nvPr>
        </p:nvGraphicFramePr>
        <p:xfrm>
          <a:off x="1094356" y="5119145"/>
          <a:ext cx="9182530" cy="166072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388640">
                  <a:extLst>
                    <a:ext uri="{9D8B030D-6E8A-4147-A177-3AD203B41FA5}">
                      <a16:colId xmlns:a16="http://schemas.microsoft.com/office/drawing/2014/main" val="3608186267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1110694060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2729320928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1586494381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2403912829"/>
                    </a:ext>
                  </a:extLst>
                </a:gridCol>
                <a:gridCol w="1558778">
                  <a:extLst>
                    <a:ext uri="{9D8B030D-6E8A-4147-A177-3AD203B41FA5}">
                      <a16:colId xmlns:a16="http://schemas.microsoft.com/office/drawing/2014/main" val="2084790881"/>
                    </a:ext>
                  </a:extLst>
                </a:gridCol>
              </a:tblGrid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S-försök*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33158"/>
                  </a:ext>
                </a:extLst>
              </a:tr>
              <a:tr h="586125">
                <a:tc>
                  <a:txBody>
                    <a:bodyPr/>
                    <a:lstStyle/>
                    <a:p>
                      <a:r>
                        <a:rPr lang="sv-SE" dirty="0"/>
                        <a:t>Våldsbrott*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296910"/>
                  </a:ext>
                </a:extLst>
              </a:tr>
              <a:tr h="488475">
                <a:tc>
                  <a:txBody>
                    <a:bodyPr/>
                    <a:lstStyle/>
                    <a:p>
                      <a:r>
                        <a:rPr lang="sv-SE" dirty="0"/>
                        <a:t>Ej i </a:t>
                      </a:r>
                      <a:r>
                        <a:rPr lang="sv-SE" dirty="0" err="1"/>
                        <a:t>utb</a:t>
                      </a:r>
                      <a:r>
                        <a:rPr lang="sv-SE" dirty="0"/>
                        <a:t>/</a:t>
                      </a:r>
                      <a:r>
                        <a:rPr lang="sv-SE" dirty="0" err="1"/>
                        <a:t>arb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13,7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995365"/>
                  </a:ext>
                </a:extLst>
              </a:tr>
            </a:tbl>
          </a:graphicData>
        </a:graphic>
      </p:graphicFrame>
      <p:cxnSp>
        <p:nvCxnSpPr>
          <p:cNvPr id="6" name="Rak koppling 5">
            <a:extLst>
              <a:ext uri="{FF2B5EF4-FFF2-40B4-BE49-F238E27FC236}">
                <a16:creationId xmlns:a16="http://schemas.microsoft.com/office/drawing/2014/main" id="{C3F19288-5053-4E62-8A3E-D899E5A5E97A}"/>
              </a:ext>
            </a:extLst>
          </p:cNvPr>
          <p:cNvCxnSpPr>
            <a:cxnSpLocks/>
          </p:cNvCxnSpPr>
          <p:nvPr/>
        </p:nvCxnSpPr>
        <p:spPr>
          <a:xfrm>
            <a:off x="1094356" y="5034987"/>
            <a:ext cx="918253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llips 4"/>
          <p:cNvSpPr/>
          <p:nvPr/>
        </p:nvSpPr>
        <p:spPr>
          <a:xfrm>
            <a:off x="3965713" y="834887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/>
          <p:cNvSpPr/>
          <p:nvPr/>
        </p:nvSpPr>
        <p:spPr>
          <a:xfrm>
            <a:off x="7079885" y="834887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3965712" y="2627244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8679122" y="2568655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7108046" y="2559759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8685748" y="834886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8560903" y="4302424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7092308" y="4379844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3927610" y="4379845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Ellips 14"/>
          <p:cNvSpPr/>
          <p:nvPr/>
        </p:nvSpPr>
        <p:spPr>
          <a:xfrm>
            <a:off x="3965712" y="5740053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Ellips 15"/>
          <p:cNvSpPr/>
          <p:nvPr/>
        </p:nvSpPr>
        <p:spPr>
          <a:xfrm>
            <a:off x="8685748" y="5164583"/>
            <a:ext cx="765313" cy="3379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Ellips 16"/>
          <p:cNvSpPr/>
          <p:nvPr/>
        </p:nvSpPr>
        <p:spPr>
          <a:xfrm>
            <a:off x="3967367" y="5099653"/>
            <a:ext cx="765313" cy="33793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Ellips 17"/>
          <p:cNvSpPr/>
          <p:nvPr/>
        </p:nvSpPr>
        <p:spPr>
          <a:xfrm>
            <a:off x="8679121" y="6360961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9" name="Ellips 18"/>
          <p:cNvSpPr/>
          <p:nvPr/>
        </p:nvSpPr>
        <p:spPr>
          <a:xfrm>
            <a:off x="3927610" y="6360961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0" name="Ellips 19"/>
          <p:cNvSpPr/>
          <p:nvPr/>
        </p:nvSpPr>
        <p:spPr>
          <a:xfrm>
            <a:off x="8619486" y="5741036"/>
            <a:ext cx="765313" cy="3379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9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9B2EDCB5-B8D8-4429-91CA-698A9D321FCD}"/>
              </a:ext>
            </a:extLst>
          </p:cNvPr>
          <p:cNvSpPr txBox="1"/>
          <p:nvPr/>
        </p:nvSpPr>
        <p:spPr>
          <a:xfrm>
            <a:off x="817944" y="1840373"/>
            <a:ext cx="105561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”Trauma </a:t>
            </a:r>
            <a:r>
              <a:rPr lang="sv-SE" sz="3600" i="1" dirty="0"/>
              <a:t>och</a:t>
            </a:r>
            <a:r>
              <a:rPr lang="sv-SE" sz="3600" dirty="0"/>
              <a:t> PTSD associerat med komplexa kliniska presentationer, hög risk s-försök och signifikant funktionsnedsättning hos unga.”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”Förbättrad screening och breda bedömningar nödvändigt för att erbjuda rätt behandling för unga med trauma och PTSD.”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sv-SE" sz="3600" dirty="0"/>
              <a:t>”Identifiera barriärer för vård”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3280435-1F1B-422D-9F26-50F69D7F5336}"/>
              </a:ext>
            </a:extLst>
          </p:cNvPr>
          <p:cNvSpPr txBox="1"/>
          <p:nvPr/>
        </p:nvSpPr>
        <p:spPr>
          <a:xfrm>
            <a:off x="1321905" y="696115"/>
            <a:ext cx="98794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latin typeface="Arial Rounded MT Bold" panose="020F0704030504030204" pitchFamily="34" charset="0"/>
              </a:rPr>
              <a:t>Slutsatser Lewis och medarbetare</a:t>
            </a:r>
          </a:p>
        </p:txBody>
      </p:sp>
    </p:spTree>
    <p:extLst>
      <p:ext uri="{BB962C8B-B14F-4D97-AF65-F5344CB8AC3E}">
        <p14:creationId xmlns:p14="http://schemas.microsoft.com/office/powerpoint/2010/main" val="330077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Disposition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Stress</a:t>
            </a:r>
          </a:p>
          <a:p>
            <a:r>
              <a:rPr lang="sv-SE" dirty="0"/>
              <a:t>Konsekvenser</a:t>
            </a:r>
          </a:p>
          <a:p>
            <a:r>
              <a:rPr lang="sv-SE" dirty="0"/>
              <a:t>Epidemiologi</a:t>
            </a:r>
          </a:p>
          <a:p>
            <a:r>
              <a:rPr lang="sv-SE" dirty="0"/>
              <a:t>Screening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03225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5AC42-D6C4-4BBF-9999-3155D94ED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9515"/>
            <a:ext cx="10515600" cy="1325563"/>
          </a:xfrm>
        </p:spPr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Försummelse och sjukdom</a:t>
            </a:r>
          </a:p>
        </p:txBody>
      </p:sp>
      <p:graphicFrame>
        <p:nvGraphicFramePr>
          <p:cNvPr id="5" name="Tabell 5">
            <a:extLst>
              <a:ext uri="{FF2B5EF4-FFF2-40B4-BE49-F238E27FC236}">
                <a16:creationId xmlns:a16="http://schemas.microsoft.com/office/drawing/2014/main" id="{A73D280D-2280-4B44-9C3F-A77372BD40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312715"/>
              </p:ext>
            </p:extLst>
          </p:nvPr>
        </p:nvGraphicFramePr>
        <p:xfrm>
          <a:off x="838200" y="2118589"/>
          <a:ext cx="10515600" cy="2630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1397870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86607700"/>
                    </a:ext>
                  </a:extLst>
                </a:gridCol>
              </a:tblGrid>
              <a:tr h="462796">
                <a:tc>
                  <a:txBody>
                    <a:bodyPr/>
                    <a:lstStyle/>
                    <a:p>
                      <a:r>
                        <a:rPr lang="sv-SE" sz="2400" dirty="0"/>
                        <a:t>STARKT SAMBAND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/>
                        <a:t>MÅTTLIGT SAMBAND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70840"/>
                  </a:ext>
                </a:extLst>
              </a:tr>
              <a:tr h="2168167">
                <a:tc>
                  <a:txBody>
                    <a:bodyPr/>
                    <a:lstStyle/>
                    <a:p>
                      <a:r>
                        <a:rPr lang="sv-SE" sz="2000" dirty="0"/>
                        <a:t>Depression</a:t>
                      </a:r>
                    </a:p>
                    <a:p>
                      <a:r>
                        <a:rPr lang="sv-SE" sz="2000" dirty="0"/>
                        <a:t>Ångest</a:t>
                      </a:r>
                    </a:p>
                    <a:p>
                      <a:r>
                        <a:rPr lang="sv-SE" sz="2000" dirty="0"/>
                        <a:t>Droganvändning</a:t>
                      </a:r>
                    </a:p>
                    <a:p>
                      <a:r>
                        <a:rPr lang="sv-SE" sz="2000" dirty="0"/>
                        <a:t>Självmordsförsök</a:t>
                      </a:r>
                    </a:p>
                    <a:p>
                      <a:r>
                        <a:rPr lang="sv-SE" sz="2000" dirty="0"/>
                        <a:t>STI/sexuellt beteende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Ätstörning</a:t>
                      </a:r>
                    </a:p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Alkoholproblem</a:t>
                      </a:r>
                    </a:p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Hjärt-kärlsjukdomar</a:t>
                      </a:r>
                    </a:p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 2 diabetes</a:t>
                      </a:r>
                    </a:p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Fetma</a:t>
                      </a:r>
                    </a:p>
                    <a:p>
                      <a:r>
                        <a:rPr lang="sv-SE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Beteendeproblem i barndomen, inkl ADHD</a:t>
                      </a:r>
                      <a:endParaRPr lang="sv-SE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22485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0F219850-6A9A-452C-90FE-2D3BD9D2833B}"/>
              </a:ext>
            </a:extLst>
          </p:cNvPr>
          <p:cNvSpPr txBox="1"/>
          <p:nvPr/>
        </p:nvSpPr>
        <p:spPr>
          <a:xfrm>
            <a:off x="2295939" y="6417298"/>
            <a:ext cx="7782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sv-SE" sz="1800" b="0" i="0" u="none" strike="noStrike" baseline="0" dirty="0">
                <a:latin typeface="KorolevLiU-Thin"/>
              </a:rPr>
              <a:t>Barnafrids Kunskapsöversikt om försummelse, Nilsson och Tingberg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0417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7F68EF-5ED3-4E59-94D4-512D10E5C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Mobbning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C01D50-3828-4FD7-8D0A-1F90A975D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Belägg för kausalt samband depression, ångest, självskada, s-tankar och försök </a:t>
            </a:r>
          </a:p>
          <a:p>
            <a:r>
              <a:rPr lang="sv-SE" dirty="0"/>
              <a:t>Troligt samband: missbruk, psykotiska symtom, sämre skolresultat</a:t>
            </a:r>
          </a:p>
          <a:p>
            <a:r>
              <a:rPr lang="sv-SE" dirty="0"/>
              <a:t>Flera studier pekat på PTSD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FC29FE1-68DF-432F-806B-937F63B1FDAC}"/>
              </a:ext>
            </a:extLst>
          </p:cNvPr>
          <p:cNvSpPr txBox="1"/>
          <p:nvPr/>
        </p:nvSpPr>
        <p:spPr>
          <a:xfrm>
            <a:off x="5729468" y="6389225"/>
            <a:ext cx="4352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err="1"/>
              <a:t>Idsoe</a:t>
            </a:r>
            <a:r>
              <a:rPr lang="sv-SE" dirty="0"/>
              <a:t> 2012, Moore 2017, Ossa 2019</a:t>
            </a:r>
          </a:p>
        </p:txBody>
      </p:sp>
    </p:spTree>
    <p:extLst>
      <p:ext uri="{BB962C8B-B14F-4D97-AF65-F5344CB8AC3E}">
        <p14:creationId xmlns:p14="http://schemas.microsoft.com/office/powerpoint/2010/main" val="159492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PTSD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altLang="sv-SE" dirty="0">
                <a:solidFill>
                  <a:schemeClr val="accent5">
                    <a:lumMod val="10000"/>
                  </a:schemeClr>
                </a:solidFill>
              </a:rPr>
              <a:t>Metaanalys: 16% av traumaexponerade &lt; 18 år utvecklar PTSD. </a:t>
            </a:r>
          </a:p>
          <a:p>
            <a:r>
              <a:rPr lang="sv-SE" altLang="sv-SE" dirty="0">
                <a:solidFill>
                  <a:schemeClr val="accent5">
                    <a:lumMod val="10000"/>
                  </a:schemeClr>
                </a:solidFill>
              </a:rPr>
              <a:t>Livstidsprevalens i befolkning under 18 år ca 4-</a:t>
            </a:r>
            <a:r>
              <a:rPr lang="sv-SE" dirty="0"/>
              <a:t>8% i UK och USA. </a:t>
            </a:r>
          </a:p>
          <a:p>
            <a:r>
              <a:rPr lang="sv-SE" altLang="sv-SE" dirty="0">
                <a:solidFill>
                  <a:schemeClr val="accent5">
                    <a:lumMod val="10000"/>
                  </a:schemeClr>
                </a:solidFill>
              </a:rPr>
              <a:t>Prevalens barn i Sverige?? </a:t>
            </a:r>
          </a:p>
          <a:p>
            <a:r>
              <a:rPr lang="sv-SE" altLang="sv-SE" dirty="0">
                <a:solidFill>
                  <a:schemeClr val="accent5">
                    <a:lumMod val="10000"/>
                  </a:schemeClr>
                </a:solidFill>
              </a:rPr>
              <a:t>K-SADS-studie på BUP av Jarbin och medarbetare identifierade ingen med PTSD!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BCD5D45C-86CF-4422-A76A-D3AECA3E7AD7}"/>
              </a:ext>
            </a:extLst>
          </p:cNvPr>
          <p:cNvSpPr txBox="1"/>
          <p:nvPr/>
        </p:nvSpPr>
        <p:spPr>
          <a:xfrm>
            <a:off x="2372811" y="6135118"/>
            <a:ext cx="7627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McLaughlin</a:t>
            </a:r>
            <a:r>
              <a:rPr lang="sv-SE" altLang="sv-SE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2013, </a:t>
            </a:r>
            <a:r>
              <a:rPr lang="sv-SE" altLang="sv-SE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Alisic</a:t>
            </a:r>
            <a:r>
              <a:rPr lang="sv-SE" altLang="sv-SE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2014, </a:t>
            </a:r>
            <a:r>
              <a:rPr lang="sv-SE" altLang="sv-SE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Attanayake</a:t>
            </a:r>
            <a:r>
              <a:rPr lang="sv-SE" altLang="sv-SE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2009, </a:t>
            </a:r>
            <a:r>
              <a:rPr lang="sv-SE" altLang="sv-SE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Salari</a:t>
            </a:r>
            <a:r>
              <a:rPr lang="sv-SE" altLang="sv-SE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2016, Jarbin 2017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9298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ubrik 1"/>
          <p:cNvSpPr>
            <a:spLocks noGrp="1"/>
          </p:cNvSpPr>
          <p:nvPr>
            <p:ph type="title"/>
          </p:nvPr>
        </p:nvSpPr>
        <p:spPr>
          <a:xfrm>
            <a:off x="1294540" y="448818"/>
            <a:ext cx="9823828" cy="1142735"/>
          </a:xfrm>
        </p:spPr>
        <p:txBody>
          <a:bodyPr>
            <a:normAutofit fontScale="90000"/>
          </a:bodyPr>
          <a:lstStyle/>
          <a:p>
            <a:pPr algn="ctr"/>
            <a:r>
              <a:rPr lang="sv-SE" altLang="sv-SE" dirty="0">
                <a:latin typeface="Arial Rounded MT Bold" panose="020F0704030504030204" pitchFamily="34" charset="0"/>
              </a:rPr>
              <a:t>Riskfaktorer för psykopatologi efter trauma</a:t>
            </a:r>
          </a:p>
        </p:txBody>
      </p:sp>
      <p:sp>
        <p:nvSpPr>
          <p:cNvPr id="29699" name="Platshållare för innehåll 2"/>
          <p:cNvSpPr>
            <a:spLocks noGrp="1"/>
          </p:cNvSpPr>
          <p:nvPr>
            <p:ph idx="1"/>
          </p:nvPr>
        </p:nvSpPr>
        <p:spPr>
          <a:xfrm>
            <a:off x="2242852" y="1903278"/>
            <a:ext cx="7607621" cy="3745167"/>
          </a:xfrm>
        </p:spPr>
        <p:txBody>
          <a:bodyPr>
            <a:normAutofit lnSpcReduction="10000"/>
          </a:bodyPr>
          <a:lstStyle/>
          <a:p>
            <a:pPr>
              <a:spcAft>
                <a:spcPct val="0"/>
              </a:spcAft>
            </a:pPr>
            <a:r>
              <a:rPr lang="sv-SE" altLang="sv-SE" sz="2800" dirty="0"/>
              <a:t>Bristande socialt stöd och bristande föräldraförmåga</a:t>
            </a:r>
          </a:p>
          <a:p>
            <a:pPr>
              <a:spcAft>
                <a:spcPct val="0"/>
              </a:spcAft>
            </a:pPr>
            <a:r>
              <a:rPr lang="sv-SE" altLang="sv-SE" dirty="0"/>
              <a:t>Typ av trauma och antal typer</a:t>
            </a:r>
          </a:p>
          <a:p>
            <a:pPr>
              <a:spcAft>
                <a:spcPct val="0"/>
              </a:spcAft>
            </a:pPr>
            <a:r>
              <a:rPr lang="sv-SE" altLang="sv-SE" sz="2800" dirty="0"/>
              <a:t>Tidigare psykisk sjuklighet </a:t>
            </a:r>
          </a:p>
          <a:p>
            <a:pPr>
              <a:spcAft>
                <a:spcPct val="0"/>
              </a:spcAft>
            </a:pPr>
            <a:r>
              <a:rPr lang="sv-SE" altLang="sv-SE" sz="2800" dirty="0"/>
              <a:t>Pågående stress/hot</a:t>
            </a:r>
          </a:p>
          <a:p>
            <a:pPr>
              <a:spcAft>
                <a:spcPct val="0"/>
              </a:spcAft>
            </a:pPr>
            <a:r>
              <a:rPr lang="sv-SE" altLang="sv-SE" sz="2800" dirty="0"/>
              <a:t>Genetik</a:t>
            </a:r>
          </a:p>
          <a:p>
            <a:pPr>
              <a:spcAft>
                <a:spcPct val="0"/>
              </a:spcAft>
            </a:pPr>
            <a:r>
              <a:rPr lang="sv-SE" altLang="sv-SE" sz="2800" dirty="0"/>
              <a:t>Kvinnligt kön</a:t>
            </a:r>
          </a:p>
          <a:p>
            <a:pPr>
              <a:spcAft>
                <a:spcPct val="0"/>
              </a:spcAft>
            </a:pPr>
            <a:r>
              <a:rPr lang="sv-SE" altLang="sv-SE" dirty="0"/>
              <a:t>Ålder – </a:t>
            </a:r>
            <a:r>
              <a:rPr lang="sv-SE" altLang="sv-SE" i="1" dirty="0"/>
              <a:t>window of vulnerability</a:t>
            </a:r>
            <a:endParaRPr lang="sv-SE" altLang="sv-SE" sz="2800" i="1" dirty="0"/>
          </a:p>
        </p:txBody>
      </p:sp>
      <p:sp>
        <p:nvSpPr>
          <p:cNvPr id="29700" name="textruta 1"/>
          <p:cNvSpPr txBox="1">
            <a:spLocks noChangeArrowheads="1"/>
          </p:cNvSpPr>
          <p:nvPr/>
        </p:nvSpPr>
        <p:spPr bwMode="auto">
          <a:xfrm>
            <a:off x="4896092" y="6313392"/>
            <a:ext cx="8530542" cy="27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sv-SE" sz="1203" b="0" dirty="0" err="1">
                <a:solidFill>
                  <a:srgbClr val="4D4C44"/>
                </a:solidFill>
              </a:rPr>
              <a:t>Trickey</a:t>
            </a:r>
            <a:r>
              <a:rPr lang="en-GB" altLang="sv-SE" sz="1203" b="0" dirty="0">
                <a:solidFill>
                  <a:srgbClr val="4D4C44"/>
                </a:solidFill>
              </a:rPr>
              <a:t> et al 2012, McLaughlin 2017, Khan et al 2015, Lewis 2019</a:t>
            </a:r>
          </a:p>
        </p:txBody>
      </p:sp>
    </p:spTree>
    <p:extLst>
      <p:ext uri="{BB962C8B-B14F-4D97-AF65-F5344CB8AC3E}">
        <p14:creationId xmlns:p14="http://schemas.microsoft.com/office/powerpoint/2010/main" val="3796732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CADC9D-CBFB-402C-8B2C-3D2470176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PTSD naturalförlopp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0087F1-2E19-4E81-A576-0CC3A92D4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Första halvåret efter trauma hos barn halveras prevalens och PTSD-symtom, därefter kroniskt förlopp</a:t>
            </a:r>
          </a:p>
          <a:p>
            <a:r>
              <a:rPr lang="sv-SE" dirty="0"/>
              <a:t>30% som upplevde jordskred som barn uppfyllde PTSD-kriterier 33 år senare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FB2A8783-B2B6-4F94-A981-A211C53A05F2}"/>
              </a:ext>
            </a:extLst>
          </p:cNvPr>
          <p:cNvSpPr txBox="1"/>
          <p:nvPr/>
        </p:nvSpPr>
        <p:spPr>
          <a:xfrm>
            <a:off x="6577356" y="6308209"/>
            <a:ext cx="5506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Morgan 2003, Hiller 2016</a:t>
            </a:r>
          </a:p>
        </p:txBody>
      </p:sp>
    </p:spTree>
    <p:extLst>
      <p:ext uri="{BB962C8B-B14F-4D97-AF65-F5344CB8AC3E}">
        <p14:creationId xmlns:p14="http://schemas.microsoft.com/office/powerpoint/2010/main" val="221027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B802A6B8-E311-4094-9004-C0FA063A81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554" y="74191"/>
            <a:ext cx="8804742" cy="654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2377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07057" y="753229"/>
            <a:ext cx="7625128" cy="69232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sv-SE" altLang="sv-SE" dirty="0">
                <a:latin typeface="Arial Rounded MT Bold" panose="020F0704030504030204" pitchFamily="34" charset="0"/>
              </a:rPr>
              <a:t>Våld bland barn och unga</a:t>
            </a:r>
            <a:endParaRPr lang="sv-SE" altLang="sv-SE" u="sng" dirty="0">
              <a:solidFill>
                <a:srgbClr val="262626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14154" y="1445555"/>
            <a:ext cx="7609213" cy="5204377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endParaRPr lang="sv-SE" altLang="sv-SE" sz="2005" dirty="0">
              <a:latin typeface="Cambria" panose="02040503050406030204" pitchFamily="18" charset="0"/>
              <a:ea typeface="+mn-ea"/>
            </a:endParaRPr>
          </a:p>
          <a:p>
            <a:pPr eaLnBrk="1" hangingPunct="1">
              <a:defRPr/>
            </a:pPr>
            <a:r>
              <a:rPr lang="sv-SE" altLang="sv-SE" dirty="0">
                <a:latin typeface="Cambria" panose="02040503050406030204" pitchFamily="18" charset="0"/>
                <a:ea typeface="+mn-ea"/>
              </a:rPr>
              <a:t>Drygt 1/10 utsatt för fysiskt våld av förälder</a:t>
            </a:r>
            <a:endParaRPr lang="sv-SE" altLang="sv-SE" sz="1203" dirty="0">
              <a:latin typeface="Cambria" panose="02040503050406030204" pitchFamily="18" charset="0"/>
              <a:ea typeface="+mn-ea"/>
            </a:endParaRPr>
          </a:p>
          <a:p>
            <a:pPr eaLnBrk="1" hangingPunct="1">
              <a:defRPr/>
            </a:pPr>
            <a:r>
              <a:rPr lang="sv-SE" altLang="sv-SE" dirty="0">
                <a:latin typeface="Cambria" panose="02040503050406030204" pitchFamily="18" charset="0"/>
                <a:ea typeface="+mn-ea"/>
              </a:rPr>
              <a:t>Ca 1/4 utsatt fysiskt våld av vuxen</a:t>
            </a:r>
            <a:endParaRPr lang="sv-SE" altLang="sv-SE" sz="1203" dirty="0">
              <a:latin typeface="Cambria" panose="02040503050406030204" pitchFamily="18" charset="0"/>
              <a:ea typeface="+mn-ea"/>
            </a:endParaRPr>
          </a:p>
          <a:p>
            <a:pPr eaLnBrk="1" hangingPunct="1">
              <a:defRPr/>
            </a:pPr>
            <a:r>
              <a:rPr lang="sv-SE" altLang="sv-SE" dirty="0">
                <a:latin typeface="Cambria" panose="02040503050406030204" pitchFamily="18" charset="0"/>
                <a:ea typeface="+mn-ea"/>
              </a:rPr>
              <a:t>Ca 1/5 utsatts sexuella övergrepp: 40% för flickor, 10% pojkar</a:t>
            </a:r>
            <a:endParaRPr lang="sv-SE" altLang="sv-SE" sz="1203" dirty="0">
              <a:latin typeface="Cambria" panose="02040503050406030204" pitchFamily="18" charset="0"/>
              <a:ea typeface="+mn-ea"/>
            </a:endParaRPr>
          </a:p>
          <a:p>
            <a:pPr algn="l"/>
            <a:r>
              <a:rPr lang="sv-SE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16%</a:t>
            </a:r>
            <a:r>
              <a:rPr lang="sv-SE" i="0" u="none" strike="noStrik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sv-SE" i="0" u="none" strike="noStrike" baseline="0" dirty="0">
                <a:latin typeface="Cambria" panose="02040503050406030204" pitchFamily="18" charset="0"/>
                <a:ea typeface="Cambria" panose="02040503050406030204" pitchFamily="18" charset="0"/>
              </a:rPr>
              <a:t>psykisk misshandel av vuxen</a:t>
            </a:r>
          </a:p>
          <a:p>
            <a:pPr algn="l"/>
            <a:r>
              <a:rPr lang="sv-SE" altLang="sv-SE" dirty="0">
                <a:latin typeface="Cambria" panose="02040503050406030204" pitchFamily="18" charset="0"/>
                <a:ea typeface="+mn-ea"/>
              </a:rPr>
              <a:t>Mobbning flera tillfällen: ca 20%</a:t>
            </a:r>
          </a:p>
          <a:p>
            <a:pPr eaLnBrk="1" hangingPunct="1">
              <a:defRPr/>
            </a:pPr>
            <a:r>
              <a:rPr lang="sv-SE" altLang="sv-SE" dirty="0">
                <a:latin typeface="Cambria" panose="02040503050406030204" pitchFamily="18" charset="0"/>
                <a:ea typeface="+mn-ea"/>
              </a:rPr>
              <a:t>Försummelse?</a:t>
            </a:r>
          </a:p>
          <a:p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Av alla barnmisshandelsfall har ca 1/10 utsatts för tre eller fler former av våld</a:t>
            </a:r>
          </a:p>
          <a:p>
            <a:endParaRPr lang="sv-SE" altLang="sv-SE" b="1" dirty="0"/>
          </a:p>
          <a:p>
            <a:pPr marL="0" indent="0" eaLnBrk="1" hangingPunct="1">
              <a:buNone/>
              <a:defRPr/>
            </a:pPr>
            <a:endParaRPr lang="sv-SE" altLang="sv-SE" dirty="0">
              <a:latin typeface="Cambria" panose="02040503050406030204" pitchFamily="18" charset="0"/>
              <a:ea typeface="+mn-ea"/>
            </a:endParaRPr>
          </a:p>
          <a:p>
            <a:pPr eaLnBrk="1" hangingPunct="1">
              <a:defRPr/>
            </a:pPr>
            <a:endParaRPr lang="sv-SE" altLang="sv-SE" sz="1203" dirty="0">
              <a:latin typeface="Cambria" panose="02040503050406030204" pitchFamily="18" charset="0"/>
              <a:ea typeface="+mn-ea"/>
            </a:endParaRPr>
          </a:p>
          <a:p>
            <a:pPr eaLnBrk="1" hangingPunct="1">
              <a:defRPr/>
            </a:pPr>
            <a:endParaRPr lang="sv-SE" altLang="sv-SE" sz="2005" dirty="0">
              <a:latin typeface="Cambria" panose="02040503050406030204" pitchFamily="18" charset="0"/>
              <a:ea typeface="+mn-ea"/>
            </a:endParaRP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1993E1E-6BB1-4652-9BFA-B2F03E38E5BE}"/>
              </a:ext>
            </a:extLst>
          </p:cNvPr>
          <p:cNvSpPr txBox="1"/>
          <p:nvPr/>
        </p:nvSpPr>
        <p:spPr>
          <a:xfrm>
            <a:off x="4216893" y="6413957"/>
            <a:ext cx="580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1800" dirty="0">
                <a:latin typeface="Cambria" panose="02040503050406030204" pitchFamily="18" charset="0"/>
                <a:ea typeface="+mn-ea"/>
              </a:rPr>
              <a:t>Annerbäck et al 2010, Våld mot barn 2016, Aho 2016</a:t>
            </a:r>
            <a:endParaRPr lang="sv-SE" dirty="0"/>
          </a:p>
        </p:txBody>
      </p:sp>
      <p:pic>
        <p:nvPicPr>
          <p:cNvPr id="5" name="Bildobjekt 4" descr="Silhuett av ansiktsprofil">
            <a:extLst>
              <a:ext uri="{FF2B5EF4-FFF2-40B4-BE49-F238E27FC236}">
                <a16:creationId xmlns:a16="http://schemas.microsoft.com/office/drawing/2014/main" id="{D6E5796A-01CE-4F33-9810-DA4C6FAFAA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64" y="101600"/>
            <a:ext cx="1893556" cy="1262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Tystnad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Bara knappt 1/10 utsatta för fysiskt våld av förälder berättar om detta för myndighetspersoner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146233" y="6052930"/>
            <a:ext cx="3816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Annerbäck</a:t>
            </a:r>
            <a:r>
              <a:rPr lang="sv-SE" altLang="sv-SE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2010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1002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69300"/>
            <a:ext cx="11353800" cy="1325563"/>
          </a:xfrm>
        </p:spPr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Alla barn kan utsättas - </a:t>
            </a:r>
            <a:br>
              <a:rPr lang="sv-SE" dirty="0">
                <a:latin typeface="Arial Rounded MT Bold" panose="020F0704030504030204" pitchFamily="34" charset="0"/>
              </a:rPr>
            </a:br>
            <a:r>
              <a:rPr lang="sv-SE" dirty="0">
                <a:latin typeface="Arial Rounded MT Bold" panose="020F0704030504030204" pitchFamily="34" charset="0"/>
              </a:rPr>
              <a:t>men vem löper störst risk?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2277039"/>
            <a:ext cx="10515600" cy="4351338"/>
          </a:xfrm>
        </p:spPr>
        <p:txBody>
          <a:bodyPr/>
          <a:lstStyle/>
          <a:p>
            <a:r>
              <a:rPr lang="sv-SE" dirty="0"/>
              <a:t>Funktionsnedsättning och kronisk sjukdom som ADHD</a:t>
            </a:r>
          </a:p>
          <a:p>
            <a:r>
              <a:rPr lang="sv-SE" dirty="0"/>
              <a:t>Flyktingbakgrund</a:t>
            </a:r>
          </a:p>
          <a:p>
            <a:r>
              <a:rPr lang="sv-SE" dirty="0"/>
              <a:t>Barn i samhällsvård</a:t>
            </a:r>
          </a:p>
          <a:p>
            <a:r>
              <a:rPr lang="sv-SE" dirty="0"/>
              <a:t>Hbtq-identitet</a:t>
            </a:r>
          </a:p>
          <a:p>
            <a:r>
              <a:rPr lang="sv-SE" dirty="0"/>
              <a:t>Barn som tidigare utsatts för trauma</a:t>
            </a:r>
          </a:p>
        </p:txBody>
      </p:sp>
    </p:spTree>
    <p:extLst>
      <p:ext uri="{BB962C8B-B14F-4D97-AF65-F5344CB8AC3E}">
        <p14:creationId xmlns:p14="http://schemas.microsoft.com/office/powerpoint/2010/main" val="27760261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6F8B49-5735-4F9F-A0DB-29CA5038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Riskmiljö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E070C7-C2DD-48F5-87A2-E9E6F08A7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0083" y="1860350"/>
            <a:ext cx="8271076" cy="4351338"/>
          </a:xfrm>
        </p:spPr>
        <p:txBody>
          <a:bodyPr/>
          <a:lstStyle/>
          <a:p>
            <a:r>
              <a:rPr lang="sv-SE" dirty="0"/>
              <a:t>Otillräckligt vuxenstöd</a:t>
            </a:r>
          </a:p>
          <a:p>
            <a:r>
              <a:rPr lang="sv-SE" dirty="0"/>
              <a:t>Hedersnormer med förtryck och kontroll, t ex barn hålls hemma, får inte välja partner</a:t>
            </a:r>
          </a:p>
          <a:p>
            <a:r>
              <a:rPr lang="sv-SE" dirty="0"/>
              <a:t>Våld mellan föräldrar medför tydligt ökad risk att barnet själv blir slagen – därför viktigt fråga om partnervåld</a:t>
            </a:r>
          </a:p>
        </p:txBody>
      </p:sp>
      <p:pic>
        <p:nvPicPr>
          <p:cNvPr id="5" name="Bild 4" descr="Radioaktiv">
            <a:extLst>
              <a:ext uri="{FF2B5EF4-FFF2-40B4-BE49-F238E27FC236}">
                <a16:creationId xmlns:a16="http://schemas.microsoft.com/office/drawing/2014/main" id="{0CBD1683-7BD4-4777-A7A7-05A619FF46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59397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6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FA988-7B0C-400D-861E-6CD42AF44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Stress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1F3EB7-FD29-445F-BFB4-642C0D01A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sv-SE" b="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xponering för händelse </a:t>
            </a: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= stressor eller stressbelastning</a:t>
            </a:r>
            <a:endParaRPr lang="sv-SE" b="0" i="0" u="none" strike="noStrike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v-SE" b="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Biologiska och psykologiska reaktioner för att hantera </a:t>
            </a: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stressor = stressreaktion </a:t>
            </a:r>
            <a:endParaRPr lang="sv-SE" b="0" i="0" u="none" strike="noStrike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  A</a:t>
            </a:r>
            <a:r>
              <a:rPr lang="sv-SE" b="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lert, redo, </a:t>
            </a:r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kamp  </a:t>
            </a:r>
            <a:r>
              <a:rPr lang="sv-SE" dirty="0">
                <a:solidFill>
                  <a:schemeClr val="accent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⇨⇨ ⇨⇨ ⇨⇨ ⇨⇨ ⇨⇨ ⇨⇨  </a:t>
            </a:r>
            <a:r>
              <a:rPr lang="sv-SE" b="0" i="0" u="none" strike="noStrike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PTSD</a:t>
            </a:r>
          </a:p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Reaktioner: stora individuella variationer/sårbarhet</a:t>
            </a:r>
          </a:p>
        </p:txBody>
      </p:sp>
      <p:pic>
        <p:nvPicPr>
          <p:cNvPr id="5" name="Bild 4" descr="Blixt">
            <a:extLst>
              <a:ext uri="{FF2B5EF4-FFF2-40B4-BE49-F238E27FC236}">
                <a16:creationId xmlns:a16="http://schemas.microsoft.com/office/drawing/2014/main" id="{67EF0CB2-DC2D-4490-ABF7-294679BBC1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43927" y="57070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Risk förövare - på gruppnivå!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Ensamstående förälder</a:t>
            </a:r>
          </a:p>
          <a:p>
            <a:r>
              <a:rPr lang="sv-SE" dirty="0"/>
              <a:t>Egen historik av övergrepp eller försummelse</a:t>
            </a:r>
          </a:p>
          <a:p>
            <a:r>
              <a:rPr lang="sv-SE" dirty="0"/>
              <a:t>Missbruk, psykisk ohälsa </a:t>
            </a:r>
          </a:p>
          <a:p>
            <a:r>
              <a:rPr lang="sv-SE" dirty="0"/>
              <a:t>Icke-biologisk och tillfällig vårdnadshavare</a:t>
            </a:r>
          </a:p>
          <a:p>
            <a:r>
              <a:rPr lang="sv-SE" i="1" dirty="0"/>
              <a:t>Far och mor slår lika ofta</a:t>
            </a:r>
          </a:p>
        </p:txBody>
      </p:sp>
    </p:spTree>
    <p:extLst>
      <p:ext uri="{BB962C8B-B14F-4D97-AF65-F5344CB8AC3E}">
        <p14:creationId xmlns:p14="http://schemas.microsoft.com/office/powerpoint/2010/main" val="9587213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02662C8-273F-4065-BABC-22B921F15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14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Omständigheter som </a:t>
            </a:r>
            <a:r>
              <a:rPr lang="sv-SE" i="1" dirty="0">
                <a:latin typeface="Arial Rounded MT Bold" panose="020F0704030504030204" pitchFamily="34" charset="0"/>
              </a:rPr>
              <a:t>kan</a:t>
            </a:r>
            <a:r>
              <a:rPr lang="sv-SE" dirty="0">
                <a:latin typeface="Arial Rounded MT Bold" panose="020F0704030504030204" pitchFamily="34" charset="0"/>
              </a:rPr>
              <a:t> peka på utsatthet för våld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6B6360-D4BD-4BB2-AAC0-B7B7336E5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9246"/>
            <a:ext cx="10515600" cy="4351338"/>
          </a:xfrm>
        </p:spPr>
        <p:txBody>
          <a:bodyPr/>
          <a:lstStyle/>
          <a:p>
            <a:r>
              <a:rPr lang="sv-SE" dirty="0"/>
              <a:t>Plötslig beteendeförändring </a:t>
            </a:r>
          </a:p>
          <a:p>
            <a:r>
              <a:rPr lang="sv-SE" dirty="0"/>
              <a:t>Psykosomatiska besvär</a:t>
            </a:r>
          </a:p>
          <a:p>
            <a:r>
              <a:rPr lang="sv-SE" dirty="0"/>
              <a:t>Upprepade somatiska skador utan förklaring</a:t>
            </a:r>
          </a:p>
          <a:p>
            <a:r>
              <a:rPr lang="sv-SE" dirty="0"/>
              <a:t>Inte sökt läkare för uppenbara problem</a:t>
            </a:r>
          </a:p>
          <a:p>
            <a:pPr marL="0" indent="0">
              <a:buNone/>
            </a:pP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39324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1C9308-A057-4ABB-9C7E-B841DEAE4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313" y="1123326"/>
            <a:ext cx="10217426" cy="792163"/>
          </a:xfrm>
        </p:spPr>
        <p:txBody>
          <a:bodyPr>
            <a:noAutofit/>
          </a:bodyPr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Rutinmässig kartläggning/screening</a:t>
            </a:r>
            <a:endParaRPr lang="sv-SE" strike="sngStrike" dirty="0">
              <a:latin typeface="Arial Rounded MT Bold" panose="020F07040305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1C9AB9-64E1-46EC-AEB3-A9430A5C676A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208001" y="1957433"/>
            <a:ext cx="7488237" cy="5214974"/>
          </a:xfrm>
        </p:spPr>
        <p:txBody>
          <a:bodyPr>
            <a:normAutofit/>
          </a:bodyPr>
          <a:lstStyle/>
          <a:p>
            <a:pPr algn="l"/>
            <a:r>
              <a:rPr lang="sv-SE" sz="2800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Alla som söker vård för psykiska besvär på BUP ska utfrågas om </a:t>
            </a:r>
            <a:r>
              <a:rPr lang="sv-SE" sz="2800" i="1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interpersonella trauman </a:t>
            </a:r>
          </a:p>
          <a:p>
            <a:pPr algn="l"/>
            <a:endParaRPr lang="sv-SE" sz="2800" dirty="0">
              <a:solidFill>
                <a:schemeClr val="accent5">
                  <a:lumMod val="10000"/>
                </a:schemeClr>
              </a:solidFill>
              <a:latin typeface="Cambria" panose="02040503050406030204" pitchFamily="18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SFBUPs riktlinjer Trauma- och stressrelaterade syndrom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SVP trauma </a:t>
            </a:r>
          </a:p>
          <a:p>
            <a:pPr algn="l"/>
            <a:endParaRPr lang="sv-SE" sz="2400" dirty="0">
              <a:latin typeface="Cambria" panose="02040503050406030204" pitchFamily="18" charset="0"/>
            </a:endParaRPr>
          </a:p>
          <a:p>
            <a:pPr marL="0" indent="0" algn="l">
              <a:buNone/>
            </a:pPr>
            <a:endParaRPr lang="sv-SE" sz="2400" dirty="0">
              <a:latin typeface="Cambria" panose="02040503050406030204" pitchFamily="18" charset="0"/>
            </a:endParaRP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4DFFC37-264D-4780-AC13-D88BC86F7E3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426A61E-93B8-384D-8975-0A89DB09A550}" type="slidenum">
              <a:rPr lang="sv-S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32</a:t>
            </a:fld>
            <a:endParaRPr lang="sv-SE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Bild 3" descr="Radiomikrofon">
            <a:extLst>
              <a:ext uri="{FF2B5EF4-FFF2-40B4-BE49-F238E27FC236}">
                <a16:creationId xmlns:a16="http://schemas.microsoft.com/office/drawing/2014/main" id="{B4B81A52-813C-49C4-B1A7-D03D42EA13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6835" y="2364846"/>
            <a:ext cx="1792046" cy="1792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3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08000" y="546730"/>
            <a:ext cx="7920000" cy="792163"/>
          </a:xfrm>
        </p:spPr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Varför</a:t>
            </a:r>
            <a:r>
              <a:rPr lang="sv-SE" b="1" dirty="0">
                <a:latin typeface="Arial Rounded MT Bold" panose="020F0704030504030204" pitchFamily="34" charset="0"/>
              </a:rPr>
              <a:t>?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2"/>
          </p:nvPr>
        </p:nvSpPr>
        <p:spPr>
          <a:xfrm>
            <a:off x="2021840" y="1488922"/>
            <a:ext cx="8124720" cy="5267478"/>
          </a:xfrm>
        </p:spPr>
        <p:txBody>
          <a:bodyPr>
            <a:norm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Ökad förekomst för våld och trauma bland BUP-</a:t>
            </a:r>
            <a:r>
              <a:rPr lang="sv-SE" sz="2800" dirty="0" err="1">
                <a:solidFill>
                  <a:schemeClr val="tx1"/>
                </a:solidFill>
              </a:rPr>
              <a:t>pat</a:t>
            </a:r>
            <a:r>
              <a:rPr lang="sv-SE" sz="2800" dirty="0">
                <a:solidFill>
                  <a:schemeClr val="tx1"/>
                </a:solidFill>
              </a:rPr>
              <a:t> jämfört med övriga</a:t>
            </a:r>
            <a:endParaRPr lang="sv-SE" sz="1900" dirty="0">
              <a:solidFill>
                <a:schemeClr val="tx1"/>
              </a:solidFill>
            </a:endParaRP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Barn rapporterar sällan </a:t>
            </a:r>
            <a:r>
              <a:rPr lang="sv-SE" sz="2800">
                <a:solidFill>
                  <a:schemeClr val="tx1"/>
                </a:solidFill>
              </a:rPr>
              <a:t>spontant till </a:t>
            </a:r>
            <a:r>
              <a:rPr lang="sv-SE" sz="2800" dirty="0">
                <a:solidFill>
                  <a:schemeClr val="tx1"/>
                </a:solidFill>
              </a:rPr>
              <a:t>myndighetspersoner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Screening minskar stigma 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Upptäckt kan motverka nya trauman och påverka prognos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Förutsättning för adekvat bedömning, diagnostik och val av insats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Visar att detta är viktigt och vi vill veta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sv-SE" sz="2800" dirty="0">
                <a:solidFill>
                  <a:schemeClr val="tx1"/>
                </a:solidFill>
              </a:rPr>
              <a:t>Barnkonventionen - skydd mot våld och rätt till hälsa och rehabilitering</a:t>
            </a:r>
          </a:p>
          <a:p>
            <a:pPr algn="l"/>
            <a:endParaRPr lang="sv-SE" sz="2800" dirty="0">
              <a:solidFill>
                <a:schemeClr val="tx1"/>
              </a:solidFill>
            </a:endParaRPr>
          </a:p>
          <a:p>
            <a:pPr algn="l"/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A068C85C-8011-4702-9ACC-0FF5C5DDC1F0}"/>
              </a:ext>
            </a:extLst>
          </p:cNvPr>
          <p:cNvSpPr txBox="1"/>
          <p:nvPr/>
        </p:nvSpPr>
        <p:spPr>
          <a:xfrm>
            <a:off x="5831840" y="6380949"/>
            <a:ext cx="4791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1800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Hultman 2015, </a:t>
            </a:r>
            <a:r>
              <a:rPr lang="sv-SE" altLang="sv-SE" sz="1800" dirty="0" err="1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Annerbäck</a:t>
            </a:r>
            <a:r>
              <a:rPr lang="sv-SE" altLang="sv-SE" sz="1800" dirty="0">
                <a:solidFill>
                  <a:schemeClr val="accent5">
                    <a:lumMod val="10000"/>
                  </a:schemeClr>
                </a:solidFill>
                <a:latin typeface="Cambria" panose="02040503050406030204" pitchFamily="18" charset="0"/>
              </a:rPr>
              <a:t> 2010, Nilsson 2020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0033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 descr="Duva">
            <a:extLst>
              <a:ext uri="{FF2B5EF4-FFF2-40B4-BE49-F238E27FC236}">
                <a16:creationId xmlns:a16="http://schemas.microsoft.com/office/drawing/2014/main" id="{747D8BB3-C78E-4A35-BE13-0EBB8A4B8B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91840" y="729774"/>
            <a:ext cx="5212080" cy="5212080"/>
          </a:xfrm>
        </p:spPr>
      </p:pic>
    </p:spTree>
    <p:extLst>
      <p:ext uri="{BB962C8B-B14F-4D97-AF65-F5344CB8AC3E}">
        <p14:creationId xmlns:p14="http://schemas.microsoft.com/office/powerpoint/2010/main" val="3238853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ubrik 1"/>
          <p:cNvSpPr>
            <a:spLocks noGrp="1"/>
          </p:cNvSpPr>
          <p:nvPr>
            <p:ph type="title"/>
          </p:nvPr>
        </p:nvSpPr>
        <p:spPr>
          <a:xfrm>
            <a:off x="-1" y="231563"/>
            <a:ext cx="1208240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sv-SE" altLang="sv-SE" dirty="0"/>
              <a:t> </a:t>
            </a:r>
            <a:br>
              <a:rPr lang="sv-SE" altLang="sv-SE" dirty="0"/>
            </a:br>
            <a:r>
              <a:rPr lang="sv-SE" altLang="sv-SE" sz="4000" dirty="0">
                <a:latin typeface="Arial Rounded MT Bold" panose="020F0704030504030204" pitchFamily="34" charset="0"/>
              </a:rPr>
              <a:t>Stressorer - </a:t>
            </a:r>
            <a:br>
              <a:rPr lang="sv-SE" altLang="sv-SE" sz="4000" dirty="0">
                <a:latin typeface="Arial Rounded MT Bold" panose="020F0704030504030204" pitchFamily="34" charset="0"/>
              </a:rPr>
            </a:br>
            <a:r>
              <a:rPr lang="sv-SE" altLang="sv-SE" sz="4000" dirty="0">
                <a:latin typeface="Arial Rounded MT Bold" panose="020F0704030504030204" pitchFamily="34" charset="0"/>
              </a:rPr>
              <a:t> från lättare till toxisk, dvs trauma </a:t>
            </a:r>
          </a:p>
        </p:txBody>
      </p:sp>
      <p:sp>
        <p:nvSpPr>
          <p:cNvPr id="18435" name="Platshållare för innehåll 2"/>
          <p:cNvSpPr>
            <a:spLocks noGrp="1"/>
          </p:cNvSpPr>
          <p:nvPr>
            <p:ph idx="1"/>
          </p:nvPr>
        </p:nvSpPr>
        <p:spPr>
          <a:xfrm>
            <a:off x="2605726" y="1833469"/>
            <a:ext cx="7730466" cy="3857053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ct val="0"/>
              </a:spcAft>
              <a:buNone/>
              <a:defRPr/>
            </a:pPr>
            <a:r>
              <a:rPr lang="sv-SE" altLang="sv-SE" dirty="0">
                <a:ea typeface="+mn-ea"/>
              </a:rPr>
              <a:t> 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Prov i skolan 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Naturliga dödsfall äldre anhöriga, föräldrar separerar 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Omsorgssvikt, försummelse</a:t>
            </a:r>
            <a:endParaRPr lang="sv-SE" altLang="sv-SE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Naturkatastrof, allvarlig trafikolycka eller sjukdom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Psykisk och fysisk misshandel, sexuella övergrepp</a:t>
            </a:r>
            <a:endParaRPr lang="sv-SE" altLang="sv-SE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Krig, tortyr 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Komplex traumaexponering – multipla, upprepade eller utdragna interpersonella trauman</a:t>
            </a: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>
              <a:ea typeface="+mn-ea"/>
            </a:endParaRP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>
              <a:ea typeface="+mn-ea"/>
            </a:endParaRP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>
              <a:ea typeface="+mn-ea"/>
            </a:endParaRP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>
              <a:ea typeface="+mn-ea"/>
            </a:endParaRPr>
          </a:p>
        </p:txBody>
      </p:sp>
      <p:sp>
        <p:nvSpPr>
          <p:cNvPr id="20484" name="Ned 1"/>
          <p:cNvSpPr>
            <a:spLocks noChangeArrowheads="1"/>
          </p:cNvSpPr>
          <p:nvPr/>
        </p:nvSpPr>
        <p:spPr bwMode="auto">
          <a:xfrm>
            <a:off x="1896327" y="2271562"/>
            <a:ext cx="336734" cy="3156971"/>
          </a:xfrm>
          <a:prstGeom prst="downArrow">
            <a:avLst>
              <a:gd name="adj1" fmla="val 50000"/>
              <a:gd name="adj2" fmla="val 50132"/>
            </a:avLst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txBody>
          <a:bodyPr/>
          <a:lstStyle>
            <a:lvl1pPr defTabSz="904875">
              <a:spcBef>
                <a:spcPts val="1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04875">
              <a:spcBef>
                <a:spcPts val="1000"/>
              </a:spcBef>
              <a:buClr>
                <a:schemeClr val="tx1"/>
              </a:buClr>
              <a:buChar char="–"/>
              <a:defRPr sz="22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04875">
              <a:spcBef>
                <a:spcPts val="1000"/>
              </a:spcBef>
              <a:buClr>
                <a:schemeClr val="tx1"/>
              </a:buClr>
              <a:buFont typeface="Lucida Grande" pitchFamily="-108" charset="0"/>
              <a:buChar char="»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04875">
              <a:spcBef>
                <a:spcPts val="1000"/>
              </a:spcBef>
              <a:buClr>
                <a:schemeClr val="tx1"/>
              </a:buClr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04875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048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en-US" altLang="en-US" sz="1805" b="1">
              <a:solidFill>
                <a:srgbClr val="9C611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844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solidFill>
                  <a:schemeClr val="accent5">
                    <a:lumMod val="10000"/>
                  </a:schemeClr>
                </a:solidFill>
                <a:latin typeface="Arial Rounded MT Bold" panose="020F0704030504030204" pitchFamily="34" charset="0"/>
              </a:rPr>
              <a:t>Aspekter av stressorer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79254"/>
            <a:ext cx="10515600" cy="4351338"/>
          </a:xfrm>
        </p:spPr>
        <p:txBody>
          <a:bodyPr/>
          <a:lstStyle/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Enstaka vs upprepade/utdragna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Icke interpersonellt vs interpersonellt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Oro vs livshotande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Passivt vs aktivt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Främmande förövare vs anknytningsperson</a:t>
            </a:r>
          </a:p>
          <a:p>
            <a:pPr>
              <a:spcAft>
                <a:spcPct val="0"/>
              </a:spcAft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Privat vs offentligt</a:t>
            </a: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spcAft>
                <a:spcPct val="0"/>
              </a:spcAft>
              <a:buNone/>
              <a:defRPr/>
            </a:pPr>
            <a:endParaRPr lang="sv-SE" altLang="sv-SE" dirty="0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3180FCD-3415-4466-A969-FBE7E7C251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844" y="5043387"/>
            <a:ext cx="3354980" cy="191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153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2435" y="795921"/>
            <a:ext cx="9611841" cy="693917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/>
            <a:r>
              <a:rPr lang="sv-SE" altLang="sv-SE" sz="3600" dirty="0">
                <a:latin typeface="Arial Rounded MT Bold" panose="020F0704030504030204" pitchFamily="34" charset="0"/>
              </a:rPr>
              <a:t>Trauma – olika definitioner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87006" y="1636143"/>
            <a:ext cx="8336552" cy="3571444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DSM-5: Exponering för faktisk död eller livsfara, allvarlig skada eller sexuellt våld – direkt utsatt, bevittnat eller informerats om</a:t>
            </a:r>
          </a:p>
          <a:p>
            <a:pPr>
              <a:defRPr/>
            </a:pPr>
            <a:r>
              <a:rPr lang="en-US" altLang="sv-SE" dirty="0">
                <a:latin typeface="Cambria" panose="02040503050406030204" pitchFamily="18" charset="0"/>
                <a:ea typeface="Cambria" panose="02040503050406030204" pitchFamily="18" charset="0"/>
              </a:rPr>
              <a:t>ICD-11: </a:t>
            </a:r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extremely threatening or horrific event or series of events</a:t>
            </a:r>
          </a:p>
          <a:p>
            <a:pPr>
              <a:defRPr/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van </a:t>
            </a:r>
            <a:r>
              <a:rPr lang="sv-SE" altLang="sv-SE" dirty="0" err="1">
                <a:latin typeface="Cambria" panose="02040503050406030204" pitchFamily="18" charset="0"/>
                <a:ea typeface="Cambria" panose="02040503050406030204" pitchFamily="18" charset="0"/>
              </a:rPr>
              <a:t>der</a:t>
            </a: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 Kolk: Extremt påfrestande händelse som inte kan undflys eller </a:t>
            </a:r>
            <a:r>
              <a:rPr lang="sv-SE" altLang="sv-SE" i="1" dirty="0">
                <a:latin typeface="Cambria" panose="02040503050406030204" pitchFamily="18" charset="0"/>
                <a:ea typeface="Cambria" panose="02040503050406030204" pitchFamily="18" charset="0"/>
              </a:rPr>
              <a:t>hanteras av individens tillgängliga resurser</a:t>
            </a: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</a:p>
          <a:p>
            <a:pPr marL="0" indent="0" eaLnBrk="1" hangingPunct="1">
              <a:buNone/>
              <a:defRPr/>
            </a:pPr>
            <a:endParaRPr lang="en-US" altLang="sv-SE" dirty="0">
              <a:latin typeface="+mn-lt"/>
              <a:ea typeface="+mn-ea"/>
            </a:endParaRPr>
          </a:p>
        </p:txBody>
      </p:sp>
      <p:pic>
        <p:nvPicPr>
          <p:cNvPr id="18436" name="Bildobjekt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6278" y="-24886"/>
            <a:ext cx="1979891" cy="1833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124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Liten traumaparlör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Våld mot barn: </a:t>
            </a:r>
            <a:r>
              <a:rPr lang="sv-SE" i="1" dirty="0">
                <a:latin typeface="Cambria" panose="02040503050406030204" pitchFamily="18" charset="0"/>
                <a:ea typeface="Cambria" panose="02040503050406030204" pitchFamily="18" charset="0"/>
              </a:rPr>
              <a:t>alla former av fysiskt eller psykiskt våld eller övergrepp, vanvård, försummelse, dvs vidare än trauma</a:t>
            </a:r>
          </a:p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Barnmisshandel: </a:t>
            </a:r>
            <a:r>
              <a:rPr lang="sv-SE" i="1" dirty="0">
                <a:latin typeface="Cambria" panose="02040503050406030204" pitchFamily="18" charset="0"/>
                <a:ea typeface="Cambria" panose="02040503050406030204" pitchFamily="18" charset="0"/>
              </a:rPr>
              <a:t>som ovan, vuxen förövare </a:t>
            </a:r>
          </a:p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Viktimisering: </a:t>
            </a:r>
            <a:r>
              <a:rPr lang="sv-SE" i="1" dirty="0">
                <a:latin typeface="Cambria" panose="02040503050406030204" pitchFamily="18" charset="0"/>
                <a:ea typeface="Cambria" panose="02040503050406030204" pitchFamily="18" charset="0"/>
              </a:rPr>
              <a:t>brottsutsatt</a:t>
            </a:r>
          </a:p>
          <a:p>
            <a:r>
              <a:rPr lang="sv-SE" dirty="0">
                <a:latin typeface="Cambria" panose="02040503050406030204" pitchFamily="18" charset="0"/>
                <a:ea typeface="Cambria" panose="02040503050406030204" pitchFamily="18" charset="0"/>
              </a:rPr>
              <a:t>Potentiellt traumatiserande händelse: </a:t>
            </a:r>
            <a:r>
              <a:rPr lang="sv-SE" i="1" dirty="0">
                <a:latin typeface="Cambria" panose="02040503050406030204" pitchFamily="18" charset="0"/>
                <a:ea typeface="Cambria" panose="02040503050406030204" pitchFamily="18" charset="0"/>
              </a:rPr>
              <a:t>alla mår inte dåligt efter trauma</a:t>
            </a:r>
          </a:p>
        </p:txBody>
      </p:sp>
      <p:pic>
        <p:nvPicPr>
          <p:cNvPr id="7" name="Bild 6" descr="Stängd bok">
            <a:extLst>
              <a:ext uri="{FF2B5EF4-FFF2-40B4-BE49-F238E27FC236}">
                <a16:creationId xmlns:a16="http://schemas.microsoft.com/office/drawing/2014/main" id="{04C0E148-3967-4513-B892-1D69D44CBC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128980" y="547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57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ubrik 1"/>
          <p:cNvSpPr>
            <a:spLocks noGrp="1"/>
          </p:cNvSpPr>
          <p:nvPr>
            <p:ph type="title"/>
          </p:nvPr>
        </p:nvSpPr>
        <p:spPr>
          <a:xfrm>
            <a:off x="902832" y="245824"/>
            <a:ext cx="10999549" cy="1142735"/>
          </a:xfrm>
        </p:spPr>
        <p:txBody>
          <a:bodyPr>
            <a:normAutofit/>
          </a:bodyPr>
          <a:lstStyle/>
          <a:p>
            <a:pPr algn="ctr"/>
            <a:r>
              <a:rPr lang="sv-SE" altLang="sv-SE" dirty="0">
                <a:latin typeface="Arial Rounded MT Bold" panose="020F0704030504030204" pitchFamily="34" charset="0"/>
              </a:rPr>
              <a:t>Symtomområden efter svår stress</a:t>
            </a:r>
          </a:p>
        </p:txBody>
      </p:sp>
      <p:sp>
        <p:nvSpPr>
          <p:cNvPr id="24579" name="Platshållare för innehåll 2"/>
          <p:cNvSpPr>
            <a:spLocks noGrp="1"/>
          </p:cNvSpPr>
          <p:nvPr>
            <p:ph idx="1"/>
          </p:nvPr>
        </p:nvSpPr>
        <p:spPr>
          <a:xfrm>
            <a:off x="2129742" y="1567864"/>
            <a:ext cx="8762035" cy="520231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Återupplevande </a:t>
            </a:r>
          </a:p>
          <a:p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Ångest 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Undvikande</a:t>
            </a:r>
          </a:p>
          <a:p>
            <a:pPr>
              <a:spcAft>
                <a:spcPct val="0"/>
              </a:spcAft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Sömn</a:t>
            </a:r>
            <a:endParaRPr lang="sv-SE" altLang="sv-SE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Aft>
                <a:spcPct val="0"/>
              </a:spcAft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För</a:t>
            </a: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stämning och depressiva kognitioner 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Överspändhet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Beteendeproblematik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Anknytning 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Affektreglering 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Relationer och självbild</a:t>
            </a:r>
          </a:p>
          <a:p>
            <a:pPr>
              <a:spcAft>
                <a:spcPct val="0"/>
              </a:spcAft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K</a:t>
            </a: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ognitiv förmåga </a:t>
            </a:r>
          </a:p>
          <a:p>
            <a:pPr>
              <a:spcAft>
                <a:spcPct val="0"/>
              </a:spcAft>
            </a:pP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Dissociation</a:t>
            </a:r>
          </a:p>
          <a:p>
            <a:pPr>
              <a:spcAft>
                <a:spcPct val="0"/>
              </a:spcAft>
            </a:pPr>
            <a:r>
              <a:rPr lang="sv-SE" altLang="sv-SE" dirty="0">
                <a:latin typeface="Cambria" panose="02040503050406030204" pitchFamily="18" charset="0"/>
                <a:ea typeface="Cambria" panose="02040503050406030204" pitchFamily="18" charset="0"/>
              </a:rPr>
              <a:t>S</a:t>
            </a:r>
            <a:r>
              <a:rPr lang="sv-SE" altLang="sv-SE" sz="2800" dirty="0">
                <a:latin typeface="Cambria" panose="02040503050406030204" pitchFamily="18" charset="0"/>
                <a:ea typeface="Cambria" panose="02040503050406030204" pitchFamily="18" charset="0"/>
              </a:rPr>
              <a:t>omatisk sjuklighet</a:t>
            </a:r>
          </a:p>
          <a:p>
            <a:pPr>
              <a:spcAft>
                <a:spcPct val="0"/>
              </a:spcAft>
            </a:pP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3744180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>
                <a:latin typeface="Arial Rounded MT Bold" panose="020F0704030504030204" pitchFamily="34" charset="0"/>
              </a:rPr>
              <a:t>Påverkar familjedynamiken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931505"/>
            <a:ext cx="10515600" cy="4351338"/>
          </a:xfrm>
        </p:spPr>
        <p:txBody>
          <a:bodyPr/>
          <a:lstStyle/>
          <a:p>
            <a:r>
              <a:rPr lang="sv-SE" dirty="0"/>
              <a:t>Skuld/skam – </a:t>
            </a:r>
            <a:r>
              <a:rPr lang="sv-SE" i="1" dirty="0"/>
              <a:t>inte sett, inte skyddat eller agerat – dålig förälder</a:t>
            </a:r>
          </a:p>
          <a:p>
            <a:r>
              <a:rPr lang="sv-SE" dirty="0"/>
              <a:t>Osäkerhet – </a:t>
            </a:r>
            <a:r>
              <a:rPr lang="sv-SE" i="1" dirty="0"/>
              <a:t>hur agera, kan vi prata om det som hänt?</a:t>
            </a:r>
          </a:p>
          <a:p>
            <a:r>
              <a:rPr lang="sv-SE" dirty="0"/>
              <a:t>Frustration – </a:t>
            </a:r>
            <a:r>
              <a:rPr lang="sv-SE" i="1" dirty="0"/>
              <a:t>barnet drar sig undan, vi förstår inte</a:t>
            </a:r>
          </a:p>
          <a:p>
            <a:r>
              <a:rPr lang="sv-SE" dirty="0"/>
              <a:t>Undvikande – </a:t>
            </a:r>
            <a:r>
              <a:rPr lang="sv-SE" i="1" dirty="0"/>
              <a:t>kan påminna föräldrar om egna minnen </a:t>
            </a:r>
          </a:p>
          <a:p>
            <a:r>
              <a:rPr lang="sv-SE" dirty="0"/>
              <a:t>Rädsla – </a:t>
            </a:r>
            <a:r>
              <a:rPr lang="sv-SE" i="1" dirty="0"/>
              <a:t>kommer det någonsin gå över 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5" name="Bild 4" descr="Familj med två barn">
            <a:extLst>
              <a:ext uri="{FF2B5EF4-FFF2-40B4-BE49-F238E27FC236}">
                <a16:creationId xmlns:a16="http://schemas.microsoft.com/office/drawing/2014/main" id="{34C0D9CB-940A-4D27-B1E1-85964C5589E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3844" y="47166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00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915C9B63-C441-4174-BBC8-55BB3AB87DD7}" vid="{9087E90C-E99F-43BC-8C53-717356967B5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2015</Words>
  <Application>Microsoft Office PowerPoint</Application>
  <PresentationFormat>Bredbild</PresentationFormat>
  <Paragraphs>366</Paragraphs>
  <Slides>34</Slides>
  <Notes>28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34</vt:i4>
      </vt:variant>
    </vt:vector>
  </HeadingPairs>
  <TitlesOfParts>
    <vt:vector size="47" baseType="lpstr">
      <vt:lpstr>arial</vt:lpstr>
      <vt:lpstr>arial</vt:lpstr>
      <vt:lpstr>Arial Black</vt:lpstr>
      <vt:lpstr>Arial Rounded MT Bold</vt:lpstr>
      <vt:lpstr>Calibri</vt:lpstr>
      <vt:lpstr>Calibri Light</vt:lpstr>
      <vt:lpstr>Cambria</vt:lpstr>
      <vt:lpstr>Courier New</vt:lpstr>
      <vt:lpstr>KorolevLiU-Thin</vt:lpstr>
      <vt:lpstr>Merriweather</vt:lpstr>
      <vt:lpstr>Times New Roman</vt:lpstr>
      <vt:lpstr>Wingdings</vt:lpstr>
      <vt:lpstr>2_Office-tema</vt:lpstr>
      <vt:lpstr>Konsekvenser av våld och trauma - en översikt</vt:lpstr>
      <vt:lpstr>Disposition</vt:lpstr>
      <vt:lpstr>Stress</vt:lpstr>
      <vt:lpstr>  Stressorer -   från lättare till toxisk, dvs trauma </vt:lpstr>
      <vt:lpstr>Aspekter av stressorer</vt:lpstr>
      <vt:lpstr>Trauma – olika definitioner</vt:lpstr>
      <vt:lpstr>Liten traumaparlör</vt:lpstr>
      <vt:lpstr>Symtomområden efter svår stress</vt:lpstr>
      <vt:lpstr>Påverkar familjedynamiken</vt:lpstr>
      <vt:lpstr>Biologiska fynd vid trauma och PTSD</vt:lpstr>
      <vt:lpstr>Fysisk sjukdom associerad med barnmisshandel</vt:lpstr>
      <vt:lpstr>Starkt samband barnmisshandel och psykisk sjukdom</vt:lpstr>
      <vt:lpstr>Suicidalitet</vt:lpstr>
      <vt:lpstr>Svåra omständigheter i barndom (ACE) och psykisk ohälsa i vuxenlivet</vt:lpstr>
      <vt:lpstr>Vanligaste diagnos/er bland traumaexponerade barn?</vt:lpstr>
      <vt:lpstr>Antal trauman ökar risk psykiatrisk sjukdom generellt</vt:lpstr>
      <vt:lpstr>Kohortstudie England Wales 2019</vt:lpstr>
      <vt:lpstr>PowerPoint-presentation</vt:lpstr>
      <vt:lpstr>PowerPoint-presentation</vt:lpstr>
      <vt:lpstr>Försummelse och sjukdom</vt:lpstr>
      <vt:lpstr>Mobbning</vt:lpstr>
      <vt:lpstr>PTSD</vt:lpstr>
      <vt:lpstr>Riskfaktorer för psykopatologi efter trauma</vt:lpstr>
      <vt:lpstr>PTSD naturalförlopp</vt:lpstr>
      <vt:lpstr>PowerPoint-presentation</vt:lpstr>
      <vt:lpstr>Våld bland barn och unga</vt:lpstr>
      <vt:lpstr>Tystnad</vt:lpstr>
      <vt:lpstr>Alla barn kan utsättas -  men vem löper störst risk? </vt:lpstr>
      <vt:lpstr>Riskmiljö</vt:lpstr>
      <vt:lpstr>Risk förövare - på gruppnivå!</vt:lpstr>
      <vt:lpstr>Omständigheter som kan peka på utsatthet för våld</vt:lpstr>
      <vt:lpstr>Rutinmässig kartläggning/screening</vt:lpstr>
      <vt:lpstr>Varför?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Konsekvenser av våld och trauma - en översikt</dc:title>
  <dc:creator>Ramel Björn</dc:creator>
  <cp:lastModifiedBy>Ramel Björn</cp:lastModifiedBy>
  <cp:revision>193</cp:revision>
  <dcterms:created xsi:type="dcterms:W3CDTF">2020-11-10T13:07:51Z</dcterms:created>
  <dcterms:modified xsi:type="dcterms:W3CDTF">2020-11-19T06:33:20Z</dcterms:modified>
</cp:coreProperties>
</file>