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6"/>
  </p:notesMasterIdLst>
  <p:sldIdLst>
    <p:sldId id="337" r:id="rId2"/>
    <p:sldId id="338" r:id="rId3"/>
    <p:sldId id="326" r:id="rId4"/>
    <p:sldId id="343" r:id="rId5"/>
    <p:sldId id="344" r:id="rId6"/>
    <p:sldId id="319" r:id="rId7"/>
    <p:sldId id="258" r:id="rId8"/>
    <p:sldId id="345" r:id="rId9"/>
    <p:sldId id="335" r:id="rId10"/>
    <p:sldId id="327" r:id="rId11"/>
    <p:sldId id="342" r:id="rId12"/>
    <p:sldId id="330" r:id="rId13"/>
    <p:sldId id="334" r:id="rId14"/>
    <p:sldId id="257"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2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82" autoAdjust="0"/>
  </p:normalViewPr>
  <p:slideViewPr>
    <p:cSldViewPr snapToGrid="0" snapToObjects="1">
      <p:cViewPr varScale="1">
        <p:scale>
          <a:sx n="70" d="100"/>
          <a:sy n="70" d="100"/>
        </p:scale>
        <p:origin x="924" y="-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09247-D286-7B4E-B4A8-14AABB535E54}" type="datetimeFigureOut">
              <a:rPr lang="sv-SE" smtClean="0"/>
              <a:t>2020-12-14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B4E0D-5B48-AF4D-824B-E170B93077B9}" type="slidenum">
              <a:rPr lang="sv-SE" smtClean="0"/>
              <a:t>‹#›</a:t>
            </a:fld>
            <a:endParaRPr lang="sv-SE"/>
          </a:p>
        </p:txBody>
      </p:sp>
    </p:spTree>
    <p:extLst>
      <p:ext uri="{BB962C8B-B14F-4D97-AF65-F5344CB8AC3E}">
        <p14:creationId xmlns:p14="http://schemas.microsoft.com/office/powerpoint/2010/main" val="3809472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solidFill>
                <a:srgbClr val="333333"/>
              </a:solidFill>
              <a:latin typeface="Open Sans"/>
            </a:endParaRPr>
          </a:p>
          <a:p>
            <a:endParaRPr lang="sv-SE" dirty="0"/>
          </a:p>
        </p:txBody>
      </p:sp>
      <p:sp>
        <p:nvSpPr>
          <p:cNvPr id="4" name="Platshållare för bildnummer 3"/>
          <p:cNvSpPr>
            <a:spLocks noGrp="1"/>
          </p:cNvSpPr>
          <p:nvPr>
            <p:ph type="sldNum" sz="quarter" idx="5"/>
          </p:nvPr>
        </p:nvSpPr>
        <p:spPr/>
        <p:txBody>
          <a:bodyPr/>
          <a:lstStyle/>
          <a:p>
            <a:fld id="{EC4B4E0D-5B48-AF4D-824B-E170B93077B9}" type="slidenum">
              <a:rPr lang="sv-SE" smtClean="0"/>
              <a:t>1</a:t>
            </a:fld>
            <a:endParaRPr lang="sv-SE"/>
          </a:p>
        </p:txBody>
      </p:sp>
    </p:spTree>
    <p:extLst>
      <p:ext uri="{BB962C8B-B14F-4D97-AF65-F5344CB8AC3E}">
        <p14:creationId xmlns:p14="http://schemas.microsoft.com/office/powerpoint/2010/main" val="119830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48A517-DB8F-4BAE-B66F-865FBB58FB17}" type="slidenum">
              <a:rPr lang="sv-SE" smtClean="0"/>
              <a:t>10</a:t>
            </a:fld>
            <a:endParaRPr lang="sv-SE"/>
          </a:p>
        </p:txBody>
      </p:sp>
    </p:spTree>
    <p:extLst>
      <p:ext uri="{BB962C8B-B14F-4D97-AF65-F5344CB8AC3E}">
        <p14:creationId xmlns:p14="http://schemas.microsoft.com/office/powerpoint/2010/main" val="174544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0A48A517-DB8F-4BAE-B66F-865FBB58FB17}" type="slidenum">
              <a:rPr lang="sv-SE" smtClean="0"/>
              <a:t>11</a:t>
            </a:fld>
            <a:endParaRPr lang="sv-SE"/>
          </a:p>
        </p:txBody>
      </p:sp>
    </p:spTree>
    <p:extLst>
      <p:ext uri="{BB962C8B-B14F-4D97-AF65-F5344CB8AC3E}">
        <p14:creationId xmlns:p14="http://schemas.microsoft.com/office/powerpoint/2010/main" val="896954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cs typeface="Calibri"/>
            </a:endParaRPr>
          </a:p>
        </p:txBody>
      </p:sp>
      <p:sp>
        <p:nvSpPr>
          <p:cNvPr id="4" name="Platshållare för bildnummer 3"/>
          <p:cNvSpPr>
            <a:spLocks noGrp="1"/>
          </p:cNvSpPr>
          <p:nvPr>
            <p:ph type="sldNum" sz="quarter" idx="5"/>
          </p:nvPr>
        </p:nvSpPr>
        <p:spPr/>
        <p:txBody>
          <a:bodyPr/>
          <a:lstStyle/>
          <a:p>
            <a:fld id="{0A48A517-DB8F-4BAE-B66F-865FBB58FB17}" type="slidenum">
              <a:rPr lang="sv-SE" smtClean="0"/>
              <a:t>12</a:t>
            </a:fld>
            <a:endParaRPr lang="sv-SE"/>
          </a:p>
        </p:txBody>
      </p:sp>
    </p:spTree>
    <p:extLst>
      <p:ext uri="{BB962C8B-B14F-4D97-AF65-F5344CB8AC3E}">
        <p14:creationId xmlns:p14="http://schemas.microsoft.com/office/powerpoint/2010/main" val="108399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A48A517-DB8F-4BAE-B66F-865FBB58FB17}" type="slidenum">
              <a:rPr lang="sv-SE" smtClean="0"/>
              <a:t>13</a:t>
            </a:fld>
            <a:endParaRPr lang="sv-SE"/>
          </a:p>
        </p:txBody>
      </p:sp>
    </p:spTree>
    <p:extLst>
      <p:ext uri="{BB962C8B-B14F-4D97-AF65-F5344CB8AC3E}">
        <p14:creationId xmlns:p14="http://schemas.microsoft.com/office/powerpoint/2010/main" val="373133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p:txBody>
      </p:sp>
      <p:sp>
        <p:nvSpPr>
          <p:cNvPr id="4" name="Platshållare för bildnummer 3"/>
          <p:cNvSpPr>
            <a:spLocks noGrp="1"/>
          </p:cNvSpPr>
          <p:nvPr>
            <p:ph type="sldNum" sz="quarter" idx="5"/>
          </p:nvPr>
        </p:nvSpPr>
        <p:spPr/>
        <p:txBody>
          <a:bodyPr/>
          <a:lstStyle/>
          <a:p>
            <a:fld id="{EC4B4E0D-5B48-AF4D-824B-E170B93077B9}" type="slidenum">
              <a:rPr lang="sv-SE" smtClean="0"/>
              <a:t>14</a:t>
            </a:fld>
            <a:endParaRPr lang="sv-SE"/>
          </a:p>
        </p:txBody>
      </p:sp>
    </p:spTree>
    <p:extLst>
      <p:ext uri="{BB962C8B-B14F-4D97-AF65-F5344CB8AC3E}">
        <p14:creationId xmlns:p14="http://schemas.microsoft.com/office/powerpoint/2010/main" val="408554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C4B4E0D-5B48-AF4D-824B-E170B93077B9}" type="slidenum">
              <a:rPr lang="sv-SE" smtClean="0"/>
              <a:t>2</a:t>
            </a:fld>
            <a:endParaRPr lang="sv-SE"/>
          </a:p>
        </p:txBody>
      </p:sp>
    </p:spTree>
    <p:extLst>
      <p:ext uri="{BB962C8B-B14F-4D97-AF65-F5344CB8AC3E}">
        <p14:creationId xmlns:p14="http://schemas.microsoft.com/office/powerpoint/2010/main" val="19358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48A517-DB8F-4BAE-B66F-865FBB58FB17}" type="slidenum">
              <a:rPr lang="sv-SE" smtClean="0"/>
              <a:t>3</a:t>
            </a:fld>
            <a:endParaRPr lang="sv-SE"/>
          </a:p>
        </p:txBody>
      </p:sp>
    </p:spTree>
    <p:extLst>
      <p:ext uri="{BB962C8B-B14F-4D97-AF65-F5344CB8AC3E}">
        <p14:creationId xmlns:p14="http://schemas.microsoft.com/office/powerpoint/2010/main" val="80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0A48A517-DB8F-4BAE-B66F-865FBB58FB17}" type="slidenum">
              <a:rPr lang="sv-SE" smtClean="0"/>
              <a:t>4</a:t>
            </a:fld>
            <a:endParaRPr lang="sv-SE"/>
          </a:p>
        </p:txBody>
      </p:sp>
    </p:spTree>
    <p:extLst>
      <p:ext uri="{BB962C8B-B14F-4D97-AF65-F5344CB8AC3E}">
        <p14:creationId xmlns:p14="http://schemas.microsoft.com/office/powerpoint/2010/main" val="2830505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48A517-DB8F-4BAE-B66F-865FBB58FB17}" type="slidenum">
              <a:rPr lang="sv-SE" smtClean="0"/>
              <a:t>5</a:t>
            </a:fld>
            <a:endParaRPr lang="sv-SE"/>
          </a:p>
        </p:txBody>
      </p:sp>
    </p:spTree>
    <p:extLst>
      <p:ext uri="{BB962C8B-B14F-4D97-AF65-F5344CB8AC3E}">
        <p14:creationId xmlns:p14="http://schemas.microsoft.com/office/powerpoint/2010/main" val="185390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A48A517-DB8F-4BAE-B66F-865FBB58FB17}" type="slidenum">
              <a:rPr lang="sv-SE" smtClean="0"/>
              <a:t>6</a:t>
            </a:fld>
            <a:endParaRPr lang="sv-SE"/>
          </a:p>
        </p:txBody>
      </p:sp>
    </p:spTree>
    <p:extLst>
      <p:ext uri="{BB962C8B-B14F-4D97-AF65-F5344CB8AC3E}">
        <p14:creationId xmlns:p14="http://schemas.microsoft.com/office/powerpoint/2010/main" val="1383488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C4B4E0D-5B48-AF4D-824B-E170B93077B9}" type="slidenum">
              <a:rPr lang="sv-SE" smtClean="0"/>
              <a:t>7</a:t>
            </a:fld>
            <a:endParaRPr lang="sv-SE"/>
          </a:p>
        </p:txBody>
      </p:sp>
    </p:spTree>
    <p:extLst>
      <p:ext uri="{BB962C8B-B14F-4D97-AF65-F5344CB8AC3E}">
        <p14:creationId xmlns:p14="http://schemas.microsoft.com/office/powerpoint/2010/main" val="36496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C4B4E0D-5B48-AF4D-824B-E170B93077B9}" type="slidenum">
              <a:rPr lang="sv-SE" smtClean="0"/>
              <a:t>8</a:t>
            </a:fld>
            <a:endParaRPr lang="sv-SE"/>
          </a:p>
        </p:txBody>
      </p:sp>
    </p:spTree>
    <p:extLst>
      <p:ext uri="{BB962C8B-B14F-4D97-AF65-F5344CB8AC3E}">
        <p14:creationId xmlns:p14="http://schemas.microsoft.com/office/powerpoint/2010/main" val="90954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
        <p:nvSpPr>
          <p:cNvPr id="4" name="Slide Number Placeholder 3"/>
          <p:cNvSpPr>
            <a:spLocks noGrp="1"/>
          </p:cNvSpPr>
          <p:nvPr>
            <p:ph type="sldNum" sz="quarter" idx="5"/>
          </p:nvPr>
        </p:nvSpPr>
        <p:spPr/>
        <p:txBody>
          <a:bodyPr/>
          <a:lstStyle/>
          <a:p>
            <a:fld id="{0A48A517-DB8F-4BAE-B66F-865FBB58FB17}" type="slidenum">
              <a:rPr lang="sv-SE" smtClean="0"/>
              <a:t>9</a:t>
            </a:fld>
            <a:endParaRPr lang="sv-SE"/>
          </a:p>
        </p:txBody>
      </p:sp>
    </p:spTree>
    <p:extLst>
      <p:ext uri="{BB962C8B-B14F-4D97-AF65-F5344CB8AC3E}">
        <p14:creationId xmlns:p14="http://schemas.microsoft.com/office/powerpoint/2010/main" val="2737705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BA99A-7C38-7545-9D16-2013E1BB8D82}"/>
              </a:ext>
            </a:extLst>
          </p:cNvPr>
          <p:cNvSpPr>
            <a:spLocks noGrp="1"/>
          </p:cNvSpPr>
          <p:nvPr>
            <p:ph type="ctrTitle" hasCustomPrompt="1"/>
          </p:nvPr>
        </p:nvSpPr>
        <p:spPr>
          <a:xfrm>
            <a:off x="1524000" y="1122363"/>
            <a:ext cx="8133184" cy="2387600"/>
          </a:xfrm>
        </p:spPr>
        <p:txBody>
          <a:bodyPr anchor="b"/>
          <a:lstStyle>
            <a:lvl1pPr algn="ctr">
              <a:defRPr sz="6000"/>
            </a:lvl1pPr>
          </a:lstStyle>
          <a:p>
            <a:r>
              <a:rPr lang="sv-SE" dirty="0"/>
              <a:t>PowerPoint-mall</a:t>
            </a:r>
          </a:p>
        </p:txBody>
      </p:sp>
      <p:sp>
        <p:nvSpPr>
          <p:cNvPr id="3" name="Underrubrik 2">
            <a:extLst>
              <a:ext uri="{FF2B5EF4-FFF2-40B4-BE49-F238E27FC236}">
                <a16:creationId xmlns:a16="http://schemas.microsoft.com/office/drawing/2014/main" id="{9C87A503-72F0-DB49-AEED-62A5CDEAD7A1}"/>
              </a:ext>
            </a:extLst>
          </p:cNvPr>
          <p:cNvSpPr>
            <a:spLocks noGrp="1"/>
          </p:cNvSpPr>
          <p:nvPr>
            <p:ph type="subTitle" idx="1" hasCustomPrompt="1"/>
          </p:nvPr>
        </p:nvSpPr>
        <p:spPr>
          <a:xfrm>
            <a:off x="1524000" y="3602038"/>
            <a:ext cx="813318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sv-SE" dirty="0"/>
              <a:t>för Vårdsamverkan Skåne</a:t>
            </a:r>
          </a:p>
        </p:txBody>
      </p:sp>
    </p:spTree>
    <p:extLst>
      <p:ext uri="{BB962C8B-B14F-4D97-AF65-F5344CB8AC3E}">
        <p14:creationId xmlns:p14="http://schemas.microsoft.com/office/powerpoint/2010/main" val="17613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DE7494-1192-4509-A06D-FF9EBF53B5E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51F1C303-B86B-4F57-BE7D-BF1C3E70C3A6}"/>
              </a:ext>
            </a:extLst>
          </p:cNvPr>
          <p:cNvSpPr>
            <a:spLocks noGrp="1"/>
          </p:cNvSpPr>
          <p:nvPr>
            <p:ph type="dt" sz="half" idx="10"/>
          </p:nvPr>
        </p:nvSpPr>
        <p:spPr/>
        <p:txBody>
          <a:bodyPr/>
          <a:lstStyle/>
          <a:p>
            <a:fld id="{CA5AE032-BF5A-40C4-8F74-1B8D93534A92}" type="datetimeFigureOut">
              <a:rPr lang="sv-SE" smtClean="0"/>
              <a:t>2020-12-14</a:t>
            </a:fld>
            <a:endParaRPr lang="sv-SE"/>
          </a:p>
        </p:txBody>
      </p:sp>
      <p:sp>
        <p:nvSpPr>
          <p:cNvPr id="4" name="Platshållare för sidfot 3">
            <a:extLst>
              <a:ext uri="{FF2B5EF4-FFF2-40B4-BE49-F238E27FC236}">
                <a16:creationId xmlns:a16="http://schemas.microsoft.com/office/drawing/2014/main" id="{DA5880BC-80BF-4CF4-913C-5342BFC2F72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28417CB-A639-4B93-B415-CB123E026A68}"/>
              </a:ext>
            </a:extLst>
          </p:cNvPr>
          <p:cNvSpPr>
            <a:spLocks noGrp="1"/>
          </p:cNvSpPr>
          <p:nvPr>
            <p:ph type="sldNum" sz="quarter" idx="12"/>
          </p:nvPr>
        </p:nvSpPr>
        <p:spPr/>
        <p:txBody>
          <a:bodyPr/>
          <a:lstStyle/>
          <a:p>
            <a:fld id="{075CE830-E696-40CA-933D-5F0BFDA0F6A5}" type="slidenum">
              <a:rPr lang="sv-SE" smtClean="0"/>
              <a:t>‹#›</a:t>
            </a:fld>
            <a:endParaRPr lang="sv-SE"/>
          </a:p>
        </p:txBody>
      </p:sp>
    </p:spTree>
    <p:extLst>
      <p:ext uri="{BB962C8B-B14F-4D97-AF65-F5344CB8AC3E}">
        <p14:creationId xmlns:p14="http://schemas.microsoft.com/office/powerpoint/2010/main" val="2108617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F82FBD-353F-49B2-A3C0-493BA7585AA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EAC3A0-A527-4DD9-950D-83A6CA595DC7}"/>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418DC27-EBBB-4270-9007-0F88D8BA354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CA0600-998D-4901-BAD2-FBD2C00F723F}"/>
              </a:ext>
            </a:extLst>
          </p:cNvPr>
          <p:cNvSpPr>
            <a:spLocks noGrp="1"/>
          </p:cNvSpPr>
          <p:nvPr>
            <p:ph type="dt" sz="half" idx="10"/>
          </p:nvPr>
        </p:nvSpPr>
        <p:spPr/>
        <p:txBody>
          <a:bodyPr/>
          <a:lstStyle/>
          <a:p>
            <a:fld id="{CA5AE032-BF5A-40C4-8F74-1B8D93534A92}" type="datetimeFigureOut">
              <a:rPr lang="sv-SE" smtClean="0"/>
              <a:t>2020-12-14</a:t>
            </a:fld>
            <a:endParaRPr lang="sv-SE"/>
          </a:p>
        </p:txBody>
      </p:sp>
      <p:sp>
        <p:nvSpPr>
          <p:cNvPr id="6" name="Platshållare för sidfot 5">
            <a:extLst>
              <a:ext uri="{FF2B5EF4-FFF2-40B4-BE49-F238E27FC236}">
                <a16:creationId xmlns:a16="http://schemas.microsoft.com/office/drawing/2014/main" id="{E7A491FE-F1F6-4306-A944-51A86FF4CE1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B542A42-AFB7-4B16-A483-FF11455D39DB}"/>
              </a:ext>
            </a:extLst>
          </p:cNvPr>
          <p:cNvSpPr>
            <a:spLocks noGrp="1"/>
          </p:cNvSpPr>
          <p:nvPr>
            <p:ph type="sldNum" sz="quarter" idx="12"/>
          </p:nvPr>
        </p:nvSpPr>
        <p:spPr/>
        <p:txBody>
          <a:bodyPr/>
          <a:lstStyle/>
          <a:p>
            <a:fld id="{075CE830-E696-40CA-933D-5F0BFDA0F6A5}" type="slidenum">
              <a:rPr lang="sv-SE" smtClean="0"/>
              <a:t>‹#›</a:t>
            </a:fld>
            <a:endParaRPr lang="sv-SE"/>
          </a:p>
        </p:txBody>
      </p:sp>
    </p:spTree>
    <p:extLst>
      <p:ext uri="{BB962C8B-B14F-4D97-AF65-F5344CB8AC3E}">
        <p14:creationId xmlns:p14="http://schemas.microsoft.com/office/powerpoint/2010/main" val="1175730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A6BA53-F0FA-C343-B7BF-F8D6F3C62321}"/>
              </a:ext>
            </a:extLst>
          </p:cNvPr>
          <p:cNvSpPr>
            <a:spLocks noGrp="1"/>
          </p:cNvSpPr>
          <p:nvPr>
            <p:ph type="title" hasCustomPrompt="1"/>
          </p:nvPr>
        </p:nvSpPr>
        <p:spPr>
          <a:xfrm>
            <a:off x="1152939" y="579878"/>
            <a:ext cx="7744571" cy="851357"/>
          </a:xfrm>
        </p:spPr>
        <p:txBody>
          <a:bodyPr/>
          <a:lstStyle/>
          <a:p>
            <a:r>
              <a:rPr lang="sv-SE" dirty="0"/>
              <a:t>Rubrik</a:t>
            </a:r>
          </a:p>
        </p:txBody>
      </p:sp>
    </p:spTree>
    <p:extLst>
      <p:ext uri="{BB962C8B-B14F-4D97-AF65-F5344CB8AC3E}">
        <p14:creationId xmlns:p14="http://schemas.microsoft.com/office/powerpoint/2010/main" val="4596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rerad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C4F8DD-9BE7-364D-8031-E375120D6B21}"/>
              </a:ext>
            </a:extLst>
          </p:cNvPr>
          <p:cNvSpPr>
            <a:spLocks noGrp="1"/>
          </p:cNvSpPr>
          <p:nvPr>
            <p:ph idx="1" hasCustomPrompt="1"/>
          </p:nvPr>
        </p:nvSpPr>
        <p:spPr>
          <a:xfrm>
            <a:off x="1152938" y="1693626"/>
            <a:ext cx="7744571" cy="4301657"/>
          </a:xfrm>
        </p:spPr>
        <p:txBody>
          <a:bodyPr/>
          <a:lstStyle>
            <a:lvl1pPr marL="457200" indent="-457200">
              <a:buFont typeface="Arial" panose="020B0604020202020204" pitchFamily="34" charset="0"/>
              <a:buChar char="•"/>
              <a:defRPr/>
            </a:lvl1pPr>
          </a:lstStyle>
          <a:p>
            <a:pPr lvl="0"/>
            <a:r>
              <a:rPr lang="sv-SE" dirty="0"/>
              <a:t>Punktlista centrerad</a:t>
            </a:r>
          </a:p>
          <a:p>
            <a:pPr lvl="0"/>
            <a:endParaRPr lang="sv-SE" dirty="0"/>
          </a:p>
        </p:txBody>
      </p:sp>
      <p:sp>
        <p:nvSpPr>
          <p:cNvPr id="9" name="Rubrik 1">
            <a:extLst>
              <a:ext uri="{FF2B5EF4-FFF2-40B4-BE49-F238E27FC236}">
                <a16:creationId xmlns:a16="http://schemas.microsoft.com/office/drawing/2014/main" id="{57B242AF-659E-D446-8357-FCE5D6CFDD7C}"/>
              </a:ext>
            </a:extLst>
          </p:cNvPr>
          <p:cNvSpPr>
            <a:spLocks noGrp="1"/>
          </p:cNvSpPr>
          <p:nvPr>
            <p:ph type="title" hasCustomPrompt="1"/>
          </p:nvPr>
        </p:nvSpPr>
        <p:spPr>
          <a:xfrm>
            <a:off x="1152939" y="579878"/>
            <a:ext cx="7744571" cy="851357"/>
          </a:xfrm>
        </p:spPr>
        <p:txBody>
          <a:bodyPr/>
          <a:lstStyle/>
          <a:p>
            <a:r>
              <a:rPr lang="sv-SE" dirty="0"/>
              <a:t>Rubrik</a:t>
            </a:r>
          </a:p>
        </p:txBody>
      </p:sp>
    </p:spTree>
    <p:extLst>
      <p:ext uri="{BB962C8B-B14F-4D97-AF65-F5344CB8AC3E}">
        <p14:creationId xmlns:p14="http://schemas.microsoft.com/office/powerpoint/2010/main" val="246372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nsterställd punktlist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DC4F8DD-9BE7-364D-8031-E375120D6B21}"/>
              </a:ext>
            </a:extLst>
          </p:cNvPr>
          <p:cNvSpPr>
            <a:spLocks noGrp="1"/>
          </p:cNvSpPr>
          <p:nvPr>
            <p:ph idx="1" hasCustomPrompt="1"/>
          </p:nvPr>
        </p:nvSpPr>
        <p:spPr>
          <a:xfrm>
            <a:off x="1152938" y="1693626"/>
            <a:ext cx="7744571" cy="4301657"/>
          </a:xfrm>
        </p:spPr>
        <p:txBody>
          <a:bodyPr/>
          <a:lstStyle>
            <a:lvl1pPr marL="457200" indent="-457200" algn="l">
              <a:buFont typeface="Arial" panose="020B0604020202020204" pitchFamily="34" charset="0"/>
              <a:buChar char="•"/>
              <a:defRPr/>
            </a:lvl1pPr>
          </a:lstStyle>
          <a:p>
            <a:pPr lvl="0"/>
            <a:r>
              <a:rPr lang="sv-SE" dirty="0"/>
              <a:t>Punktlista centrerad</a:t>
            </a:r>
          </a:p>
          <a:p>
            <a:pPr lvl="0"/>
            <a:endParaRPr lang="sv-SE" dirty="0"/>
          </a:p>
        </p:txBody>
      </p:sp>
      <p:sp>
        <p:nvSpPr>
          <p:cNvPr id="9" name="Rubrik 1">
            <a:extLst>
              <a:ext uri="{FF2B5EF4-FFF2-40B4-BE49-F238E27FC236}">
                <a16:creationId xmlns:a16="http://schemas.microsoft.com/office/drawing/2014/main" id="{57B242AF-659E-D446-8357-FCE5D6CFDD7C}"/>
              </a:ext>
            </a:extLst>
          </p:cNvPr>
          <p:cNvSpPr>
            <a:spLocks noGrp="1"/>
          </p:cNvSpPr>
          <p:nvPr>
            <p:ph type="title" hasCustomPrompt="1"/>
          </p:nvPr>
        </p:nvSpPr>
        <p:spPr>
          <a:xfrm>
            <a:off x="1152939" y="579878"/>
            <a:ext cx="7744571" cy="851357"/>
          </a:xfrm>
        </p:spPr>
        <p:txBody>
          <a:bodyPr/>
          <a:lstStyle/>
          <a:p>
            <a:r>
              <a:rPr lang="sv-SE" dirty="0"/>
              <a:t>Rubrik</a:t>
            </a:r>
          </a:p>
        </p:txBody>
      </p:sp>
    </p:spTree>
    <p:extLst>
      <p:ext uri="{BB962C8B-B14F-4D97-AF65-F5344CB8AC3E}">
        <p14:creationId xmlns:p14="http://schemas.microsoft.com/office/powerpoint/2010/main" val="23008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Bildobjekt 1">
            <a:extLst>
              <a:ext uri="{FF2B5EF4-FFF2-40B4-BE49-F238E27FC236}">
                <a16:creationId xmlns:a16="http://schemas.microsoft.com/office/drawing/2014/main" id="{8DB6405D-5AB1-4C81-8064-D2A0C2D8FD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5938" y="261852"/>
            <a:ext cx="4825538" cy="4825538"/>
          </a:xfrm>
          <a:prstGeom prst="rect">
            <a:avLst/>
          </a:prstGeom>
        </p:spPr>
      </p:pic>
      <p:sp>
        <p:nvSpPr>
          <p:cNvPr id="3" name="textruta 2">
            <a:extLst>
              <a:ext uri="{FF2B5EF4-FFF2-40B4-BE49-F238E27FC236}">
                <a16:creationId xmlns:a16="http://schemas.microsoft.com/office/drawing/2014/main" id="{6D298A5E-3BCE-4551-B199-2CDE72D0C108}"/>
              </a:ext>
            </a:extLst>
          </p:cNvPr>
          <p:cNvSpPr txBox="1"/>
          <p:nvPr userDrawn="1"/>
        </p:nvSpPr>
        <p:spPr>
          <a:xfrm>
            <a:off x="3125585" y="5552902"/>
            <a:ext cx="4955331" cy="646331"/>
          </a:xfrm>
          <a:prstGeom prst="rect">
            <a:avLst/>
          </a:prstGeom>
          <a:noFill/>
        </p:spPr>
        <p:txBody>
          <a:bodyPr wrap="none" rtlCol="0">
            <a:spAutoFit/>
          </a:bodyPr>
          <a:lstStyle/>
          <a:p>
            <a:r>
              <a:rPr lang="sv-SE" dirty="0"/>
              <a:t>Måndag 14 december 2020</a:t>
            </a:r>
          </a:p>
          <a:p>
            <a:r>
              <a:rPr lang="sv-SE" dirty="0"/>
              <a:t>Louise Assarsson, projektgruppen Växa Tryggt</a:t>
            </a:r>
          </a:p>
        </p:txBody>
      </p:sp>
    </p:spTree>
    <p:extLst>
      <p:ext uri="{BB962C8B-B14F-4D97-AF65-F5344CB8AC3E}">
        <p14:creationId xmlns:p14="http://schemas.microsoft.com/office/powerpoint/2010/main" val="369397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två stap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A6BA53-F0FA-C343-B7BF-F8D6F3C62321}"/>
              </a:ext>
            </a:extLst>
          </p:cNvPr>
          <p:cNvSpPr>
            <a:spLocks noGrp="1"/>
          </p:cNvSpPr>
          <p:nvPr>
            <p:ph type="title" hasCustomPrompt="1"/>
          </p:nvPr>
        </p:nvSpPr>
        <p:spPr>
          <a:xfrm>
            <a:off x="1152939" y="579878"/>
            <a:ext cx="7744571" cy="851357"/>
          </a:xfrm>
        </p:spPr>
        <p:txBody>
          <a:bodyPr/>
          <a:lstStyle/>
          <a:p>
            <a:r>
              <a:rPr lang="sv-SE" dirty="0"/>
              <a:t>Rubrik</a:t>
            </a:r>
          </a:p>
        </p:txBody>
      </p:sp>
      <p:sp>
        <p:nvSpPr>
          <p:cNvPr id="3" name="Platshållare för innehåll 2">
            <a:extLst>
              <a:ext uri="{FF2B5EF4-FFF2-40B4-BE49-F238E27FC236}">
                <a16:creationId xmlns:a16="http://schemas.microsoft.com/office/drawing/2014/main" id="{97BE5350-2968-7543-8689-F583FC8C3417}"/>
              </a:ext>
            </a:extLst>
          </p:cNvPr>
          <p:cNvSpPr>
            <a:spLocks noGrp="1"/>
          </p:cNvSpPr>
          <p:nvPr>
            <p:ph sz="half" idx="1"/>
          </p:nvPr>
        </p:nvSpPr>
        <p:spPr>
          <a:xfrm>
            <a:off x="1152939" y="1924215"/>
            <a:ext cx="3697356" cy="41652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9CE3C97C-C4FA-5048-8E31-5F81DCEE4D3A}"/>
              </a:ext>
            </a:extLst>
          </p:cNvPr>
          <p:cNvSpPr>
            <a:spLocks noGrp="1"/>
          </p:cNvSpPr>
          <p:nvPr>
            <p:ph sz="half" idx="2"/>
          </p:nvPr>
        </p:nvSpPr>
        <p:spPr>
          <a:xfrm>
            <a:off x="5200153" y="1924215"/>
            <a:ext cx="3697357" cy="416528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44864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med cita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9E06AE2-EB3C-8145-8A56-0E0769945676}"/>
              </a:ext>
            </a:extLst>
          </p:cNvPr>
          <p:cNvSpPr>
            <a:spLocks noGrp="1"/>
          </p:cNvSpPr>
          <p:nvPr>
            <p:ph type="pic" idx="1" hasCustomPrompt="1"/>
          </p:nvPr>
        </p:nvSpPr>
        <p:spPr>
          <a:xfrm>
            <a:off x="4040959" y="254442"/>
            <a:ext cx="6128759" cy="61711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bild</a:t>
            </a:r>
          </a:p>
        </p:txBody>
      </p:sp>
      <p:sp>
        <p:nvSpPr>
          <p:cNvPr id="4" name="textruta 3">
            <a:extLst>
              <a:ext uri="{FF2B5EF4-FFF2-40B4-BE49-F238E27FC236}">
                <a16:creationId xmlns:a16="http://schemas.microsoft.com/office/drawing/2014/main" id="{455E6962-B958-7949-BC6B-821DBA17500F}"/>
              </a:ext>
            </a:extLst>
          </p:cNvPr>
          <p:cNvSpPr txBox="1"/>
          <p:nvPr userDrawn="1"/>
        </p:nvSpPr>
        <p:spPr>
          <a:xfrm>
            <a:off x="389614" y="1947824"/>
            <a:ext cx="731520" cy="2400657"/>
          </a:xfrm>
          <a:prstGeom prst="rect">
            <a:avLst/>
          </a:prstGeom>
          <a:noFill/>
        </p:spPr>
        <p:txBody>
          <a:bodyPr wrap="square" rtlCol="0">
            <a:spAutoFit/>
          </a:bodyPr>
          <a:lstStyle/>
          <a:p>
            <a:r>
              <a:rPr lang="sv-SE" sz="15000" dirty="0">
                <a:solidFill>
                  <a:srgbClr val="D0222A"/>
                </a:solidFill>
                <a:latin typeface="Arial" panose="020B0604020202020204" pitchFamily="34" charset="0"/>
                <a:cs typeface="Arial" panose="020B0604020202020204" pitchFamily="34" charset="0"/>
              </a:rPr>
              <a:t>”</a:t>
            </a:r>
          </a:p>
        </p:txBody>
      </p:sp>
      <p:sp>
        <p:nvSpPr>
          <p:cNvPr id="5" name="textruta 4">
            <a:extLst>
              <a:ext uri="{FF2B5EF4-FFF2-40B4-BE49-F238E27FC236}">
                <a16:creationId xmlns:a16="http://schemas.microsoft.com/office/drawing/2014/main" id="{4392B00F-37D3-7F40-BE8D-E5190228F78D}"/>
              </a:ext>
            </a:extLst>
          </p:cNvPr>
          <p:cNvSpPr txBox="1"/>
          <p:nvPr userDrawn="1"/>
        </p:nvSpPr>
        <p:spPr>
          <a:xfrm>
            <a:off x="755374" y="3148152"/>
            <a:ext cx="2767054" cy="369332"/>
          </a:xfrm>
          <a:prstGeom prst="rect">
            <a:avLst/>
          </a:prstGeom>
          <a:noFill/>
        </p:spPr>
        <p:txBody>
          <a:bodyPr wrap="square" rtlCol="0">
            <a:spAutoFit/>
          </a:bodyPr>
          <a:lstStyle/>
          <a:p>
            <a:r>
              <a:rPr lang="sv-SE" dirty="0">
                <a:latin typeface="Arial" panose="020B0604020202020204" pitchFamily="34" charset="0"/>
                <a:cs typeface="Arial" panose="020B0604020202020204" pitchFamily="34" charset="0"/>
              </a:rPr>
              <a:t>Skriv citat/text här</a:t>
            </a:r>
          </a:p>
        </p:txBody>
      </p:sp>
    </p:spTree>
    <p:extLst>
      <p:ext uri="{BB962C8B-B14F-4D97-AF65-F5344CB8AC3E}">
        <p14:creationId xmlns:p14="http://schemas.microsoft.com/office/powerpoint/2010/main" val="86622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Platshållare för bild 2">
            <a:extLst>
              <a:ext uri="{FF2B5EF4-FFF2-40B4-BE49-F238E27FC236}">
                <a16:creationId xmlns:a16="http://schemas.microsoft.com/office/drawing/2014/main" id="{1674E0BC-5AFB-3542-8A5F-D6106970C5A3}"/>
              </a:ext>
            </a:extLst>
          </p:cNvPr>
          <p:cNvSpPr>
            <a:spLocks noGrp="1"/>
          </p:cNvSpPr>
          <p:nvPr>
            <p:ph type="pic" idx="1" hasCustomPrompt="1"/>
          </p:nvPr>
        </p:nvSpPr>
        <p:spPr>
          <a:xfrm>
            <a:off x="351554" y="262393"/>
            <a:ext cx="9849969" cy="5908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bild</a:t>
            </a:r>
          </a:p>
        </p:txBody>
      </p:sp>
    </p:spTree>
    <p:extLst>
      <p:ext uri="{BB962C8B-B14F-4D97-AF65-F5344CB8AC3E}">
        <p14:creationId xmlns:p14="http://schemas.microsoft.com/office/powerpoint/2010/main" val="2880572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0C40A8B-C7BA-4B1E-A6F3-581A295FB20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1062F5B-5F81-4676-8466-B57BB7BB28C4}"/>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E2E35BC-DB76-4C82-A5E4-431DF25E694F}"/>
              </a:ext>
            </a:extLst>
          </p:cNvPr>
          <p:cNvSpPr>
            <a:spLocks noGrp="1"/>
          </p:cNvSpPr>
          <p:nvPr>
            <p:ph type="dt" sz="half" idx="10"/>
          </p:nvPr>
        </p:nvSpPr>
        <p:spPr/>
        <p:txBody>
          <a:bodyPr/>
          <a:lstStyle/>
          <a:p>
            <a:fld id="{CA5AE032-BF5A-40C4-8F74-1B8D93534A92}" type="datetimeFigureOut">
              <a:rPr lang="sv-SE" smtClean="0"/>
              <a:t>2020-12-14</a:t>
            </a:fld>
            <a:endParaRPr lang="sv-SE"/>
          </a:p>
        </p:txBody>
      </p:sp>
      <p:sp>
        <p:nvSpPr>
          <p:cNvPr id="5" name="Platshållare för sidfot 4">
            <a:extLst>
              <a:ext uri="{FF2B5EF4-FFF2-40B4-BE49-F238E27FC236}">
                <a16:creationId xmlns:a16="http://schemas.microsoft.com/office/drawing/2014/main" id="{B29C8AD6-7879-4FAC-A25E-BA3DCED784D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3A1F440-07F0-45BB-B3B8-09C5856FFD14}"/>
              </a:ext>
            </a:extLst>
          </p:cNvPr>
          <p:cNvSpPr>
            <a:spLocks noGrp="1"/>
          </p:cNvSpPr>
          <p:nvPr>
            <p:ph type="sldNum" sz="quarter" idx="12"/>
          </p:nvPr>
        </p:nvSpPr>
        <p:spPr/>
        <p:txBody>
          <a:bodyPr/>
          <a:lstStyle/>
          <a:p>
            <a:fld id="{075CE830-E696-40CA-933D-5F0BFDA0F6A5}" type="slidenum">
              <a:rPr lang="sv-SE" smtClean="0"/>
              <a:t>‹#›</a:t>
            </a:fld>
            <a:endParaRPr lang="sv-SE"/>
          </a:p>
        </p:txBody>
      </p:sp>
    </p:spTree>
    <p:extLst>
      <p:ext uri="{BB962C8B-B14F-4D97-AF65-F5344CB8AC3E}">
        <p14:creationId xmlns:p14="http://schemas.microsoft.com/office/powerpoint/2010/main" val="36416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FBACF02-BF0D-004C-B330-FE19CA60E582}"/>
              </a:ext>
            </a:extLst>
          </p:cNvPr>
          <p:cNvSpPr>
            <a:spLocks noGrp="1"/>
          </p:cNvSpPr>
          <p:nvPr>
            <p:ph type="title"/>
          </p:nvPr>
        </p:nvSpPr>
        <p:spPr>
          <a:xfrm>
            <a:off x="2042823" y="1812330"/>
            <a:ext cx="6143046" cy="1325563"/>
          </a:xfrm>
          <a:prstGeom prst="rect">
            <a:avLst/>
          </a:prstGeom>
        </p:spPr>
        <p:txBody>
          <a:bodyPr vert="horz" lIns="91440" tIns="45720" rIns="91440" bIns="45720" rtlCol="0" anchor="ctr">
            <a:normAutofit/>
          </a:bodyPr>
          <a:lstStyle/>
          <a:p>
            <a:r>
              <a:rPr lang="sv-SE" dirty="0"/>
              <a:t>Powerpoint-mall</a:t>
            </a:r>
          </a:p>
        </p:txBody>
      </p:sp>
      <p:sp>
        <p:nvSpPr>
          <p:cNvPr id="3" name="Platshållare för text 2">
            <a:extLst>
              <a:ext uri="{FF2B5EF4-FFF2-40B4-BE49-F238E27FC236}">
                <a16:creationId xmlns:a16="http://schemas.microsoft.com/office/drawing/2014/main" id="{055BB3C1-75ED-BC4D-93F2-BB880B42ABB3}"/>
              </a:ext>
            </a:extLst>
          </p:cNvPr>
          <p:cNvSpPr>
            <a:spLocks noGrp="1"/>
          </p:cNvSpPr>
          <p:nvPr>
            <p:ph type="body" idx="1"/>
          </p:nvPr>
        </p:nvSpPr>
        <p:spPr>
          <a:xfrm>
            <a:off x="838201" y="3315693"/>
            <a:ext cx="8552290" cy="2861269"/>
          </a:xfrm>
          <a:prstGeom prst="rect">
            <a:avLst/>
          </a:prstGeom>
        </p:spPr>
        <p:txBody>
          <a:bodyPr vert="horz" lIns="91440" tIns="45720" rIns="91440" bIns="45720" rtlCol="0">
            <a:normAutofit/>
          </a:bodyPr>
          <a:lstStyle/>
          <a:p>
            <a:pPr lvl="0"/>
            <a:r>
              <a:rPr lang="sv-SE" dirty="0"/>
              <a:t>för Växa tryggt</a:t>
            </a:r>
          </a:p>
        </p:txBody>
      </p:sp>
      <p:sp>
        <p:nvSpPr>
          <p:cNvPr id="7" name="Rektangel 6">
            <a:extLst>
              <a:ext uri="{FF2B5EF4-FFF2-40B4-BE49-F238E27FC236}">
                <a16:creationId xmlns:a16="http://schemas.microsoft.com/office/drawing/2014/main" id="{3C8CAF73-5A59-6C4D-BBA9-7D48E3925668}"/>
              </a:ext>
            </a:extLst>
          </p:cNvPr>
          <p:cNvSpPr/>
          <p:nvPr userDrawn="1"/>
        </p:nvSpPr>
        <p:spPr>
          <a:xfrm>
            <a:off x="10328988" y="-93306"/>
            <a:ext cx="1863012" cy="7016620"/>
          </a:xfrm>
          <a:prstGeom prst="rect">
            <a:avLst/>
          </a:prstGeom>
          <a:solidFill>
            <a:schemeClr val="bg1">
              <a:lumMod val="95000"/>
            </a:schemeClr>
          </a:solidFill>
          <a:ln w="3175">
            <a:noFill/>
          </a:ln>
          <a:effectLst>
            <a:outerShdw blurRad="50800" dir="5400000" sx="107000" sy="107000" algn="ctr" rotWithShape="0">
              <a:srgbClr val="000000">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9FC79C2E-6CB2-2C49-B5AE-AF6207F9952A}"/>
              </a:ext>
            </a:extLst>
          </p:cNvPr>
          <p:cNvPicPr>
            <a:picLocks noChangeAspect="1"/>
          </p:cNvPicPr>
          <p:nvPr userDrawn="1"/>
        </p:nvPicPr>
        <p:blipFill>
          <a:blip r:embed="rId13"/>
          <a:stretch>
            <a:fillRect/>
          </a:stretch>
        </p:blipFill>
        <p:spPr>
          <a:xfrm>
            <a:off x="10810233" y="5789325"/>
            <a:ext cx="900521" cy="833686"/>
          </a:xfrm>
          <a:prstGeom prst="rect">
            <a:avLst/>
          </a:prstGeom>
        </p:spPr>
      </p:pic>
      <p:sp>
        <p:nvSpPr>
          <p:cNvPr id="12" name="Platshållare för datum 3">
            <a:extLst>
              <a:ext uri="{FF2B5EF4-FFF2-40B4-BE49-F238E27FC236}">
                <a16:creationId xmlns:a16="http://schemas.microsoft.com/office/drawing/2014/main" id="{DA6413D2-7EFC-FA4A-8BEE-FD4AACCF60BE}"/>
              </a:ext>
            </a:extLst>
          </p:cNvPr>
          <p:cNvSpPr txBox="1">
            <a:spLocks/>
          </p:cNvSpPr>
          <p:nvPr userDrawn="1"/>
        </p:nvSpPr>
        <p:spPr>
          <a:xfrm>
            <a:off x="178242" y="6354762"/>
            <a:ext cx="2743200" cy="365125"/>
          </a:xfrm>
          <a:prstGeom prst="rect">
            <a:avLst/>
          </a:prstGeom>
        </p:spPr>
        <p:txBody>
          <a:bodyPr vert="horz" lIns="91440" tIns="45720" rIns="91440" bIns="45720" rtlCol="0" anchor="ctr"/>
          <a:lst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1100" b="1" dirty="0">
                <a:latin typeface="Arial" panose="020B0604020202020204" pitchFamily="34" charset="0"/>
                <a:ea typeface="Open Sans" panose="020B0606030504020204" pitchFamily="34" charset="0"/>
                <a:cs typeface="Arial" panose="020B0604020202020204" pitchFamily="34" charset="0"/>
                <a:sym typeface="Symbol" pitchFamily="2" charset="2"/>
              </a:rPr>
              <a:t></a:t>
            </a:r>
            <a:r>
              <a:rPr lang="sv-SE" sz="1050" dirty="0">
                <a:latin typeface="Arial" panose="020B0604020202020204" pitchFamily="34" charset="0"/>
                <a:ea typeface="Open Sans" panose="020B0606030504020204" pitchFamily="34" charset="0"/>
                <a:cs typeface="Arial" panose="020B0604020202020204" pitchFamily="34" charset="0"/>
              </a:rPr>
              <a:t> </a:t>
            </a:r>
            <a:r>
              <a:rPr lang="sv-SE" dirty="0">
                <a:latin typeface="Arial" panose="020B0604020202020204" pitchFamily="34" charset="0"/>
                <a:ea typeface="Open Sans" panose="020B0606030504020204" pitchFamily="34" charset="0"/>
                <a:cs typeface="Arial" panose="020B0604020202020204" pitchFamily="34" charset="0"/>
              </a:rPr>
              <a:t>Växa tryggt</a:t>
            </a:r>
          </a:p>
        </p:txBody>
      </p:sp>
      <p:pic>
        <p:nvPicPr>
          <p:cNvPr id="5" name="Bildobjekt 4">
            <a:extLst>
              <a:ext uri="{FF2B5EF4-FFF2-40B4-BE49-F238E27FC236}">
                <a16:creationId xmlns:a16="http://schemas.microsoft.com/office/drawing/2014/main" id="{824E9748-A45B-054E-8910-397762ECC6E8}"/>
              </a:ext>
            </a:extLst>
          </p:cNvPr>
          <p:cNvPicPr>
            <a:picLocks noChangeAspect="1"/>
          </p:cNvPicPr>
          <p:nvPr userDrawn="1"/>
        </p:nvPicPr>
        <p:blipFill>
          <a:blip r:embed="rId14"/>
          <a:stretch>
            <a:fillRect/>
          </a:stretch>
        </p:blipFill>
        <p:spPr>
          <a:xfrm>
            <a:off x="10527125" y="291716"/>
            <a:ext cx="1466736" cy="421806"/>
          </a:xfrm>
          <a:prstGeom prst="rect">
            <a:avLst/>
          </a:prstGeom>
        </p:spPr>
      </p:pic>
    </p:spTree>
    <p:extLst>
      <p:ext uri="{BB962C8B-B14F-4D97-AF65-F5344CB8AC3E}">
        <p14:creationId xmlns:p14="http://schemas.microsoft.com/office/powerpoint/2010/main" val="1610837443"/>
      </p:ext>
    </p:extLst>
  </p:cSld>
  <p:clrMap bg1="lt1" tx1="dk1" bg2="lt2" tx2="dk2" accent1="accent1" accent2="accent2" accent3="accent3" accent4="accent4" accent5="accent5" accent6="accent6" hlink="hlink" folHlink="folHlink"/>
  <p:sldLayoutIdLst>
    <p:sldLayoutId id="2147483709" r:id="rId1"/>
    <p:sldLayoutId id="2147483720" r:id="rId2"/>
    <p:sldLayoutId id="2147483710" r:id="rId3"/>
    <p:sldLayoutId id="2147483721" r:id="rId4"/>
    <p:sldLayoutId id="2147483715" r:id="rId5"/>
    <p:sldLayoutId id="2147483723" r:id="rId6"/>
    <p:sldLayoutId id="2147483722" r:id="rId7"/>
    <p:sldLayoutId id="2147483724" r:id="rId8"/>
    <p:sldLayoutId id="2147483725" r:id="rId9"/>
    <p:sldLayoutId id="2147483726" r:id="rId10"/>
    <p:sldLayoutId id="2147483727" r:id="rId11"/>
  </p:sldLayoutIdLst>
  <p:hf sldNum="0" hdr="0" ftr="0" dt="0"/>
  <p:txStyles>
    <p:titleStyle>
      <a:lvl1pPr algn="ctr"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8.tmp"/></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8.tmp"/></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2.tmp"/></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C854342C-6B07-4FAD-96B9-23F3B752BE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399" y="422911"/>
            <a:ext cx="4853940" cy="4853940"/>
          </a:xfrm>
          <a:prstGeom prst="rect">
            <a:avLst/>
          </a:prstGeom>
        </p:spPr>
      </p:pic>
      <p:sp>
        <p:nvSpPr>
          <p:cNvPr id="4" name="textruta 3">
            <a:extLst>
              <a:ext uri="{FF2B5EF4-FFF2-40B4-BE49-F238E27FC236}">
                <a16:creationId xmlns:a16="http://schemas.microsoft.com/office/drawing/2014/main" id="{69400C85-C8FF-4314-BD0C-CA58577EA520}"/>
              </a:ext>
            </a:extLst>
          </p:cNvPr>
          <p:cNvSpPr txBox="1"/>
          <p:nvPr/>
        </p:nvSpPr>
        <p:spPr>
          <a:xfrm>
            <a:off x="2711261" y="5600700"/>
            <a:ext cx="5564217" cy="707886"/>
          </a:xfrm>
          <a:prstGeom prst="rect">
            <a:avLst/>
          </a:prstGeom>
          <a:noFill/>
        </p:spPr>
        <p:txBody>
          <a:bodyPr wrap="none" rtlCol="0">
            <a:spAutoFit/>
          </a:bodyPr>
          <a:lstStyle/>
          <a:p>
            <a:pPr algn="ctr"/>
            <a:r>
              <a:rPr lang="sv-SE" sz="2000" dirty="0">
                <a:latin typeface="Cambria" panose="02040503050406030204" pitchFamily="18" charset="0"/>
                <a:ea typeface="Cambria" panose="02040503050406030204" pitchFamily="18" charset="0"/>
              </a:rPr>
              <a:t>Måndag 14 december 2020</a:t>
            </a:r>
          </a:p>
          <a:p>
            <a:pPr algn="ctr"/>
            <a:r>
              <a:rPr lang="sv-SE" sz="2000" dirty="0">
                <a:latin typeface="Cambria" panose="02040503050406030204" pitchFamily="18" charset="0"/>
                <a:ea typeface="Cambria" panose="02040503050406030204" pitchFamily="18" charset="0"/>
              </a:rPr>
              <a:t>Louise Assarsson, projektgruppen för Växa tryggt</a:t>
            </a:r>
          </a:p>
        </p:txBody>
      </p:sp>
    </p:spTree>
    <p:extLst>
      <p:ext uri="{BB962C8B-B14F-4D97-AF65-F5344CB8AC3E}">
        <p14:creationId xmlns:p14="http://schemas.microsoft.com/office/powerpoint/2010/main" val="125416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9B0D28-85AA-4B93-82B0-E7B1F7ED6BF8}"/>
              </a:ext>
            </a:extLst>
          </p:cNvPr>
          <p:cNvSpPr>
            <a:spLocks noGrp="1"/>
          </p:cNvSpPr>
          <p:nvPr>
            <p:ph type="title"/>
          </p:nvPr>
        </p:nvSpPr>
        <p:spPr>
          <a:xfrm>
            <a:off x="2042823" y="1149548"/>
            <a:ext cx="6143046" cy="1325563"/>
          </a:xfrm>
        </p:spPr>
        <p:txBody>
          <a:bodyPr anchor="ctr">
            <a:normAutofit/>
          </a:bodyPr>
          <a:lstStyle/>
          <a:p>
            <a:r>
              <a:rPr lang="sv-SE" dirty="0">
                <a:latin typeface="Cambria" panose="02040503050406030204" pitchFamily="18" charset="0"/>
                <a:ea typeface="Cambria" panose="02040503050406030204" pitchFamily="18" charset="0"/>
              </a:rPr>
              <a:t>Malmö universitet forskar på  projektet.</a:t>
            </a:r>
          </a:p>
        </p:txBody>
      </p:sp>
      <p:pic>
        <p:nvPicPr>
          <p:cNvPr id="8" name="Bildobjekt 7">
            <a:extLst>
              <a:ext uri="{FF2B5EF4-FFF2-40B4-BE49-F238E27FC236}">
                <a16:creationId xmlns:a16="http://schemas.microsoft.com/office/drawing/2014/main" id="{284665CE-6719-495C-BD05-33D75E3C55CC}"/>
              </a:ext>
            </a:extLst>
          </p:cNvPr>
          <p:cNvPicPr/>
          <p:nvPr/>
        </p:nvPicPr>
        <p:blipFill rotWithShape="1">
          <a:blip r:embed="rId3">
            <a:extLst>
              <a:ext uri="{28A0092B-C50C-407E-A947-70E740481C1C}">
                <a14:useLocalDpi xmlns:a14="http://schemas.microsoft.com/office/drawing/2010/main" val="0"/>
              </a:ext>
            </a:extLst>
          </a:blip>
          <a:srcRect t="12135"/>
          <a:stretch/>
        </p:blipFill>
        <p:spPr bwMode="auto">
          <a:xfrm>
            <a:off x="2443163" y="2757488"/>
            <a:ext cx="5928444" cy="3629025"/>
          </a:xfrm>
          <a:prstGeom prst="rect">
            <a:avLst/>
          </a:prstGeom>
          <a:noFill/>
          <a:ln>
            <a:noFill/>
          </a:ln>
        </p:spPr>
      </p:pic>
    </p:spTree>
    <p:extLst>
      <p:ext uri="{BB962C8B-B14F-4D97-AF65-F5344CB8AC3E}">
        <p14:creationId xmlns:p14="http://schemas.microsoft.com/office/powerpoint/2010/main" val="1379186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FBFBAA-AF57-427F-9DF2-98B7235D581F}"/>
              </a:ext>
            </a:extLst>
          </p:cNvPr>
          <p:cNvSpPr>
            <a:spLocks noGrp="1"/>
          </p:cNvSpPr>
          <p:nvPr>
            <p:ph type="title"/>
          </p:nvPr>
        </p:nvSpPr>
        <p:spPr>
          <a:xfrm>
            <a:off x="1662262" y="174171"/>
            <a:ext cx="8333410" cy="1734227"/>
          </a:xfrm>
        </p:spPr>
        <p:txBody>
          <a:bodyPr>
            <a:normAutofit fontScale="90000"/>
          </a:bodyPr>
          <a:lstStyle/>
          <a:p>
            <a:pPr algn="ctr"/>
            <a:r>
              <a:rPr lang="sv-SE" dirty="0">
                <a:latin typeface="Cambria" panose="02040503050406030204" pitchFamily="18" charset="0"/>
                <a:ea typeface="Cambria" panose="02040503050406030204" pitchFamily="18" charset="0"/>
              </a:rPr>
              <a:t>Vad säger föräldrarna efter det första  hembesöket?</a:t>
            </a:r>
            <a:br>
              <a:rPr lang="sv-SE" dirty="0"/>
            </a:br>
            <a:br>
              <a:rPr lang="sv-SE" sz="2200" dirty="0"/>
            </a:br>
            <a:endParaRPr lang="sv-SE" sz="2200" dirty="0"/>
          </a:p>
        </p:txBody>
      </p:sp>
      <p:sp>
        <p:nvSpPr>
          <p:cNvPr id="4" name="Platshållare för innehåll 3">
            <a:extLst>
              <a:ext uri="{FF2B5EF4-FFF2-40B4-BE49-F238E27FC236}">
                <a16:creationId xmlns:a16="http://schemas.microsoft.com/office/drawing/2014/main" id="{B185ED12-8DA3-4E14-ADD1-C004D2A28E87}"/>
              </a:ext>
            </a:extLst>
          </p:cNvPr>
          <p:cNvSpPr>
            <a:spLocks noGrp="1"/>
          </p:cNvSpPr>
          <p:nvPr>
            <p:ph sz="half" idx="2"/>
          </p:nvPr>
        </p:nvSpPr>
        <p:spPr>
          <a:xfrm>
            <a:off x="4661051" y="2343149"/>
            <a:ext cx="4411512" cy="3423339"/>
          </a:xfrm>
        </p:spPr>
        <p:txBody>
          <a:bodyPr>
            <a:normAutofit/>
          </a:bodyPr>
          <a:lstStyle/>
          <a:p>
            <a:pPr marL="0" indent="0">
              <a:buNone/>
            </a:pPr>
            <a:endParaRPr lang="sv-SE" dirty="0"/>
          </a:p>
          <a:p>
            <a:r>
              <a:rPr lang="sv-SE" dirty="0"/>
              <a:t>Jag som pappa fick bekräftelse i min nya roll </a:t>
            </a:r>
          </a:p>
          <a:p>
            <a:pPr marL="0" indent="0">
              <a:buNone/>
            </a:pPr>
            <a:endParaRPr lang="sv-SE" dirty="0"/>
          </a:p>
        </p:txBody>
      </p:sp>
      <p:sp>
        <p:nvSpPr>
          <p:cNvPr id="3" name="Pratbubbla: oval 2">
            <a:extLst>
              <a:ext uri="{FF2B5EF4-FFF2-40B4-BE49-F238E27FC236}">
                <a16:creationId xmlns:a16="http://schemas.microsoft.com/office/drawing/2014/main" id="{0E089763-6832-4260-8D1B-ADE97D8D9629}"/>
              </a:ext>
            </a:extLst>
          </p:cNvPr>
          <p:cNvSpPr/>
          <p:nvPr/>
        </p:nvSpPr>
        <p:spPr>
          <a:xfrm>
            <a:off x="494766" y="1553029"/>
            <a:ext cx="9500905" cy="3699495"/>
          </a:xfrm>
          <a:prstGeom prst="wedgeEllipseCallou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textruta 11">
            <a:extLst>
              <a:ext uri="{FF2B5EF4-FFF2-40B4-BE49-F238E27FC236}">
                <a16:creationId xmlns:a16="http://schemas.microsoft.com/office/drawing/2014/main" id="{99513974-8DB8-4BFF-9618-A796DF980D53}"/>
              </a:ext>
            </a:extLst>
          </p:cNvPr>
          <p:cNvSpPr txBox="1"/>
          <p:nvPr/>
        </p:nvSpPr>
        <p:spPr>
          <a:xfrm>
            <a:off x="1463062" y="2162875"/>
            <a:ext cx="7431314" cy="2677656"/>
          </a:xfrm>
          <a:prstGeom prst="rect">
            <a:avLst/>
          </a:prstGeom>
          <a:noFill/>
        </p:spPr>
        <p:txBody>
          <a:bodyPr wrap="square">
            <a:spAutoFit/>
          </a:bodyPr>
          <a:lstStyle/>
          <a:p>
            <a:pPr algn="ctr">
              <a:spcAft>
                <a:spcPts val="0"/>
              </a:spcAft>
            </a:pPr>
            <a:r>
              <a:rPr lang="sv-SE" sz="1600" dirty="0">
                <a:effectLst/>
                <a:latin typeface="Calibri" panose="020F0502020204030204" pitchFamily="34" charset="0"/>
                <a:ea typeface="Calibri" panose="020F0502020204030204" pitchFamily="34" charset="0"/>
              </a:rPr>
              <a:t>” </a:t>
            </a:r>
            <a:r>
              <a:rPr lang="sv-SE" sz="2400" dirty="0">
                <a:effectLst/>
                <a:latin typeface="Cambria" panose="02040503050406030204" pitchFamily="18" charset="0"/>
                <a:ea typeface="Cambria" panose="02040503050406030204" pitchFamily="18" charset="0"/>
              </a:rPr>
              <a:t>Det har betytt väldigt mycket att få hembesök av både barnmorska och sjuksköterska. Varje tillfälle vi får träffa någon betyder väldigt mycket, och ska man sen jämföra med att vi får besök här hemma med att vi själva går dit, så är det mycket bättre med besök hemma. På alla möjliga sätt. Och sen, det blir lite mer avslappnat, eftersom man är hemma.”</a:t>
            </a:r>
          </a:p>
        </p:txBody>
      </p:sp>
      <p:pic>
        <p:nvPicPr>
          <p:cNvPr id="9" name="Bildobjekt 8" descr="En bild som visar person&#10;&#10;Automatiskt genererad beskrivning">
            <a:extLst>
              <a:ext uri="{FF2B5EF4-FFF2-40B4-BE49-F238E27FC236}">
                <a16:creationId xmlns:a16="http://schemas.microsoft.com/office/drawing/2014/main" id="{3493CCB2-3D72-4122-AF51-DDE2AD7CBA1A}"/>
              </a:ext>
            </a:extLst>
          </p:cNvPr>
          <p:cNvPicPr>
            <a:picLocks noChangeAspect="1"/>
          </p:cNvPicPr>
          <p:nvPr/>
        </p:nvPicPr>
        <p:blipFill>
          <a:blip r:embed="rId3"/>
          <a:stretch>
            <a:fillRect/>
          </a:stretch>
        </p:blipFill>
        <p:spPr>
          <a:xfrm>
            <a:off x="2542010" y="1644282"/>
            <a:ext cx="1847945" cy="4381725"/>
          </a:xfrm>
          <a:prstGeom prst="rect">
            <a:avLst/>
          </a:prstGeom>
        </p:spPr>
      </p:pic>
    </p:spTree>
    <p:extLst>
      <p:ext uri="{BB962C8B-B14F-4D97-AF65-F5344CB8AC3E}">
        <p14:creationId xmlns:p14="http://schemas.microsoft.com/office/powerpoint/2010/main" val="185762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AF5B228-0E44-4703-A6E8-37A1EE0135A0}"/>
              </a:ext>
            </a:extLst>
          </p:cNvPr>
          <p:cNvPicPr/>
          <p:nvPr/>
        </p:nvPicPr>
        <p:blipFill rotWithShape="1">
          <a:blip r:embed="rId3" cstate="print">
            <a:extLst>
              <a:ext uri="{28A0092B-C50C-407E-A947-70E740481C1C}">
                <a14:useLocalDpi xmlns:a14="http://schemas.microsoft.com/office/drawing/2010/main" val="0"/>
              </a:ext>
            </a:extLst>
          </a:blip>
          <a:srcRect l="13535" t="13044"/>
          <a:stretch/>
        </p:blipFill>
        <p:spPr bwMode="auto">
          <a:xfrm>
            <a:off x="54975" y="3365222"/>
            <a:ext cx="3415030" cy="2741564"/>
          </a:xfrm>
          <a:prstGeom prst="rect">
            <a:avLst/>
          </a:prstGeom>
          <a:noFill/>
          <a:ln>
            <a:noFill/>
          </a:ln>
        </p:spPr>
      </p:pic>
      <p:sp>
        <p:nvSpPr>
          <p:cNvPr id="2" name="Rubrik 1">
            <a:extLst>
              <a:ext uri="{FF2B5EF4-FFF2-40B4-BE49-F238E27FC236}">
                <a16:creationId xmlns:a16="http://schemas.microsoft.com/office/drawing/2014/main" id="{1BFBFBAA-AF57-427F-9DF2-98B7235D581F}"/>
              </a:ext>
            </a:extLst>
          </p:cNvPr>
          <p:cNvSpPr>
            <a:spLocks noGrp="1"/>
          </p:cNvSpPr>
          <p:nvPr>
            <p:ph type="title"/>
          </p:nvPr>
        </p:nvSpPr>
        <p:spPr>
          <a:xfrm>
            <a:off x="54975" y="278404"/>
            <a:ext cx="8333410" cy="1240053"/>
          </a:xfrm>
        </p:spPr>
        <p:txBody>
          <a:bodyPr>
            <a:normAutofit fontScale="90000"/>
          </a:bodyPr>
          <a:lstStyle/>
          <a:p>
            <a:pPr algn="ctr"/>
            <a:r>
              <a:rPr lang="sv-SE" dirty="0">
                <a:latin typeface="Cambria" panose="02040503050406030204" pitchFamily="18" charset="0"/>
                <a:ea typeface="Cambria" panose="02040503050406030204" pitchFamily="18" charset="0"/>
              </a:rPr>
              <a:t>Vad säger personalen?</a:t>
            </a:r>
            <a:br>
              <a:rPr lang="sv-SE" dirty="0"/>
            </a:br>
            <a:br>
              <a:rPr lang="sv-SE" sz="2200" dirty="0"/>
            </a:br>
            <a:endParaRPr lang="sv-SE" sz="2200" dirty="0"/>
          </a:p>
        </p:txBody>
      </p:sp>
      <p:sp>
        <p:nvSpPr>
          <p:cNvPr id="4" name="Platshållare för innehåll 3">
            <a:extLst>
              <a:ext uri="{FF2B5EF4-FFF2-40B4-BE49-F238E27FC236}">
                <a16:creationId xmlns:a16="http://schemas.microsoft.com/office/drawing/2014/main" id="{B185ED12-8DA3-4E14-ADD1-C004D2A28E87}"/>
              </a:ext>
            </a:extLst>
          </p:cNvPr>
          <p:cNvSpPr>
            <a:spLocks noGrp="1"/>
          </p:cNvSpPr>
          <p:nvPr>
            <p:ph sz="half" idx="2"/>
          </p:nvPr>
        </p:nvSpPr>
        <p:spPr>
          <a:xfrm>
            <a:off x="6019800" y="2189237"/>
            <a:ext cx="5605716" cy="4529572"/>
          </a:xfrm>
        </p:spPr>
        <p:txBody>
          <a:bodyPr>
            <a:normAutofit/>
          </a:bodyPr>
          <a:lstStyle/>
          <a:p>
            <a:pPr marL="0" indent="0">
              <a:buNone/>
            </a:pPr>
            <a:endParaRPr lang="sv-SE" dirty="0"/>
          </a:p>
          <a:p>
            <a:pPr marL="0" indent="0">
              <a:buNone/>
            </a:pPr>
            <a:endParaRPr lang="sv-SE" dirty="0"/>
          </a:p>
        </p:txBody>
      </p:sp>
      <p:sp>
        <p:nvSpPr>
          <p:cNvPr id="15" name="Pratbubbla: oval 14">
            <a:extLst>
              <a:ext uri="{FF2B5EF4-FFF2-40B4-BE49-F238E27FC236}">
                <a16:creationId xmlns:a16="http://schemas.microsoft.com/office/drawing/2014/main" id="{FFE4B504-C82D-4FAD-A047-8A52195A001A}"/>
              </a:ext>
            </a:extLst>
          </p:cNvPr>
          <p:cNvSpPr/>
          <p:nvPr/>
        </p:nvSpPr>
        <p:spPr>
          <a:xfrm>
            <a:off x="5514216" y="1172782"/>
            <a:ext cx="4150914" cy="2192440"/>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r>
              <a:rPr lang="sv-SE" sz="2400" dirty="0">
                <a:solidFill>
                  <a:schemeClr val="tx1"/>
                </a:solidFill>
                <a:latin typeface="Cambria" panose="02040503050406030204" pitchFamily="18" charset="0"/>
                <a:ea typeface="Cambria" panose="02040503050406030204" pitchFamily="18" charset="0"/>
              </a:rPr>
              <a:t>Herregud! Var ställer de alla dessa frågor innan de fick ett hembesök av en barnmorska </a:t>
            </a:r>
            <a:endParaRPr lang="sv-SE" sz="2400" dirty="0">
              <a:latin typeface="Cambria" panose="02040503050406030204" pitchFamily="18" charset="0"/>
              <a:ea typeface="Cambria" panose="02040503050406030204" pitchFamily="18" charset="0"/>
            </a:endParaRPr>
          </a:p>
        </p:txBody>
      </p:sp>
      <p:sp>
        <p:nvSpPr>
          <p:cNvPr id="18" name="Pratbubbla: oval 17">
            <a:extLst>
              <a:ext uri="{FF2B5EF4-FFF2-40B4-BE49-F238E27FC236}">
                <a16:creationId xmlns:a16="http://schemas.microsoft.com/office/drawing/2014/main" id="{676E1D30-4207-43A7-9CE5-CE04A5678CA0}"/>
              </a:ext>
            </a:extLst>
          </p:cNvPr>
          <p:cNvSpPr/>
          <p:nvPr/>
        </p:nvSpPr>
        <p:spPr>
          <a:xfrm>
            <a:off x="7410038" y="3859895"/>
            <a:ext cx="2651347" cy="2719701"/>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Cambria" panose="02040503050406030204" pitchFamily="18" charset="0"/>
                <a:ea typeface="Cambria" panose="02040503050406030204" pitchFamily="18" charset="0"/>
              </a:rPr>
              <a:t>Vilken förmån att få komma in och lära känna familjen så här  tidigt</a:t>
            </a:r>
            <a:endParaRPr lang="sv-SE" sz="2400" dirty="0">
              <a:latin typeface="Cambria" panose="02040503050406030204" pitchFamily="18" charset="0"/>
              <a:ea typeface="Cambria" panose="02040503050406030204" pitchFamily="18" charset="0"/>
            </a:endParaRPr>
          </a:p>
        </p:txBody>
      </p:sp>
      <p:sp>
        <p:nvSpPr>
          <p:cNvPr id="19" name="Pratbubbla: oval 18">
            <a:extLst>
              <a:ext uri="{FF2B5EF4-FFF2-40B4-BE49-F238E27FC236}">
                <a16:creationId xmlns:a16="http://schemas.microsoft.com/office/drawing/2014/main" id="{BF18849B-C453-4506-AD82-10BFD8332513}"/>
              </a:ext>
            </a:extLst>
          </p:cNvPr>
          <p:cNvSpPr/>
          <p:nvPr/>
        </p:nvSpPr>
        <p:spPr>
          <a:xfrm>
            <a:off x="3877881" y="3412043"/>
            <a:ext cx="3214688" cy="2574419"/>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Cambria" panose="02040503050406030204" pitchFamily="18" charset="0"/>
                <a:ea typeface="Cambria" panose="02040503050406030204" pitchFamily="18" charset="0"/>
              </a:rPr>
              <a:t>Mina nya kunskaper gynnar andra föräldrar som inte är med i Växa tryggt</a:t>
            </a:r>
          </a:p>
        </p:txBody>
      </p:sp>
      <p:sp>
        <p:nvSpPr>
          <p:cNvPr id="20" name="Pratbubbla: oval 19">
            <a:extLst>
              <a:ext uri="{FF2B5EF4-FFF2-40B4-BE49-F238E27FC236}">
                <a16:creationId xmlns:a16="http://schemas.microsoft.com/office/drawing/2014/main" id="{63589361-5CD0-4877-B22E-96E6DD333C38}"/>
              </a:ext>
            </a:extLst>
          </p:cNvPr>
          <p:cNvSpPr/>
          <p:nvPr/>
        </p:nvSpPr>
        <p:spPr>
          <a:xfrm>
            <a:off x="180366" y="1114112"/>
            <a:ext cx="4763110" cy="1883993"/>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400" dirty="0">
                <a:solidFill>
                  <a:schemeClr val="tx1"/>
                </a:solidFill>
                <a:latin typeface="Cambria" panose="02040503050406030204" pitchFamily="18" charset="0"/>
                <a:ea typeface="Cambria" panose="02040503050406030204" pitchFamily="18" charset="0"/>
              </a:rPr>
              <a:t>Otroligt kunskapsberikande att få gå på hembesök med en annan profession</a:t>
            </a:r>
          </a:p>
        </p:txBody>
      </p:sp>
    </p:spTree>
    <p:extLst>
      <p:ext uri="{BB962C8B-B14F-4D97-AF65-F5344CB8AC3E}">
        <p14:creationId xmlns:p14="http://schemas.microsoft.com/office/powerpoint/2010/main" val="227099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6056E558-5942-4B91-8F60-7ECF4F5075CD}"/>
              </a:ext>
            </a:extLst>
          </p:cNvPr>
          <p:cNvSpPr>
            <a:spLocks noGrp="1"/>
          </p:cNvSpPr>
          <p:nvPr>
            <p:ph type="title"/>
          </p:nvPr>
        </p:nvSpPr>
        <p:spPr>
          <a:xfrm>
            <a:off x="2028825" y="415254"/>
            <a:ext cx="6587636" cy="1132935"/>
          </a:xfrm>
        </p:spPr>
        <p:txBody>
          <a:bodyPr>
            <a:normAutofit/>
          </a:bodyPr>
          <a:lstStyle/>
          <a:p>
            <a:pPr algn="ctr"/>
            <a:r>
              <a:rPr lang="sv-SE" sz="4000" dirty="0">
                <a:latin typeface="Cambria" panose="02040503050406030204" pitchFamily="18" charset="0"/>
                <a:ea typeface="Cambria" panose="02040503050406030204" pitchFamily="18" charset="0"/>
              </a:rPr>
              <a:t>SVT nyheter oktober 2020</a:t>
            </a:r>
          </a:p>
        </p:txBody>
      </p:sp>
      <p:sp>
        <p:nvSpPr>
          <p:cNvPr id="13" name="textruta 12">
            <a:extLst>
              <a:ext uri="{FF2B5EF4-FFF2-40B4-BE49-F238E27FC236}">
                <a16:creationId xmlns:a16="http://schemas.microsoft.com/office/drawing/2014/main" id="{C39DEA6A-E9FA-4372-AC31-8E3EA9B1AB2D}"/>
              </a:ext>
            </a:extLst>
          </p:cNvPr>
          <p:cNvSpPr txBox="1"/>
          <p:nvPr/>
        </p:nvSpPr>
        <p:spPr>
          <a:xfrm>
            <a:off x="5987561" y="2967335"/>
            <a:ext cx="3487430" cy="923330"/>
          </a:xfrm>
          <a:prstGeom prst="rect">
            <a:avLst/>
          </a:prstGeom>
          <a:noFill/>
        </p:spPr>
        <p:txBody>
          <a:bodyPr wrap="square">
            <a:spAutoFit/>
          </a:bodyPr>
          <a:lstStyle/>
          <a:p>
            <a:r>
              <a:rPr lang="sv-SE" dirty="0"/>
              <a:t>https://www.svt.se/nyheter/lokalt/skane/tryggare-foraldrar-i-skansk-barnavardssatsning</a:t>
            </a:r>
          </a:p>
        </p:txBody>
      </p:sp>
      <p:pic>
        <p:nvPicPr>
          <p:cNvPr id="2052" name="Picture 4">
            <a:extLst>
              <a:ext uri="{FF2B5EF4-FFF2-40B4-BE49-F238E27FC236}">
                <a16:creationId xmlns:a16="http://schemas.microsoft.com/office/drawing/2014/main" id="{DDB6DBAE-837E-42FC-99A4-A5934C5D2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105" y="1825686"/>
            <a:ext cx="4248807" cy="380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11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4B3C9F-8670-4C39-AF35-8279E4E06BF5}"/>
              </a:ext>
            </a:extLst>
          </p:cNvPr>
          <p:cNvSpPr>
            <a:spLocks noGrp="1"/>
          </p:cNvSpPr>
          <p:nvPr>
            <p:ph type="title"/>
          </p:nvPr>
        </p:nvSpPr>
        <p:spPr>
          <a:xfrm>
            <a:off x="1675384" y="1730622"/>
            <a:ext cx="3294444" cy="851357"/>
          </a:xfrm>
        </p:spPr>
        <p:txBody>
          <a:bodyPr>
            <a:noAutofit/>
          </a:bodyPr>
          <a:lstStyle/>
          <a:p>
            <a:r>
              <a:rPr lang="en-US" sz="9600" dirty="0">
                <a:latin typeface="Cambria" panose="02040503050406030204" pitchFamily="18" charset="0"/>
                <a:ea typeface="Cambria" panose="02040503050406030204" pitchFamily="18" charset="0"/>
              </a:rPr>
              <a:t>Tack!</a:t>
            </a:r>
          </a:p>
        </p:txBody>
      </p:sp>
      <p:pic>
        <p:nvPicPr>
          <p:cNvPr id="7" name="Bildobjekt 6" descr="En bild som visar person&#10;&#10;Automatiskt genererad beskrivning">
            <a:extLst>
              <a:ext uri="{FF2B5EF4-FFF2-40B4-BE49-F238E27FC236}">
                <a16:creationId xmlns:a16="http://schemas.microsoft.com/office/drawing/2014/main" id="{8DC709AE-2C1D-441D-8651-06F0B7CAE561}"/>
              </a:ext>
            </a:extLst>
          </p:cNvPr>
          <p:cNvPicPr>
            <a:picLocks noChangeAspect="1"/>
          </p:cNvPicPr>
          <p:nvPr/>
        </p:nvPicPr>
        <p:blipFill>
          <a:blip r:embed="rId3"/>
          <a:stretch>
            <a:fillRect/>
          </a:stretch>
        </p:blipFill>
        <p:spPr>
          <a:xfrm>
            <a:off x="6581709" y="636477"/>
            <a:ext cx="2498741" cy="5924850"/>
          </a:xfrm>
          <a:prstGeom prst="rect">
            <a:avLst/>
          </a:prstGeom>
        </p:spPr>
      </p:pic>
      <p:sp>
        <p:nvSpPr>
          <p:cNvPr id="3" name="Platshållare för innehåll 2">
            <a:extLst>
              <a:ext uri="{FF2B5EF4-FFF2-40B4-BE49-F238E27FC236}">
                <a16:creationId xmlns:a16="http://schemas.microsoft.com/office/drawing/2014/main" id="{1D6E7ED1-0FB6-4FB2-A6C7-FE34D00CE72A}"/>
              </a:ext>
            </a:extLst>
          </p:cNvPr>
          <p:cNvSpPr>
            <a:spLocks noGrp="1"/>
          </p:cNvSpPr>
          <p:nvPr>
            <p:ph sz="half" idx="2"/>
          </p:nvPr>
        </p:nvSpPr>
        <p:spPr>
          <a:xfrm>
            <a:off x="279369" y="5731498"/>
            <a:ext cx="6086474" cy="1171575"/>
          </a:xfrm>
        </p:spPr>
        <p:txBody>
          <a:bodyPr>
            <a:normAutofit/>
          </a:bodyPr>
          <a:lstStyle/>
          <a:p>
            <a:r>
              <a:rPr lang="sv-SE" sz="2400" dirty="0">
                <a:latin typeface="Cambria" panose="02040503050406030204" pitchFamily="18" charset="0"/>
                <a:ea typeface="Cambria" panose="02040503050406030204" pitchFamily="18" charset="0"/>
              </a:rPr>
              <a:t>louise.assarsson@skane.se</a:t>
            </a:r>
          </a:p>
        </p:txBody>
      </p:sp>
      <p:pic>
        <p:nvPicPr>
          <p:cNvPr id="9" name="Bildobjekt 8" descr="En bild som visar text&#10;&#10;Automatiskt genererad beskrivning">
            <a:extLst>
              <a:ext uri="{FF2B5EF4-FFF2-40B4-BE49-F238E27FC236}">
                <a16:creationId xmlns:a16="http://schemas.microsoft.com/office/drawing/2014/main" id="{28677CC6-58D2-477F-B368-D571ECC07062}"/>
              </a:ext>
            </a:extLst>
          </p:cNvPr>
          <p:cNvPicPr>
            <a:picLocks noChangeAspect="1"/>
          </p:cNvPicPr>
          <p:nvPr/>
        </p:nvPicPr>
        <p:blipFill>
          <a:blip r:embed="rId4"/>
          <a:stretch>
            <a:fillRect/>
          </a:stretch>
        </p:blipFill>
        <p:spPr>
          <a:xfrm>
            <a:off x="842929" y="5731498"/>
            <a:ext cx="657259" cy="485800"/>
          </a:xfrm>
          <a:prstGeom prst="rect">
            <a:avLst/>
          </a:prstGeom>
        </p:spPr>
      </p:pic>
      <p:sp>
        <p:nvSpPr>
          <p:cNvPr id="16" name="textruta 15">
            <a:extLst>
              <a:ext uri="{FF2B5EF4-FFF2-40B4-BE49-F238E27FC236}">
                <a16:creationId xmlns:a16="http://schemas.microsoft.com/office/drawing/2014/main" id="{E6B44579-E9C1-4797-A765-5F794698CBB5}"/>
              </a:ext>
            </a:extLst>
          </p:cNvPr>
          <p:cNvSpPr txBox="1"/>
          <p:nvPr/>
        </p:nvSpPr>
        <p:spPr>
          <a:xfrm>
            <a:off x="1042988" y="3131105"/>
            <a:ext cx="5053011" cy="584775"/>
          </a:xfrm>
          <a:prstGeom prst="rect">
            <a:avLst/>
          </a:prstGeom>
          <a:noFill/>
        </p:spPr>
        <p:txBody>
          <a:bodyPr wrap="square" rtlCol="0">
            <a:spAutoFit/>
          </a:bodyPr>
          <a:lstStyle/>
          <a:p>
            <a:pPr algn="ctr"/>
            <a:r>
              <a:rPr lang="sv-SE" sz="3200" dirty="0">
                <a:latin typeface="Cambria" panose="02040503050406030204" pitchFamily="18" charset="0"/>
                <a:ea typeface="Cambria" panose="02040503050406030204" pitchFamily="18" charset="0"/>
              </a:rPr>
              <a:t>https://kfsk.se/vaxatryggt/</a:t>
            </a:r>
          </a:p>
        </p:txBody>
      </p:sp>
    </p:spTree>
    <p:extLst>
      <p:ext uri="{BB962C8B-B14F-4D97-AF65-F5344CB8AC3E}">
        <p14:creationId xmlns:p14="http://schemas.microsoft.com/office/powerpoint/2010/main" val="418205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CCF905-1E90-4EBD-9810-0A6A68A557D8}"/>
              </a:ext>
            </a:extLst>
          </p:cNvPr>
          <p:cNvSpPr>
            <a:spLocks noGrp="1"/>
          </p:cNvSpPr>
          <p:nvPr>
            <p:ph type="title"/>
          </p:nvPr>
        </p:nvSpPr>
        <p:spPr/>
        <p:txBody>
          <a:bodyPr/>
          <a:lstStyle/>
          <a:p>
            <a:r>
              <a:rPr lang="sv-SE" dirty="0">
                <a:latin typeface="Cambria" panose="02040503050406030204" pitchFamily="18" charset="0"/>
                <a:ea typeface="Cambria" panose="02040503050406030204" pitchFamily="18" charset="0"/>
              </a:rPr>
              <a:t>Agenda</a:t>
            </a:r>
          </a:p>
        </p:txBody>
      </p:sp>
      <p:sp>
        <p:nvSpPr>
          <p:cNvPr id="3" name="textruta 2">
            <a:extLst>
              <a:ext uri="{FF2B5EF4-FFF2-40B4-BE49-F238E27FC236}">
                <a16:creationId xmlns:a16="http://schemas.microsoft.com/office/drawing/2014/main" id="{15F59934-625E-4E21-9972-2A4DD8379055}"/>
              </a:ext>
            </a:extLst>
          </p:cNvPr>
          <p:cNvSpPr txBox="1"/>
          <p:nvPr/>
        </p:nvSpPr>
        <p:spPr>
          <a:xfrm>
            <a:off x="675860" y="2305615"/>
            <a:ext cx="5420139" cy="3108543"/>
          </a:xfrm>
          <a:prstGeom prst="rect">
            <a:avLst/>
          </a:prstGeom>
          <a:noFill/>
        </p:spPr>
        <p:txBody>
          <a:bodyPr wrap="square" rtlCol="0">
            <a:spAutoFit/>
          </a:bodyPr>
          <a:lstStyle/>
          <a:p>
            <a:pPr marL="285750" indent="-285750">
              <a:buFont typeface="Arial" panose="020B0604020202020204" pitchFamily="34" charset="0"/>
              <a:buChar char="•"/>
            </a:pPr>
            <a:r>
              <a:rPr lang="sv-SE" sz="2800" dirty="0">
                <a:latin typeface="Cambria" panose="02040503050406030204" pitchFamily="18" charset="0"/>
                <a:ea typeface="Cambria" panose="02040503050406030204" pitchFamily="18" charset="0"/>
              </a:rPr>
              <a:t>Bakgrund till Växa Tryggt?</a:t>
            </a:r>
          </a:p>
          <a:p>
            <a:pPr marL="285750" indent="-285750">
              <a:buFont typeface="Arial" panose="020B0604020202020204" pitchFamily="34" charset="0"/>
              <a:buChar char="•"/>
            </a:pPr>
            <a:r>
              <a:rPr lang="sv-SE" sz="2800" dirty="0">
                <a:latin typeface="Cambria" panose="02040503050406030204" pitchFamily="18" charset="0"/>
                <a:ea typeface="Cambria" panose="02040503050406030204" pitchFamily="18" charset="0"/>
              </a:rPr>
              <a:t>Växa Tryggt/</a:t>
            </a:r>
            <a:r>
              <a:rPr lang="sv-SE" sz="2800" dirty="0" err="1">
                <a:latin typeface="Cambria" panose="02040503050406030204" pitchFamily="18" charset="0"/>
                <a:ea typeface="Cambria" panose="02040503050406030204" pitchFamily="18" charset="0"/>
              </a:rPr>
              <a:t>BHVs</a:t>
            </a:r>
            <a:r>
              <a:rPr lang="sv-SE" sz="2800" dirty="0">
                <a:latin typeface="Cambria" panose="02040503050406030204" pitchFamily="18" charset="0"/>
                <a:ea typeface="Cambria" panose="02040503050406030204" pitchFamily="18" charset="0"/>
              </a:rPr>
              <a:t> basprogram?</a:t>
            </a:r>
          </a:p>
          <a:p>
            <a:pPr marL="285750" indent="-285750">
              <a:buFont typeface="Arial" panose="020B0604020202020204" pitchFamily="34" charset="0"/>
              <a:buChar char="•"/>
            </a:pPr>
            <a:r>
              <a:rPr lang="sv-SE" sz="2800" dirty="0">
                <a:latin typeface="Cambria" panose="02040503050406030204" pitchFamily="18" charset="0"/>
                <a:ea typeface="Cambria" panose="02040503050406030204" pitchFamily="18" charset="0"/>
              </a:rPr>
              <a:t>Vem deltar i Växa Tryggt?</a:t>
            </a:r>
          </a:p>
          <a:p>
            <a:pPr marL="285750" indent="-285750">
              <a:buFont typeface="Arial" panose="020B0604020202020204" pitchFamily="34" charset="0"/>
              <a:buChar char="•"/>
            </a:pPr>
            <a:r>
              <a:rPr lang="sv-SE" sz="2800" dirty="0">
                <a:latin typeface="Cambria" panose="02040503050406030204" pitchFamily="18" charset="0"/>
                <a:ea typeface="Cambria" panose="02040503050406030204" pitchFamily="18" charset="0"/>
              </a:rPr>
              <a:t>Vinster?</a:t>
            </a:r>
          </a:p>
          <a:p>
            <a:pPr marL="285750" indent="-285750">
              <a:buFont typeface="Arial" panose="020B0604020202020204" pitchFamily="34" charset="0"/>
              <a:buChar char="•"/>
            </a:pPr>
            <a:r>
              <a:rPr lang="sv-SE" sz="2800" dirty="0">
                <a:latin typeface="Cambria" panose="02040503050406030204" pitchFamily="18" charset="0"/>
                <a:ea typeface="Cambria" panose="02040503050406030204" pitchFamily="18" charset="0"/>
              </a:rPr>
              <a:t>Forskning – vad har hittills framkommit?</a:t>
            </a:r>
          </a:p>
          <a:p>
            <a:pPr marL="285750" indent="-285750">
              <a:buFont typeface="Arial" panose="020B0604020202020204" pitchFamily="34" charset="0"/>
              <a:buChar char="•"/>
            </a:pPr>
            <a:r>
              <a:rPr lang="sv-SE" sz="2800" dirty="0">
                <a:latin typeface="Cambria" panose="02040503050406030204" pitchFamily="18" charset="0"/>
                <a:ea typeface="Cambria" panose="02040503050406030204" pitchFamily="18" charset="0"/>
              </a:rPr>
              <a:t>Team i Växa Tryggt</a:t>
            </a:r>
          </a:p>
        </p:txBody>
      </p:sp>
      <p:pic>
        <p:nvPicPr>
          <p:cNvPr id="5" name="Bildobjekt 4">
            <a:extLst>
              <a:ext uri="{FF2B5EF4-FFF2-40B4-BE49-F238E27FC236}">
                <a16:creationId xmlns:a16="http://schemas.microsoft.com/office/drawing/2014/main" id="{BEE6F1D9-0458-4EFB-9B70-7157B7504F25}"/>
              </a:ext>
            </a:extLst>
          </p:cNvPr>
          <p:cNvPicPr>
            <a:picLocks noChangeAspect="1"/>
          </p:cNvPicPr>
          <p:nvPr/>
        </p:nvPicPr>
        <p:blipFill rotWithShape="1">
          <a:blip r:embed="rId3"/>
          <a:srcRect l="3317" t="4727"/>
          <a:stretch/>
        </p:blipFill>
        <p:spPr>
          <a:xfrm>
            <a:off x="5777719" y="3179995"/>
            <a:ext cx="4015782" cy="3258383"/>
          </a:xfrm>
          <a:prstGeom prst="rect">
            <a:avLst/>
          </a:prstGeom>
        </p:spPr>
      </p:pic>
    </p:spTree>
    <p:extLst>
      <p:ext uri="{BB962C8B-B14F-4D97-AF65-F5344CB8AC3E}">
        <p14:creationId xmlns:p14="http://schemas.microsoft.com/office/powerpoint/2010/main" val="121972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2B98FF-2022-4A57-8C3E-43EB88BDE233}"/>
              </a:ext>
            </a:extLst>
          </p:cNvPr>
          <p:cNvSpPr>
            <a:spLocks noGrp="1"/>
          </p:cNvSpPr>
          <p:nvPr>
            <p:ph type="title"/>
          </p:nvPr>
        </p:nvSpPr>
        <p:spPr>
          <a:xfrm>
            <a:off x="1152939" y="579878"/>
            <a:ext cx="7744571" cy="1048897"/>
          </a:xfrm>
        </p:spPr>
        <p:txBody>
          <a:bodyPr anchor="ctr">
            <a:normAutofit fontScale="90000"/>
          </a:bodyPr>
          <a:lstStyle/>
          <a:p>
            <a:r>
              <a:rPr lang="sv-SE" sz="2700" b="1" dirty="0">
                <a:latin typeface="Cambria" panose="02040503050406030204" pitchFamily="18" charset="0"/>
                <a:ea typeface="Cambria" panose="02040503050406030204" pitchFamily="18" charset="0"/>
              </a:rPr>
              <a:t>Växa Tryggt</a:t>
            </a:r>
            <a:br>
              <a:rPr lang="sv-SE" dirty="0">
                <a:latin typeface="Cambria" panose="02040503050406030204" pitchFamily="18" charset="0"/>
                <a:ea typeface="Cambria" panose="02040503050406030204" pitchFamily="18" charset="0"/>
              </a:rPr>
            </a:br>
            <a:r>
              <a:rPr lang="sv-SE" dirty="0">
                <a:latin typeface="Cambria" panose="02040503050406030204" pitchFamily="18" charset="0"/>
                <a:ea typeface="Cambria" panose="02040503050406030204" pitchFamily="18" charset="0"/>
              </a:rPr>
              <a:t>Föräldraskapsstöd i samverkan</a:t>
            </a:r>
          </a:p>
        </p:txBody>
      </p:sp>
      <p:sp>
        <p:nvSpPr>
          <p:cNvPr id="5" name="Platshållare för innehåll 4">
            <a:extLst>
              <a:ext uri="{FF2B5EF4-FFF2-40B4-BE49-F238E27FC236}">
                <a16:creationId xmlns:a16="http://schemas.microsoft.com/office/drawing/2014/main" id="{940229BA-52A5-44FC-AF25-AD7A1236D49A}"/>
              </a:ext>
            </a:extLst>
          </p:cNvPr>
          <p:cNvSpPr>
            <a:spLocks noGrp="1"/>
          </p:cNvSpPr>
          <p:nvPr>
            <p:ph sz="half" idx="1"/>
          </p:nvPr>
        </p:nvSpPr>
        <p:spPr>
          <a:xfrm>
            <a:off x="938626" y="1925526"/>
            <a:ext cx="3697356" cy="4165283"/>
          </a:xfrm>
        </p:spPr>
        <p:txBody>
          <a:bodyPr vert="horz" lIns="91440" tIns="45720" rIns="91440" bIns="45720" rtlCol="0">
            <a:normAutofit/>
          </a:bodyPr>
          <a:lstStyle/>
          <a:p>
            <a:pPr marL="457200" lvl="0" indent="-457200" algn="l" eaLnBrk="0" fontAlgn="base" hangingPunct="0">
              <a:spcBef>
                <a:spcPct val="0"/>
              </a:spcBef>
              <a:spcAft>
                <a:spcPct val="0"/>
              </a:spcAft>
              <a:buFont typeface="Arial" panose="020B0604020202020204" pitchFamily="34" charset="0"/>
              <a:buChar char="•"/>
              <a:defRPr/>
            </a:pPr>
            <a:r>
              <a:rPr lang="sv-SE" altLang="sv-SE" sz="3200" dirty="0">
                <a:latin typeface="Cambria" panose="02040503050406030204" pitchFamily="18" charset="0"/>
                <a:ea typeface="Cambria" panose="02040503050406030204" pitchFamily="18" charset="0"/>
              </a:rPr>
              <a:t>Barnhälsovård</a:t>
            </a:r>
          </a:p>
          <a:p>
            <a:pPr marL="457200" lvl="0" indent="-457200" algn="l" eaLnBrk="0" fontAlgn="base" hangingPunct="0">
              <a:spcBef>
                <a:spcPct val="0"/>
              </a:spcBef>
              <a:spcAft>
                <a:spcPct val="0"/>
              </a:spcAft>
              <a:buFont typeface="Arial" panose="020B0604020202020204" pitchFamily="34" charset="0"/>
              <a:buChar char="•"/>
              <a:defRPr/>
            </a:pPr>
            <a:r>
              <a:rPr lang="sv-SE" altLang="sv-SE" sz="3200" dirty="0">
                <a:latin typeface="Cambria" panose="02040503050406030204" pitchFamily="18" charset="0"/>
                <a:ea typeface="Cambria" panose="02040503050406030204" pitchFamily="18" charset="0"/>
              </a:rPr>
              <a:t>Socialtjänst</a:t>
            </a:r>
          </a:p>
          <a:p>
            <a:pPr marL="457200" indent="-457200" algn="l" eaLnBrk="0" fontAlgn="base" hangingPunct="0">
              <a:spcBef>
                <a:spcPct val="0"/>
              </a:spcBef>
              <a:spcAft>
                <a:spcPct val="0"/>
              </a:spcAft>
              <a:buFont typeface="Arial" panose="020B0604020202020204" pitchFamily="34" charset="0"/>
              <a:buChar char="•"/>
              <a:defRPr/>
            </a:pPr>
            <a:r>
              <a:rPr lang="sv-SE" altLang="sv-SE" sz="3200" dirty="0">
                <a:latin typeface="Cambria" panose="02040503050406030204" pitchFamily="18" charset="0"/>
                <a:ea typeface="Cambria" panose="02040503050406030204" pitchFamily="18" charset="0"/>
              </a:rPr>
              <a:t>Mödrahälsovård</a:t>
            </a:r>
          </a:p>
          <a:p>
            <a:pPr marL="457200" indent="-457200" algn="l" eaLnBrk="0" fontAlgn="base" hangingPunct="0">
              <a:spcBef>
                <a:spcPct val="0"/>
              </a:spcBef>
              <a:spcAft>
                <a:spcPct val="0"/>
              </a:spcAft>
              <a:buFont typeface="Arial" panose="020B0604020202020204" pitchFamily="34" charset="0"/>
              <a:buChar char="•"/>
              <a:defRPr/>
            </a:pPr>
            <a:r>
              <a:rPr lang="sv-SE" altLang="sv-SE" sz="3200" dirty="0">
                <a:latin typeface="Cambria" panose="02040503050406030204" pitchFamily="18" charset="0"/>
                <a:ea typeface="Cambria" panose="02040503050406030204" pitchFamily="18" charset="0"/>
              </a:rPr>
              <a:t>Tandvård</a:t>
            </a:r>
          </a:p>
          <a:p>
            <a:pPr lvl="0" algn="l" eaLnBrk="0" fontAlgn="base" hangingPunct="0">
              <a:spcBef>
                <a:spcPct val="0"/>
              </a:spcBef>
              <a:spcAft>
                <a:spcPct val="0"/>
              </a:spcAft>
              <a:defRPr/>
            </a:pPr>
            <a:br>
              <a:rPr lang="sv-SE" altLang="sv-SE" dirty="0"/>
            </a:br>
            <a:br>
              <a:rPr lang="sv-SE" altLang="sv-SE" dirty="0"/>
            </a:br>
            <a:endParaRPr lang="sv-SE" altLang="sv-SE" dirty="0"/>
          </a:p>
          <a:p>
            <a:pPr lvl="0" eaLnBrk="0" fontAlgn="base" hangingPunct="0">
              <a:spcBef>
                <a:spcPct val="0"/>
              </a:spcBef>
              <a:spcAft>
                <a:spcPct val="0"/>
              </a:spcAft>
              <a:defRPr/>
            </a:pPr>
            <a:br>
              <a:rPr lang="sv-SE" altLang="sv-SE" dirty="0"/>
            </a:br>
            <a:endParaRPr lang="sv-SE" altLang="sv-SE" dirty="0"/>
          </a:p>
          <a:p>
            <a:pPr marL="0" indent="0">
              <a:buNone/>
            </a:pPr>
            <a:endParaRPr lang="sv-SE" dirty="0"/>
          </a:p>
        </p:txBody>
      </p:sp>
      <p:pic>
        <p:nvPicPr>
          <p:cNvPr id="3" name="Bildobjekt 2">
            <a:extLst>
              <a:ext uri="{FF2B5EF4-FFF2-40B4-BE49-F238E27FC236}">
                <a16:creationId xmlns:a16="http://schemas.microsoft.com/office/drawing/2014/main" id="{E5F03B23-BDE3-41AC-9DEC-F784475C24C1}"/>
              </a:ext>
            </a:extLst>
          </p:cNvPr>
          <p:cNvPicPr>
            <a:picLocks noChangeAspect="1"/>
          </p:cNvPicPr>
          <p:nvPr/>
        </p:nvPicPr>
        <p:blipFill rotWithShape="1">
          <a:blip r:embed="rId3"/>
          <a:srcRect l="26823" r="7044" b="-3"/>
          <a:stretch/>
        </p:blipFill>
        <p:spPr>
          <a:xfrm>
            <a:off x="5200153" y="1924215"/>
            <a:ext cx="3697357" cy="4165283"/>
          </a:xfrm>
          <a:prstGeom prst="rect">
            <a:avLst/>
          </a:prstGeom>
          <a:noFill/>
        </p:spPr>
      </p:pic>
    </p:spTree>
    <p:extLst>
      <p:ext uri="{BB962C8B-B14F-4D97-AF65-F5344CB8AC3E}">
        <p14:creationId xmlns:p14="http://schemas.microsoft.com/office/powerpoint/2010/main" val="143614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2B98FF-2022-4A57-8C3E-43EB88BDE233}"/>
              </a:ext>
            </a:extLst>
          </p:cNvPr>
          <p:cNvSpPr>
            <a:spLocks noGrp="1"/>
          </p:cNvSpPr>
          <p:nvPr>
            <p:ph type="title"/>
          </p:nvPr>
        </p:nvSpPr>
        <p:spPr>
          <a:xfrm>
            <a:off x="1152939" y="342823"/>
            <a:ext cx="7744571" cy="851357"/>
          </a:xfrm>
        </p:spPr>
        <p:txBody>
          <a:bodyPr anchor="ctr">
            <a:normAutofit/>
          </a:bodyPr>
          <a:lstStyle/>
          <a:p>
            <a:r>
              <a:rPr lang="sv-SE" dirty="0">
                <a:latin typeface="Cambria" panose="02040503050406030204" pitchFamily="18" charset="0"/>
                <a:ea typeface="Cambria" panose="02040503050406030204" pitchFamily="18" charset="0"/>
              </a:rPr>
              <a:t>Hembesöken i barnhälsovården</a:t>
            </a:r>
          </a:p>
        </p:txBody>
      </p:sp>
      <p:sp>
        <p:nvSpPr>
          <p:cNvPr id="5" name="Platshållare för innehåll 4">
            <a:extLst>
              <a:ext uri="{FF2B5EF4-FFF2-40B4-BE49-F238E27FC236}">
                <a16:creationId xmlns:a16="http://schemas.microsoft.com/office/drawing/2014/main" id="{940229BA-52A5-44FC-AF25-AD7A1236D49A}"/>
              </a:ext>
            </a:extLst>
          </p:cNvPr>
          <p:cNvSpPr>
            <a:spLocks noGrp="1"/>
          </p:cNvSpPr>
          <p:nvPr>
            <p:ph sz="half" idx="1"/>
          </p:nvPr>
        </p:nvSpPr>
        <p:spPr>
          <a:xfrm>
            <a:off x="1152938" y="1431235"/>
            <a:ext cx="4347975" cy="5426765"/>
          </a:xfrm>
        </p:spPr>
        <p:txBody>
          <a:bodyPr vert="horz" lIns="91440" tIns="45720" rIns="91440" bIns="45720" rtlCol="0">
            <a:normAutofit/>
          </a:bodyPr>
          <a:lstStyle/>
          <a:p>
            <a:pPr marL="342900" lvl="0" indent="-342900" eaLnBrk="0" fontAlgn="base" hangingPunct="0">
              <a:spcBef>
                <a:spcPct val="0"/>
              </a:spcBef>
              <a:spcAft>
                <a:spcPct val="0"/>
              </a:spcAft>
              <a:buFont typeface="Arial" panose="020B0604020202020204" pitchFamily="34" charset="0"/>
              <a:buChar char="•"/>
              <a:defRPr/>
            </a:pPr>
            <a:r>
              <a:rPr lang="sv-SE" altLang="sv-SE" sz="2200" dirty="0">
                <a:latin typeface="Cambria" panose="02040503050406030204" pitchFamily="18" charset="0"/>
                <a:ea typeface="Cambria" panose="02040503050406030204" pitchFamily="18" charset="0"/>
              </a:rPr>
              <a:t>1-2 veckor    BHV-ssk</a:t>
            </a:r>
            <a:br>
              <a:rPr lang="sv-SE" altLang="sv-SE" sz="2200" dirty="0">
                <a:latin typeface="Cambria" panose="02040503050406030204" pitchFamily="18" charset="0"/>
                <a:ea typeface="Cambria" panose="02040503050406030204" pitchFamily="18" charset="0"/>
              </a:rPr>
            </a:b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endParaRPr lang="sv-SE" altLang="sv-SE" sz="2200" dirty="0">
              <a:latin typeface="Cambria" panose="02040503050406030204" pitchFamily="18" charset="0"/>
              <a:ea typeface="Cambria" panose="02040503050406030204" pitchFamily="18" charset="0"/>
            </a:endParaRPr>
          </a:p>
          <a:p>
            <a:pPr lvl="0" eaLnBrk="0" fontAlgn="base" hangingPunct="0">
              <a:spcBef>
                <a:spcPct val="0"/>
              </a:spcBef>
              <a:spcAft>
                <a:spcPct val="0"/>
              </a:spcAft>
              <a:defRPr/>
            </a:pPr>
            <a:br>
              <a:rPr lang="sv-SE" altLang="sv-SE" sz="2200" dirty="0">
                <a:latin typeface="Cambria" panose="02040503050406030204" pitchFamily="18" charset="0"/>
                <a:ea typeface="Cambria" panose="02040503050406030204" pitchFamily="18" charset="0"/>
              </a:rPr>
            </a:b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r>
              <a:rPr lang="sv-SE" altLang="sv-SE" sz="2200" dirty="0">
                <a:latin typeface="Cambria" panose="02040503050406030204" pitchFamily="18" charset="0"/>
                <a:ea typeface="Cambria" panose="02040503050406030204" pitchFamily="18" charset="0"/>
              </a:rPr>
              <a:t>8 månader   BHV-ssk</a:t>
            </a:r>
            <a:br>
              <a:rPr lang="sv-SE" altLang="sv-SE" sz="2200" dirty="0">
                <a:latin typeface="Cambria" panose="02040503050406030204" pitchFamily="18" charset="0"/>
                <a:ea typeface="Cambria" panose="02040503050406030204" pitchFamily="18" charset="0"/>
              </a:rPr>
            </a:br>
            <a:endParaRPr lang="sv-SE" altLang="sv-SE" sz="2200" dirty="0">
              <a:latin typeface="Cambria" panose="02040503050406030204" pitchFamily="18" charset="0"/>
              <a:ea typeface="Cambria" panose="02040503050406030204" pitchFamily="18" charset="0"/>
            </a:endParaRPr>
          </a:p>
          <a:p>
            <a:pPr marL="0" indent="0">
              <a:buNone/>
            </a:pPr>
            <a:endParaRPr lang="sv-SE" sz="1500" dirty="0"/>
          </a:p>
        </p:txBody>
      </p:sp>
      <p:pic>
        <p:nvPicPr>
          <p:cNvPr id="9" name="Platshållare för innehåll 5">
            <a:extLst>
              <a:ext uri="{FF2B5EF4-FFF2-40B4-BE49-F238E27FC236}">
                <a16:creationId xmlns:a16="http://schemas.microsoft.com/office/drawing/2014/main" id="{BF7DA594-DA77-47B9-9C5A-BBD37EC54B15}"/>
              </a:ext>
            </a:extLst>
          </p:cNvPr>
          <p:cNvPicPr>
            <a:picLocks noGrp="1" noChangeAspect="1"/>
          </p:cNvPicPr>
          <p:nvPr>
            <p:ph sz="half" idx="2"/>
          </p:nvPr>
        </p:nvPicPr>
        <p:blipFill>
          <a:blip r:embed="rId3"/>
          <a:stretch>
            <a:fillRect/>
          </a:stretch>
        </p:blipFill>
        <p:spPr>
          <a:xfrm>
            <a:off x="6096000" y="1626431"/>
            <a:ext cx="3062374" cy="4572868"/>
          </a:xfrm>
          <a:prstGeom prst="rect">
            <a:avLst/>
          </a:prstGeom>
          <a:noFill/>
        </p:spPr>
      </p:pic>
    </p:spTree>
    <p:extLst>
      <p:ext uri="{BB962C8B-B14F-4D97-AF65-F5344CB8AC3E}">
        <p14:creationId xmlns:p14="http://schemas.microsoft.com/office/powerpoint/2010/main" val="52927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2B98FF-2022-4A57-8C3E-43EB88BDE233}"/>
              </a:ext>
            </a:extLst>
          </p:cNvPr>
          <p:cNvSpPr>
            <a:spLocks noGrp="1"/>
          </p:cNvSpPr>
          <p:nvPr>
            <p:ph type="title"/>
          </p:nvPr>
        </p:nvSpPr>
        <p:spPr>
          <a:xfrm>
            <a:off x="1152939" y="342823"/>
            <a:ext cx="7744571" cy="851357"/>
          </a:xfrm>
        </p:spPr>
        <p:txBody>
          <a:bodyPr anchor="ctr">
            <a:normAutofit/>
          </a:bodyPr>
          <a:lstStyle/>
          <a:p>
            <a:r>
              <a:rPr lang="sv-SE" dirty="0">
                <a:latin typeface="Cambria" panose="02040503050406030204" pitchFamily="18" charset="0"/>
                <a:ea typeface="Cambria" panose="02040503050406030204" pitchFamily="18" charset="0"/>
              </a:rPr>
              <a:t>Hembesöken i Växa tryggt</a:t>
            </a:r>
          </a:p>
        </p:txBody>
      </p:sp>
      <p:sp>
        <p:nvSpPr>
          <p:cNvPr id="5" name="Platshållare för innehåll 4">
            <a:extLst>
              <a:ext uri="{FF2B5EF4-FFF2-40B4-BE49-F238E27FC236}">
                <a16:creationId xmlns:a16="http://schemas.microsoft.com/office/drawing/2014/main" id="{940229BA-52A5-44FC-AF25-AD7A1236D49A}"/>
              </a:ext>
            </a:extLst>
          </p:cNvPr>
          <p:cNvSpPr>
            <a:spLocks noGrp="1"/>
          </p:cNvSpPr>
          <p:nvPr>
            <p:ph sz="half" idx="1"/>
          </p:nvPr>
        </p:nvSpPr>
        <p:spPr>
          <a:xfrm>
            <a:off x="1152938" y="1431235"/>
            <a:ext cx="4347975" cy="5426765"/>
          </a:xfrm>
        </p:spPr>
        <p:txBody>
          <a:bodyPr vert="horz" lIns="91440" tIns="45720" rIns="91440" bIns="45720" rtlCol="0">
            <a:normAutofit/>
          </a:bodyPr>
          <a:lstStyle/>
          <a:p>
            <a:pPr marL="342900" lvl="0" indent="-342900" eaLnBrk="0" fontAlgn="base" hangingPunct="0">
              <a:spcBef>
                <a:spcPct val="0"/>
              </a:spcBef>
              <a:spcAft>
                <a:spcPct val="0"/>
              </a:spcAft>
              <a:buFont typeface="Arial" panose="020B0604020202020204" pitchFamily="34" charset="0"/>
              <a:buChar char="•"/>
              <a:defRPr/>
            </a:pPr>
            <a:r>
              <a:rPr lang="sv-SE" altLang="sv-SE" sz="2200" dirty="0">
                <a:latin typeface="Cambria" panose="02040503050406030204" pitchFamily="18" charset="0"/>
                <a:ea typeface="Cambria" panose="02040503050406030204" pitchFamily="18" charset="0"/>
              </a:rPr>
              <a:t>1-2 veckor    BHV-ssk </a:t>
            </a:r>
            <a:r>
              <a:rPr lang="sv-SE" altLang="sv-SE" sz="2200" b="1" dirty="0">
                <a:solidFill>
                  <a:srgbClr val="0070C0"/>
                </a:solidFill>
                <a:latin typeface="Cambria" panose="02040503050406030204" pitchFamily="18" charset="0"/>
                <a:ea typeface="Cambria" panose="02040503050406030204" pitchFamily="18" charset="0"/>
              </a:rPr>
              <a:t>och barnmorska</a:t>
            </a:r>
            <a:br>
              <a:rPr lang="sv-SE" altLang="sv-SE" sz="2200" dirty="0">
                <a:latin typeface="Cambria" panose="02040503050406030204" pitchFamily="18" charset="0"/>
                <a:ea typeface="Cambria" panose="02040503050406030204" pitchFamily="18" charset="0"/>
              </a:rPr>
            </a:b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r>
              <a:rPr lang="sv-SE" altLang="sv-SE" sz="2200" b="1" dirty="0">
                <a:solidFill>
                  <a:srgbClr val="0070C0"/>
                </a:solidFill>
                <a:latin typeface="Cambria" panose="02040503050406030204" pitchFamily="18" charset="0"/>
                <a:ea typeface="Cambria" panose="02040503050406030204" pitchFamily="18" charset="0"/>
              </a:rPr>
              <a:t>2-3 veckor    BHV-ssk och föräldrastödjare</a:t>
            </a:r>
            <a:br>
              <a:rPr lang="sv-SE" altLang="sv-SE" sz="2200" dirty="0">
                <a:latin typeface="Cambria" panose="02040503050406030204" pitchFamily="18" charset="0"/>
                <a:ea typeface="Cambria" panose="02040503050406030204" pitchFamily="18" charset="0"/>
              </a:rPr>
            </a:br>
            <a:endParaRPr lang="sv-SE" altLang="sv-SE" sz="2200" dirty="0">
              <a:latin typeface="Cambria" panose="02040503050406030204" pitchFamily="18" charset="0"/>
              <a:ea typeface="Cambria" panose="02040503050406030204" pitchFamily="18" charset="0"/>
            </a:endParaRPr>
          </a:p>
          <a:p>
            <a:pPr marL="342900" indent="-342900" eaLnBrk="0" fontAlgn="base" hangingPunct="0">
              <a:spcBef>
                <a:spcPct val="0"/>
              </a:spcBef>
              <a:spcAft>
                <a:spcPct val="0"/>
              </a:spcAft>
              <a:buFont typeface="Arial" panose="020B0604020202020204" pitchFamily="34" charset="0"/>
              <a:buChar char="•"/>
              <a:defRPr/>
            </a:pPr>
            <a:r>
              <a:rPr lang="sv-SE" altLang="sv-SE" sz="2200" b="1" dirty="0">
                <a:solidFill>
                  <a:srgbClr val="0070C0"/>
                </a:solidFill>
                <a:latin typeface="Cambria" panose="02040503050406030204" pitchFamily="18" charset="0"/>
                <a:ea typeface="Cambria" panose="02040503050406030204" pitchFamily="18" charset="0"/>
              </a:rPr>
              <a:t>4 månader   BHV-ssk och föräldrastödjare</a:t>
            </a:r>
            <a:br>
              <a:rPr lang="sv-SE" altLang="sv-SE" sz="2200" dirty="0">
                <a:latin typeface="Cambria" panose="02040503050406030204" pitchFamily="18" charset="0"/>
                <a:ea typeface="Cambria" panose="02040503050406030204" pitchFamily="18" charset="0"/>
              </a:rPr>
            </a:br>
            <a:endParaRPr lang="sv-SE" altLang="sv-SE" sz="2200" dirty="0">
              <a:latin typeface="Cambria" panose="02040503050406030204" pitchFamily="18" charset="0"/>
              <a:ea typeface="Cambria" panose="02040503050406030204" pitchFamily="18" charset="0"/>
            </a:endParaRPr>
          </a:p>
          <a:p>
            <a:pPr marL="342900" lvl="0" indent="-342900" eaLnBrk="0" fontAlgn="base" hangingPunct="0">
              <a:spcBef>
                <a:spcPct val="0"/>
              </a:spcBef>
              <a:spcAft>
                <a:spcPct val="0"/>
              </a:spcAft>
              <a:buFont typeface="Arial" panose="020B0604020202020204" pitchFamily="34" charset="0"/>
              <a:buChar char="•"/>
              <a:defRPr/>
            </a:pPr>
            <a:r>
              <a:rPr lang="sv-SE" altLang="sv-SE" sz="2200" dirty="0">
                <a:latin typeface="Cambria" panose="02040503050406030204" pitchFamily="18" charset="0"/>
                <a:ea typeface="Cambria" panose="02040503050406030204" pitchFamily="18" charset="0"/>
              </a:rPr>
              <a:t>8 månader   BHV-ssk </a:t>
            </a:r>
            <a:r>
              <a:rPr lang="sv-SE" altLang="sv-SE" sz="2200" b="1" dirty="0">
                <a:solidFill>
                  <a:srgbClr val="0070C0"/>
                </a:solidFill>
                <a:latin typeface="Cambria" panose="02040503050406030204" pitchFamily="18" charset="0"/>
                <a:ea typeface="Cambria" panose="02040503050406030204" pitchFamily="18" charset="0"/>
              </a:rPr>
              <a:t>och tandhygienist/tandsköterska</a:t>
            </a:r>
            <a:br>
              <a:rPr lang="sv-SE" altLang="sv-SE" sz="2200" dirty="0">
                <a:latin typeface="Cambria" panose="02040503050406030204" pitchFamily="18" charset="0"/>
                <a:ea typeface="Cambria" panose="02040503050406030204" pitchFamily="18" charset="0"/>
              </a:rPr>
            </a:br>
            <a:endParaRPr lang="sv-SE" altLang="sv-SE" sz="2200" dirty="0">
              <a:latin typeface="Cambria" panose="02040503050406030204" pitchFamily="18" charset="0"/>
              <a:ea typeface="Cambria" panose="02040503050406030204" pitchFamily="18" charset="0"/>
            </a:endParaRPr>
          </a:p>
          <a:p>
            <a:pPr marL="342900" indent="-342900" eaLnBrk="0" fontAlgn="base" hangingPunct="0">
              <a:spcBef>
                <a:spcPct val="0"/>
              </a:spcBef>
              <a:spcAft>
                <a:spcPct val="0"/>
              </a:spcAft>
              <a:buFont typeface="Arial" panose="020B0604020202020204" pitchFamily="34" charset="0"/>
              <a:buChar char="•"/>
              <a:defRPr/>
            </a:pPr>
            <a:r>
              <a:rPr lang="sv-SE" altLang="sv-SE" sz="2200" b="1" dirty="0">
                <a:solidFill>
                  <a:srgbClr val="0070C0"/>
                </a:solidFill>
                <a:latin typeface="Cambria" panose="02040503050406030204" pitchFamily="18" charset="0"/>
                <a:ea typeface="Cambria" panose="02040503050406030204" pitchFamily="18" charset="0"/>
              </a:rPr>
              <a:t>10 månader BHV-ssk och föräldrastödjare</a:t>
            </a:r>
            <a:br>
              <a:rPr lang="sv-SE" altLang="sv-SE" sz="2200" dirty="0">
                <a:latin typeface="Cambria" panose="02040503050406030204" pitchFamily="18" charset="0"/>
                <a:ea typeface="Cambria" panose="02040503050406030204" pitchFamily="18" charset="0"/>
              </a:rPr>
            </a:br>
            <a:endParaRPr lang="sv-SE" altLang="sv-SE" sz="2200" dirty="0">
              <a:latin typeface="Cambria" panose="02040503050406030204" pitchFamily="18" charset="0"/>
              <a:ea typeface="Cambria" panose="02040503050406030204" pitchFamily="18" charset="0"/>
            </a:endParaRPr>
          </a:p>
          <a:p>
            <a:pPr marL="342900" indent="-342900" eaLnBrk="0" fontAlgn="base" hangingPunct="0">
              <a:spcBef>
                <a:spcPct val="0"/>
              </a:spcBef>
              <a:spcAft>
                <a:spcPct val="0"/>
              </a:spcAft>
              <a:buFont typeface="Arial" panose="020B0604020202020204" pitchFamily="34" charset="0"/>
              <a:buChar char="•"/>
              <a:defRPr/>
            </a:pPr>
            <a:r>
              <a:rPr lang="sv-SE" altLang="sv-SE" sz="2200" b="1" dirty="0">
                <a:solidFill>
                  <a:srgbClr val="0070C0"/>
                </a:solidFill>
                <a:latin typeface="Cambria" panose="02040503050406030204" pitchFamily="18" charset="0"/>
                <a:ea typeface="Cambria" panose="02040503050406030204" pitchFamily="18" charset="0"/>
              </a:rPr>
              <a:t>15 månader BHV-ssk och föräldrastödjare</a:t>
            </a:r>
          </a:p>
          <a:p>
            <a:pPr marL="0" indent="0">
              <a:buNone/>
            </a:pPr>
            <a:endParaRPr lang="sv-SE" sz="1500" dirty="0"/>
          </a:p>
        </p:txBody>
      </p:sp>
      <p:pic>
        <p:nvPicPr>
          <p:cNvPr id="9" name="Platshållare för innehåll 5">
            <a:extLst>
              <a:ext uri="{FF2B5EF4-FFF2-40B4-BE49-F238E27FC236}">
                <a16:creationId xmlns:a16="http://schemas.microsoft.com/office/drawing/2014/main" id="{BF7DA594-DA77-47B9-9C5A-BBD37EC54B15}"/>
              </a:ext>
            </a:extLst>
          </p:cNvPr>
          <p:cNvPicPr>
            <a:picLocks noGrp="1" noChangeAspect="1"/>
          </p:cNvPicPr>
          <p:nvPr>
            <p:ph sz="half" idx="2"/>
          </p:nvPr>
        </p:nvPicPr>
        <p:blipFill>
          <a:blip r:embed="rId3"/>
          <a:stretch>
            <a:fillRect/>
          </a:stretch>
        </p:blipFill>
        <p:spPr>
          <a:xfrm>
            <a:off x="6096000" y="1626431"/>
            <a:ext cx="3062374" cy="4572868"/>
          </a:xfrm>
          <a:prstGeom prst="rect">
            <a:avLst/>
          </a:prstGeom>
          <a:noFill/>
        </p:spPr>
      </p:pic>
    </p:spTree>
    <p:extLst>
      <p:ext uri="{BB962C8B-B14F-4D97-AF65-F5344CB8AC3E}">
        <p14:creationId xmlns:p14="http://schemas.microsoft.com/office/powerpoint/2010/main" val="139138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37F8E392-3E89-41FA-9332-2A6EC327BD21}"/>
              </a:ext>
            </a:extLst>
          </p:cNvPr>
          <p:cNvSpPr>
            <a:spLocks noGrp="1"/>
          </p:cNvSpPr>
          <p:nvPr>
            <p:ph type="title"/>
          </p:nvPr>
        </p:nvSpPr>
        <p:spPr>
          <a:xfrm>
            <a:off x="6629399" y="2330046"/>
            <a:ext cx="3498287" cy="2394354"/>
          </a:xfrm>
        </p:spPr>
        <p:txBody>
          <a:bodyPr>
            <a:normAutofit/>
          </a:bodyPr>
          <a:lstStyle/>
          <a:p>
            <a:pPr algn="l"/>
            <a:r>
              <a:rPr lang="sv-SE" sz="2400" dirty="0">
                <a:latin typeface="Cambria" panose="02040503050406030204" pitchFamily="18" charset="0"/>
                <a:ea typeface="Cambria" panose="02040503050406030204" pitchFamily="18" charset="0"/>
              </a:rPr>
              <a:t>Kartan visar deltagande kommuner och antal team i de respektive kommunerna</a:t>
            </a:r>
          </a:p>
        </p:txBody>
      </p:sp>
      <p:pic>
        <p:nvPicPr>
          <p:cNvPr id="2" name="Bildobjekt 1">
            <a:extLst>
              <a:ext uri="{FF2B5EF4-FFF2-40B4-BE49-F238E27FC236}">
                <a16:creationId xmlns:a16="http://schemas.microsoft.com/office/drawing/2014/main" id="{A9583BFC-72D2-4353-A87A-2C35A7B78D0A}"/>
              </a:ext>
            </a:extLst>
          </p:cNvPr>
          <p:cNvPicPr>
            <a:picLocks noChangeAspect="1"/>
          </p:cNvPicPr>
          <p:nvPr/>
        </p:nvPicPr>
        <p:blipFill rotWithShape="1">
          <a:blip r:embed="rId3"/>
          <a:srcRect l="4458" r="2533" b="4680"/>
          <a:stretch/>
        </p:blipFill>
        <p:spPr>
          <a:xfrm>
            <a:off x="695325" y="223838"/>
            <a:ext cx="5829300" cy="6110288"/>
          </a:xfrm>
          <a:prstGeom prst="rect">
            <a:avLst/>
          </a:prstGeom>
        </p:spPr>
      </p:pic>
      <p:pic>
        <p:nvPicPr>
          <p:cNvPr id="4" name="Platshållare för innehåll 4">
            <a:extLst>
              <a:ext uri="{FF2B5EF4-FFF2-40B4-BE49-F238E27FC236}">
                <a16:creationId xmlns:a16="http://schemas.microsoft.com/office/drawing/2014/main" id="{8A19BA6D-A7D5-4330-836F-7AF5E10DA11A}"/>
              </a:ext>
            </a:extLst>
          </p:cNvPr>
          <p:cNvPicPr>
            <a:picLocks noChangeAspect="1"/>
          </p:cNvPicPr>
          <p:nvPr/>
        </p:nvPicPr>
        <p:blipFill>
          <a:blip r:embed="rId4"/>
          <a:stretch>
            <a:fillRect/>
          </a:stretch>
        </p:blipFill>
        <p:spPr>
          <a:xfrm>
            <a:off x="7344568" y="5105328"/>
            <a:ext cx="1657435" cy="1409772"/>
          </a:xfrm>
          <a:prstGeom prst="rect">
            <a:avLst/>
          </a:prstGeom>
        </p:spPr>
      </p:pic>
    </p:spTree>
    <p:extLst>
      <p:ext uri="{BB962C8B-B14F-4D97-AF65-F5344CB8AC3E}">
        <p14:creationId xmlns:p14="http://schemas.microsoft.com/office/powerpoint/2010/main" val="30650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2CBA54-0C6C-4519-AA24-0B525EA29CFD}"/>
              </a:ext>
            </a:extLst>
          </p:cNvPr>
          <p:cNvSpPr>
            <a:spLocks noGrp="1"/>
          </p:cNvSpPr>
          <p:nvPr>
            <p:ph type="title"/>
          </p:nvPr>
        </p:nvSpPr>
        <p:spPr/>
        <p:txBody>
          <a:bodyPr/>
          <a:lstStyle/>
          <a:p>
            <a:r>
              <a:rPr lang="sv-SE" dirty="0">
                <a:latin typeface="Cambria" panose="02040503050406030204" pitchFamily="18" charset="0"/>
                <a:ea typeface="Cambria" panose="02040503050406030204" pitchFamily="18" charset="0"/>
              </a:rPr>
              <a:t>Samsyn</a:t>
            </a:r>
          </a:p>
        </p:txBody>
      </p:sp>
      <p:pic>
        <p:nvPicPr>
          <p:cNvPr id="4" name="Bildobjekt 3">
            <a:extLst>
              <a:ext uri="{FF2B5EF4-FFF2-40B4-BE49-F238E27FC236}">
                <a16:creationId xmlns:a16="http://schemas.microsoft.com/office/drawing/2014/main" id="{D2858D25-6F9D-44E4-BB8C-69954D81D8C1}"/>
              </a:ext>
            </a:extLst>
          </p:cNvPr>
          <p:cNvPicPr>
            <a:picLocks noChangeAspect="1"/>
          </p:cNvPicPr>
          <p:nvPr/>
        </p:nvPicPr>
        <p:blipFill>
          <a:blip r:embed="rId3"/>
          <a:stretch>
            <a:fillRect/>
          </a:stretch>
        </p:blipFill>
        <p:spPr>
          <a:xfrm>
            <a:off x="885825" y="1627652"/>
            <a:ext cx="3081984" cy="4387385"/>
          </a:xfrm>
          <a:prstGeom prst="rect">
            <a:avLst/>
          </a:prstGeom>
          <a:ln w="19050">
            <a:solidFill>
              <a:srgbClr val="FFC000"/>
            </a:solidFill>
          </a:ln>
          <a:effectLst>
            <a:outerShdw blurRad="50800" dist="38100" dir="2700000" algn="tl" rotWithShape="0">
              <a:prstClr val="black">
                <a:alpha val="40000"/>
              </a:prstClr>
            </a:outerShdw>
          </a:effectLst>
        </p:spPr>
      </p:pic>
      <p:sp>
        <p:nvSpPr>
          <p:cNvPr id="5" name="textruta 4">
            <a:extLst>
              <a:ext uri="{FF2B5EF4-FFF2-40B4-BE49-F238E27FC236}">
                <a16:creationId xmlns:a16="http://schemas.microsoft.com/office/drawing/2014/main" id="{6526FE80-2740-4346-A32B-1DCA59708102}"/>
              </a:ext>
            </a:extLst>
          </p:cNvPr>
          <p:cNvSpPr txBox="1"/>
          <p:nvPr/>
        </p:nvSpPr>
        <p:spPr>
          <a:xfrm>
            <a:off x="5072063" y="2100263"/>
            <a:ext cx="4000500" cy="2092881"/>
          </a:xfrm>
          <a:prstGeom prst="rect">
            <a:avLst/>
          </a:prstGeom>
          <a:noFill/>
        </p:spPr>
        <p:txBody>
          <a:bodyPr wrap="square" rtlCol="0">
            <a:spAutoFit/>
          </a:bodyPr>
          <a:lstStyle/>
          <a:p>
            <a:pPr marL="457200" indent="-457200">
              <a:buFont typeface="Arial" panose="020B0604020202020204" pitchFamily="34" charset="0"/>
              <a:buChar char="•"/>
            </a:pPr>
            <a:r>
              <a:rPr lang="sv-SE" sz="2800" dirty="0">
                <a:latin typeface="Cambria" panose="02040503050406030204" pitchFamily="18" charset="0"/>
                <a:ea typeface="Cambria" panose="02040503050406030204" pitchFamily="18" charset="0"/>
              </a:rPr>
              <a:t>Vägledningsmaterial</a:t>
            </a:r>
          </a:p>
          <a:p>
            <a:pPr marL="457200" indent="-457200">
              <a:buFont typeface="Arial" panose="020B0604020202020204" pitchFamily="34" charset="0"/>
              <a:buChar char="•"/>
            </a:pPr>
            <a:r>
              <a:rPr lang="sv-SE" sz="2800" dirty="0">
                <a:latin typeface="Cambria" panose="02040503050406030204" pitchFamily="18" charset="0"/>
                <a:ea typeface="Cambria" panose="02040503050406030204" pitchFamily="18" charset="0"/>
              </a:rPr>
              <a:t>Handledning ca 3 ggr/termin</a:t>
            </a:r>
          </a:p>
          <a:p>
            <a:pPr marL="457200" indent="-457200">
              <a:buFont typeface="Arial" panose="020B0604020202020204" pitchFamily="34" charset="0"/>
              <a:buChar char="•"/>
            </a:pPr>
            <a:r>
              <a:rPr lang="sv-SE" sz="2800" dirty="0">
                <a:latin typeface="Cambria" panose="02040503050406030204" pitchFamily="18" charset="0"/>
                <a:ea typeface="Cambria" panose="02040503050406030204" pitchFamily="18" charset="0"/>
              </a:rPr>
              <a:t>Inspirationsträffar</a:t>
            </a:r>
          </a:p>
          <a:p>
            <a:endParaRPr lang="sv-SE" dirty="0"/>
          </a:p>
        </p:txBody>
      </p:sp>
      <p:pic>
        <p:nvPicPr>
          <p:cNvPr id="9" name="Bildobjekt 8" descr="En bild som visar clipart&#10;&#10;Automatiskt genererad beskrivning">
            <a:extLst>
              <a:ext uri="{FF2B5EF4-FFF2-40B4-BE49-F238E27FC236}">
                <a16:creationId xmlns:a16="http://schemas.microsoft.com/office/drawing/2014/main" id="{B522A997-68A8-4889-B335-3E36D50C8CB6}"/>
              </a:ext>
            </a:extLst>
          </p:cNvPr>
          <p:cNvPicPr>
            <a:picLocks noChangeAspect="1"/>
          </p:cNvPicPr>
          <p:nvPr/>
        </p:nvPicPr>
        <p:blipFill>
          <a:blip r:embed="rId4"/>
          <a:stretch>
            <a:fillRect/>
          </a:stretch>
        </p:blipFill>
        <p:spPr>
          <a:xfrm>
            <a:off x="4972050" y="4336208"/>
            <a:ext cx="4243388" cy="1766895"/>
          </a:xfrm>
          <a:prstGeom prst="rect">
            <a:avLst/>
          </a:prstGeom>
        </p:spPr>
      </p:pic>
    </p:spTree>
    <p:extLst>
      <p:ext uri="{BB962C8B-B14F-4D97-AF65-F5344CB8AC3E}">
        <p14:creationId xmlns:p14="http://schemas.microsoft.com/office/powerpoint/2010/main" val="315984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hatt&#10;&#10;Automatiskt genererad beskrivning">
            <a:extLst>
              <a:ext uri="{FF2B5EF4-FFF2-40B4-BE49-F238E27FC236}">
                <a16:creationId xmlns:a16="http://schemas.microsoft.com/office/drawing/2014/main" id="{B769EE82-8A75-4807-9E3D-1D4732F118DB}"/>
              </a:ext>
            </a:extLst>
          </p:cNvPr>
          <p:cNvPicPr>
            <a:picLocks noChangeAspect="1"/>
          </p:cNvPicPr>
          <p:nvPr/>
        </p:nvPicPr>
        <p:blipFill>
          <a:blip r:embed="rId3"/>
          <a:stretch>
            <a:fillRect/>
          </a:stretch>
        </p:blipFill>
        <p:spPr>
          <a:xfrm>
            <a:off x="8100491" y="457057"/>
            <a:ext cx="1930499" cy="2692538"/>
          </a:xfrm>
          <a:prstGeom prst="rect">
            <a:avLst/>
          </a:prstGeom>
          <a:ln w="38100">
            <a:solidFill>
              <a:schemeClr val="tx1"/>
            </a:solidFill>
          </a:ln>
          <a:effectLst>
            <a:outerShdw blurRad="50800" dist="38100" dir="5400000" algn="t" rotWithShape="0">
              <a:prstClr val="black">
                <a:alpha val="40000"/>
              </a:prstClr>
            </a:outerShdw>
          </a:effectLst>
        </p:spPr>
      </p:pic>
      <p:pic>
        <p:nvPicPr>
          <p:cNvPr id="5" name="Bildobjekt 4" descr="En bild som visar text&#10;&#10;Automatiskt genererad beskrivning">
            <a:extLst>
              <a:ext uri="{FF2B5EF4-FFF2-40B4-BE49-F238E27FC236}">
                <a16:creationId xmlns:a16="http://schemas.microsoft.com/office/drawing/2014/main" id="{38ADC314-BC31-43FF-AA78-652F034C9B79}"/>
              </a:ext>
            </a:extLst>
          </p:cNvPr>
          <p:cNvPicPr>
            <a:picLocks noChangeAspect="1"/>
          </p:cNvPicPr>
          <p:nvPr/>
        </p:nvPicPr>
        <p:blipFill>
          <a:blip r:embed="rId4"/>
          <a:stretch>
            <a:fillRect/>
          </a:stretch>
        </p:blipFill>
        <p:spPr>
          <a:xfrm>
            <a:off x="580109" y="457057"/>
            <a:ext cx="1819725" cy="2759715"/>
          </a:xfrm>
          <a:prstGeom prst="rect">
            <a:avLst/>
          </a:prstGeom>
          <a:ln w="28575">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43014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6B242175-A215-4FDE-A6AE-181B7839D6EF}"/>
              </a:ext>
            </a:extLst>
          </p:cNvPr>
          <p:cNvSpPr/>
          <p:nvPr/>
        </p:nvSpPr>
        <p:spPr>
          <a:xfrm>
            <a:off x="2036725" y="1337488"/>
            <a:ext cx="7974767" cy="480131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Calibri" panose="020F0502020204030204"/>
                <a:ea typeface="+mn-ea"/>
                <a:cs typeface="+mn-cs"/>
              </a:rPr>
              <a:t>På kort sikt:</a:t>
            </a:r>
          </a:p>
          <a:p>
            <a:pPr marL="342900" indent="-342900">
              <a:buFont typeface="Arial" panose="020B0604020202020204" pitchFamily="34" charset="0"/>
              <a:buChar char="•"/>
            </a:pP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ökad tillit till hälso- och sjukvården </a:t>
            </a:r>
          </a:p>
          <a:p>
            <a:pPr marL="342900" indent="-342900">
              <a:buFont typeface="Arial" panose="020B0604020202020204" pitchFamily="34" charset="0"/>
              <a:buChar char="•"/>
            </a:pPr>
            <a:r>
              <a:rPr lang="sv-SE" sz="2400" dirty="0">
                <a:solidFill>
                  <a:srgbClr val="000000"/>
                </a:solidFill>
                <a:latin typeface="Calibri" panose="020F0502020204030204"/>
              </a:rPr>
              <a:t>ökad tillit till </a:t>
            </a: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samhället</a:t>
            </a:r>
          </a:p>
          <a:p>
            <a:pPr marL="342900" indent="-342900">
              <a:buFont typeface="Arial" panose="020B0604020202020204" pitchFamily="34" charset="0"/>
              <a:buChar char="•"/>
            </a:pP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ökad känsla av att bemästra föräldrarollen.</a:t>
            </a:r>
          </a:p>
          <a:p>
            <a:pPr marL="342900" indent="-342900">
              <a:buFont typeface="Arial" panose="020B0604020202020204" pitchFamily="34" charset="0"/>
              <a:buChar char="•"/>
            </a:pP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förbättrat samspel mellan </a:t>
            </a:r>
            <a:r>
              <a:rPr lang="sv-SE" sz="2400" dirty="0">
                <a:solidFill>
                  <a:srgbClr val="000000"/>
                </a:solidFill>
                <a:latin typeface="Calibri" panose="020F0502020204030204"/>
              </a:rPr>
              <a:t>förälder</a:t>
            </a: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 och barn</a:t>
            </a:r>
          </a:p>
          <a:p>
            <a:pPr marL="342900" indent="-342900">
              <a:buFont typeface="Arial" panose="020B0604020202020204" pitchFamily="34" charset="0"/>
              <a:buChar char="•"/>
            </a:pP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användande</a:t>
            </a:r>
            <a:r>
              <a:rPr lang="sv-SE" sz="2400" dirty="0">
                <a:solidFill>
                  <a:srgbClr val="000000"/>
                </a:solidFill>
                <a:latin typeface="Calibri" panose="020F0502020204030204"/>
              </a:rPr>
              <a:t> av </a:t>
            </a: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försörjningsstöd minskar</a:t>
            </a:r>
          </a:p>
          <a:p>
            <a:pPr marL="342900" indent="-342900">
              <a:buFont typeface="Arial" panose="020B0604020202020204" pitchFamily="34" charset="0"/>
              <a:buChar char="•"/>
            </a:pP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fler barn vaccineras</a:t>
            </a:r>
          </a:p>
          <a:p>
            <a:pPr marL="342900" indent="-342900">
              <a:buFont typeface="Arial" panose="020B0604020202020204" pitchFamily="34" charset="0"/>
              <a:buChar char="•"/>
            </a:pP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fler barn börjar </a:t>
            </a:r>
            <a:r>
              <a:rPr lang="sv-SE" sz="2400" dirty="0">
                <a:solidFill>
                  <a:srgbClr val="000000"/>
                </a:solidFill>
                <a:latin typeface="Calibri" panose="020F0502020204030204"/>
              </a:rPr>
              <a:t>i</a:t>
            </a:r>
            <a:r>
              <a:rPr kumimoji="0" lang="sv-SE" sz="2400" b="0" i="0" u="none" strike="noStrike" kern="1200" cap="none" spc="0" normalizeH="0" baseline="0" noProof="0" dirty="0">
                <a:ln>
                  <a:noFill/>
                </a:ln>
                <a:solidFill>
                  <a:srgbClr val="000000"/>
                </a:solidFill>
                <a:effectLst/>
                <a:uLnTx/>
                <a:uFillTx/>
                <a:latin typeface="Calibri" panose="020F0502020204030204"/>
                <a:ea typeface="+mn-ea"/>
                <a:cs typeface="+mn-cs"/>
              </a:rPr>
              <a:t> förskola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000000"/>
                </a:solidFill>
                <a:effectLst/>
                <a:uLnTx/>
                <a:uFillTx/>
                <a:latin typeface="Calibri" panose="020F0502020204030204"/>
                <a:ea typeface="+mn-ea"/>
                <a:cs typeface="+mn-cs"/>
              </a:rPr>
              <a:t>På längre sikt</a:t>
            </a:r>
          </a:p>
          <a:p>
            <a:pPr marL="342900" indent="-342900">
              <a:buFont typeface="Arial" panose="020B0604020202020204" pitchFamily="34" charset="0"/>
              <a:buChar char="•"/>
            </a:pPr>
            <a:r>
              <a:rPr lang="sv-SE" sz="2400" dirty="0">
                <a:solidFill>
                  <a:srgbClr val="000000"/>
                </a:solidFill>
                <a:latin typeface="Calibri" panose="020F0502020204030204"/>
              </a:rPr>
              <a:t>minskad konsumtion av akutsjukvård och färre inläggningar på sjukhus.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2400" dirty="0">
                <a:solidFill>
                  <a:srgbClr val="000000"/>
                </a:solidFill>
                <a:latin typeface="Calibri" panose="020F0502020204030204"/>
              </a:rPr>
              <a:t>positiva effekter på längre skolgång bland barnen.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textruta 8">
            <a:extLst>
              <a:ext uri="{FF2B5EF4-FFF2-40B4-BE49-F238E27FC236}">
                <a16:creationId xmlns:a16="http://schemas.microsoft.com/office/drawing/2014/main" id="{29C43848-299C-40A5-A98F-66382712FC09}"/>
              </a:ext>
            </a:extLst>
          </p:cNvPr>
          <p:cNvSpPr txBox="1"/>
          <p:nvPr/>
        </p:nvSpPr>
        <p:spPr>
          <a:xfrm rot="20460412">
            <a:off x="8677531" y="2884656"/>
            <a:ext cx="2150730" cy="1015663"/>
          </a:xfrm>
          <a:prstGeom prst="rect">
            <a:avLst/>
          </a:prstGeom>
          <a:noFill/>
          <a:ln w="76200">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a:ln>
                  <a:noFill/>
                </a:ln>
                <a:solidFill>
                  <a:prstClr val="black"/>
                </a:solidFill>
                <a:effectLst/>
                <a:uLnTx/>
                <a:uFillTx/>
                <a:latin typeface="Calibri" panose="020F0502020204030204"/>
                <a:ea typeface="+mn-ea"/>
                <a:cs typeface="+mn-cs"/>
              </a:rPr>
              <a:t>TILLIT</a:t>
            </a:r>
          </a:p>
        </p:txBody>
      </p:sp>
      <p:sp>
        <p:nvSpPr>
          <p:cNvPr id="3" name="Rubrik 2">
            <a:extLst>
              <a:ext uri="{FF2B5EF4-FFF2-40B4-BE49-F238E27FC236}">
                <a16:creationId xmlns:a16="http://schemas.microsoft.com/office/drawing/2014/main" id="{EA9F1BBA-E683-4AB6-8A9D-E28366AA6607}"/>
              </a:ext>
            </a:extLst>
          </p:cNvPr>
          <p:cNvSpPr>
            <a:spLocks noGrp="1"/>
          </p:cNvSpPr>
          <p:nvPr>
            <p:ph type="title"/>
          </p:nvPr>
        </p:nvSpPr>
        <p:spPr>
          <a:xfrm>
            <a:off x="2036725" y="374650"/>
            <a:ext cx="7974767" cy="833754"/>
          </a:xfrm>
        </p:spPr>
        <p:txBody>
          <a:bodyPr>
            <a:normAutofit fontScale="90000"/>
          </a:bodyPr>
          <a:lstStyle/>
          <a:p>
            <a:br>
              <a:rPr lang="sv-SE" sz="3600">
                <a:solidFill>
                  <a:srgbClr val="000000"/>
                </a:solidFill>
              </a:rPr>
            </a:br>
            <a:r>
              <a:rPr lang="sv-SE" sz="4000" b="1">
                <a:solidFill>
                  <a:srgbClr val="000000"/>
                </a:solidFill>
                <a:latin typeface="+mn-lt"/>
                <a:ea typeface="+mn-ea"/>
                <a:cs typeface="+mn-cs"/>
              </a:rPr>
              <a:t>Varför ska vi arbeta med Växa tryggt?</a:t>
            </a:r>
            <a:br>
              <a:rPr lang="sv-SE" sz="2700" b="1">
                <a:solidFill>
                  <a:srgbClr val="000000"/>
                </a:solidFill>
                <a:latin typeface="+mn-lt"/>
                <a:ea typeface="+mn-ea"/>
                <a:cs typeface="+mn-cs"/>
              </a:rPr>
            </a:br>
            <a:endParaRPr lang="sv-SE" sz="2700" b="1">
              <a:solidFill>
                <a:srgbClr val="000000"/>
              </a:solidFill>
              <a:latin typeface="+mn-lt"/>
              <a:ea typeface="+mn-ea"/>
              <a:cs typeface="+mn-cs"/>
            </a:endParaRPr>
          </a:p>
        </p:txBody>
      </p:sp>
      <p:pic>
        <p:nvPicPr>
          <p:cNvPr id="5" name="Bildobjekt 4">
            <a:extLst>
              <a:ext uri="{FF2B5EF4-FFF2-40B4-BE49-F238E27FC236}">
                <a16:creationId xmlns:a16="http://schemas.microsoft.com/office/drawing/2014/main" id="{0A3813B8-9569-4EFC-8938-C5C806F1FADA}"/>
              </a:ext>
            </a:extLst>
          </p:cNvPr>
          <p:cNvPicPr>
            <a:picLocks noChangeAspect="1"/>
          </p:cNvPicPr>
          <p:nvPr/>
        </p:nvPicPr>
        <p:blipFill>
          <a:blip r:embed="rId3"/>
          <a:stretch>
            <a:fillRect/>
          </a:stretch>
        </p:blipFill>
        <p:spPr>
          <a:xfrm>
            <a:off x="228600" y="2698822"/>
            <a:ext cx="1558865" cy="1523834"/>
          </a:xfrm>
          <a:prstGeom prst="rect">
            <a:avLst/>
          </a:prstGeom>
        </p:spPr>
      </p:pic>
    </p:spTree>
    <p:extLst>
      <p:ext uri="{BB962C8B-B14F-4D97-AF65-F5344CB8AC3E}">
        <p14:creationId xmlns:p14="http://schemas.microsoft.com/office/powerpoint/2010/main" val="26148194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xa tryggt 14 december" id="{77CFF3DD-8192-48FA-ADF2-1ECF9EAAF1E8}" vid="{F0337ABE-11BC-402B-BA74-9BFD91AD796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407</Words>
  <Application>Microsoft Office PowerPoint</Application>
  <PresentationFormat>Widescreen</PresentationFormat>
  <Paragraphs>83</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Open Sans</vt:lpstr>
      <vt:lpstr>Office-tema</vt:lpstr>
      <vt:lpstr>PowerPoint Presentation</vt:lpstr>
      <vt:lpstr>Agenda</vt:lpstr>
      <vt:lpstr>Växa Tryggt Föräldraskapsstöd i samverkan</vt:lpstr>
      <vt:lpstr>Hembesöken i barnhälsovården</vt:lpstr>
      <vt:lpstr>Hembesöken i Växa tryggt</vt:lpstr>
      <vt:lpstr>Kartan visar deltagande kommuner och antal team i de respektive kommunerna</vt:lpstr>
      <vt:lpstr>Samsyn</vt:lpstr>
      <vt:lpstr>PowerPoint Presentation</vt:lpstr>
      <vt:lpstr> Varför ska vi arbeta med Växa tryggt? </vt:lpstr>
      <vt:lpstr>Malmö universitet forskar på  projektet.</vt:lpstr>
      <vt:lpstr>Vad säger föräldrarna efter det första  hembesöket?  </vt:lpstr>
      <vt:lpstr>Vad säger personalen?  </vt:lpstr>
      <vt:lpstr>SVT nyheter oktober 2020</vt:lpstr>
      <vt:lpstr>Tack!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Assarsson Louise</dc:creator>
  <cp:lastModifiedBy>Mal3</cp:lastModifiedBy>
  <cp:revision>7</cp:revision>
  <dcterms:created xsi:type="dcterms:W3CDTF">2020-12-07T10:36:47Z</dcterms:created>
  <dcterms:modified xsi:type="dcterms:W3CDTF">2020-12-14T11:33:10Z</dcterms:modified>
</cp:coreProperties>
</file>