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4041" r:id="rId5"/>
  </p:sldMasterIdLst>
  <p:notesMasterIdLst>
    <p:notesMasterId r:id="rId20"/>
  </p:notesMasterIdLst>
  <p:sldIdLst>
    <p:sldId id="256" r:id="rId6"/>
    <p:sldId id="258" r:id="rId7"/>
    <p:sldId id="268" r:id="rId8"/>
    <p:sldId id="271" r:id="rId9"/>
    <p:sldId id="272" r:id="rId10"/>
    <p:sldId id="273" r:id="rId11"/>
    <p:sldId id="274" r:id="rId12"/>
    <p:sldId id="1261" r:id="rId13"/>
    <p:sldId id="275" r:id="rId14"/>
    <p:sldId id="2147472067" r:id="rId15"/>
    <p:sldId id="276" r:id="rId16"/>
    <p:sldId id="277" r:id="rId17"/>
    <p:sldId id="266" r:id="rId18"/>
    <p:sldId id="260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4665"/>
    <a:srgbClr val="808080"/>
    <a:srgbClr val="C0C0C0"/>
    <a:srgbClr val="CCB4CD"/>
    <a:srgbClr val="D5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589F5A-8DAE-4CA7-9D06-2BDC2C03441B}" v="6" dt="2023-12-13T08:21:28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3792" autoAdjust="0"/>
  </p:normalViewPr>
  <p:slideViewPr>
    <p:cSldViewPr snapToGrid="0">
      <p:cViewPr varScale="1">
        <p:scale>
          <a:sx n="60" d="100"/>
          <a:sy n="60" d="100"/>
        </p:scale>
        <p:origin x="28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e Nilsson" userId="cbb8498d-dc0b-47cf-ab35-3b602b8015f7" providerId="ADAL" clId="{7D589F5A-8DAE-4CA7-9D06-2BDC2C03441B}"/>
    <pc:docChg chg="undo custSel addSld modSld">
      <pc:chgData name="Denise Nilsson" userId="cbb8498d-dc0b-47cf-ab35-3b602b8015f7" providerId="ADAL" clId="{7D589F5A-8DAE-4CA7-9D06-2BDC2C03441B}" dt="2023-12-13T08:22:23.325" v="272" actId="1076"/>
      <pc:docMkLst>
        <pc:docMk/>
      </pc:docMkLst>
      <pc:sldChg chg="modSp mod">
        <pc:chgData name="Denise Nilsson" userId="cbb8498d-dc0b-47cf-ab35-3b602b8015f7" providerId="ADAL" clId="{7D589F5A-8DAE-4CA7-9D06-2BDC2C03441B}" dt="2023-12-13T08:15:04.317" v="101" actId="20577"/>
        <pc:sldMkLst>
          <pc:docMk/>
          <pc:sldMk cId="1447581723" sldId="273"/>
        </pc:sldMkLst>
        <pc:spChg chg="mod">
          <ac:chgData name="Denise Nilsson" userId="cbb8498d-dc0b-47cf-ab35-3b602b8015f7" providerId="ADAL" clId="{7D589F5A-8DAE-4CA7-9D06-2BDC2C03441B}" dt="2023-12-13T08:15:04.317" v="101" actId="20577"/>
          <ac:spMkLst>
            <pc:docMk/>
            <pc:sldMk cId="1447581723" sldId="273"/>
            <ac:spMk id="4" creationId="{9A797CA3-4B60-A305-4627-CD9C7E784FCF}"/>
          </ac:spMkLst>
        </pc:spChg>
      </pc:sldChg>
      <pc:sldChg chg="modSp mod">
        <pc:chgData name="Denise Nilsson" userId="cbb8498d-dc0b-47cf-ab35-3b602b8015f7" providerId="ADAL" clId="{7D589F5A-8DAE-4CA7-9D06-2BDC2C03441B}" dt="2023-12-13T08:16:47.730" v="181" actId="20577"/>
        <pc:sldMkLst>
          <pc:docMk/>
          <pc:sldMk cId="3214592333" sldId="275"/>
        </pc:sldMkLst>
        <pc:spChg chg="mod">
          <ac:chgData name="Denise Nilsson" userId="cbb8498d-dc0b-47cf-ab35-3b602b8015f7" providerId="ADAL" clId="{7D589F5A-8DAE-4CA7-9D06-2BDC2C03441B}" dt="2023-12-13T08:16:47.730" v="181" actId="20577"/>
          <ac:spMkLst>
            <pc:docMk/>
            <pc:sldMk cId="3214592333" sldId="275"/>
            <ac:spMk id="7" creationId="{0AA2DA24-5918-CFC9-FDDD-94BD048CAE72}"/>
          </ac:spMkLst>
        </pc:spChg>
        <pc:spChg chg="mod">
          <ac:chgData name="Denise Nilsson" userId="cbb8498d-dc0b-47cf-ab35-3b602b8015f7" providerId="ADAL" clId="{7D589F5A-8DAE-4CA7-9D06-2BDC2C03441B}" dt="2023-12-13T08:15:54.785" v="104" actId="20577"/>
          <ac:spMkLst>
            <pc:docMk/>
            <pc:sldMk cId="3214592333" sldId="275"/>
            <ac:spMk id="8" creationId="{BC9A5D1B-FE47-111E-E213-A07B3EF5B3A1}"/>
          </ac:spMkLst>
        </pc:spChg>
      </pc:sldChg>
      <pc:sldChg chg="add">
        <pc:chgData name="Denise Nilsson" userId="cbb8498d-dc0b-47cf-ab35-3b602b8015f7" providerId="ADAL" clId="{7D589F5A-8DAE-4CA7-9D06-2BDC2C03441B}" dt="2023-12-13T08:18:11.901" v="182"/>
        <pc:sldMkLst>
          <pc:docMk/>
          <pc:sldMk cId="1323958770" sldId="1261"/>
        </pc:sldMkLst>
      </pc:sldChg>
      <pc:sldChg chg="addSp delSp modSp add mod modClrScheme chgLayout">
        <pc:chgData name="Denise Nilsson" userId="cbb8498d-dc0b-47cf-ab35-3b602b8015f7" providerId="ADAL" clId="{7D589F5A-8DAE-4CA7-9D06-2BDC2C03441B}" dt="2023-12-13T08:22:23.325" v="272" actId="1076"/>
        <pc:sldMkLst>
          <pc:docMk/>
          <pc:sldMk cId="1905513652" sldId="2147472067"/>
        </pc:sldMkLst>
        <pc:spChg chg="add del mod ord">
          <ac:chgData name="Denise Nilsson" userId="cbb8498d-dc0b-47cf-ab35-3b602b8015f7" providerId="ADAL" clId="{7D589F5A-8DAE-4CA7-9D06-2BDC2C03441B}" dt="2023-12-13T08:19:46.385" v="185" actId="700"/>
          <ac:spMkLst>
            <pc:docMk/>
            <pc:sldMk cId="1905513652" sldId="2147472067"/>
            <ac:spMk id="2" creationId="{9D016E42-3C29-9D11-B1AA-DD760ACA2193}"/>
          </ac:spMkLst>
        </pc:spChg>
        <pc:spChg chg="add del mod ord">
          <ac:chgData name="Denise Nilsson" userId="cbb8498d-dc0b-47cf-ab35-3b602b8015f7" providerId="ADAL" clId="{7D589F5A-8DAE-4CA7-9D06-2BDC2C03441B}" dt="2023-12-13T08:21:24.834" v="235" actId="700"/>
          <ac:spMkLst>
            <pc:docMk/>
            <pc:sldMk cId="1905513652" sldId="2147472067"/>
            <ac:spMk id="3" creationId="{609A789F-3EC2-729B-C4D1-615F342C6A05}"/>
          </ac:spMkLst>
        </pc:spChg>
        <pc:spChg chg="add del mod ord">
          <ac:chgData name="Denise Nilsson" userId="cbb8498d-dc0b-47cf-ab35-3b602b8015f7" providerId="ADAL" clId="{7D589F5A-8DAE-4CA7-9D06-2BDC2C03441B}" dt="2023-12-13T08:21:24.834" v="235" actId="700"/>
          <ac:spMkLst>
            <pc:docMk/>
            <pc:sldMk cId="1905513652" sldId="2147472067"/>
            <ac:spMk id="4" creationId="{18F8EF62-FEAC-4458-C16E-D253FB96CAF8}"/>
          </ac:spMkLst>
        </pc:spChg>
        <pc:spChg chg="add del mod">
          <ac:chgData name="Denise Nilsson" userId="cbb8498d-dc0b-47cf-ab35-3b602b8015f7" providerId="ADAL" clId="{7D589F5A-8DAE-4CA7-9D06-2BDC2C03441B}" dt="2023-12-13T08:21:18.754" v="225" actId="478"/>
          <ac:spMkLst>
            <pc:docMk/>
            <pc:sldMk cId="1905513652" sldId="2147472067"/>
            <ac:spMk id="6" creationId="{6AE22143-CDA9-1613-795E-C57E4799849E}"/>
          </ac:spMkLst>
        </pc:spChg>
        <pc:spChg chg="add mod">
          <ac:chgData name="Denise Nilsson" userId="cbb8498d-dc0b-47cf-ab35-3b602b8015f7" providerId="ADAL" clId="{7D589F5A-8DAE-4CA7-9D06-2BDC2C03441B}" dt="2023-12-13T08:22:01.414" v="270" actId="1076"/>
          <ac:spMkLst>
            <pc:docMk/>
            <pc:sldMk cId="1905513652" sldId="2147472067"/>
            <ac:spMk id="7" creationId="{82D9C1EC-1D99-7AA2-9C97-A6EBFE6CA070}"/>
          </ac:spMkLst>
        </pc:spChg>
        <pc:picChg chg="mod ord">
          <ac:chgData name="Denise Nilsson" userId="cbb8498d-dc0b-47cf-ab35-3b602b8015f7" providerId="ADAL" clId="{7D589F5A-8DAE-4CA7-9D06-2BDC2C03441B}" dt="2023-12-13T08:22:14" v="271" actId="1076"/>
          <ac:picMkLst>
            <pc:docMk/>
            <pc:sldMk cId="1905513652" sldId="2147472067"/>
            <ac:picMk id="8" creationId="{DBED7AF0-7506-5C93-1BB4-DA5A792EE0CC}"/>
          </ac:picMkLst>
        </pc:picChg>
        <pc:picChg chg="ord">
          <ac:chgData name="Denise Nilsson" userId="cbb8498d-dc0b-47cf-ab35-3b602b8015f7" providerId="ADAL" clId="{7D589F5A-8DAE-4CA7-9D06-2BDC2C03441B}" dt="2023-12-13T08:21:19.227" v="226" actId="171"/>
          <ac:picMkLst>
            <pc:docMk/>
            <pc:sldMk cId="1905513652" sldId="2147472067"/>
            <ac:picMk id="10" creationId="{C40BE599-F4E0-3ADC-99DB-E7AAF5D20FA7}"/>
          </ac:picMkLst>
        </pc:picChg>
        <pc:picChg chg="mod ord">
          <ac:chgData name="Denise Nilsson" userId="cbb8498d-dc0b-47cf-ab35-3b602b8015f7" providerId="ADAL" clId="{7D589F5A-8DAE-4CA7-9D06-2BDC2C03441B}" dt="2023-12-13T08:22:23.325" v="272" actId="1076"/>
          <ac:picMkLst>
            <pc:docMk/>
            <pc:sldMk cId="1905513652" sldId="2147472067"/>
            <ac:picMk id="21" creationId="{B25A0F6C-6CB9-4A97-E962-9682E4596EA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18522-0677-4DF1-AC05-037B0B4A8BEA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73A38-35FE-4DB7-A271-EBD4291672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3884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21" indent="-285721">
              <a:buFont typeface="Arial" panose="020B0604020202020204" pitchFamily="34" charset="0"/>
              <a:buChar char="•"/>
            </a:pPr>
            <a:r>
              <a:rPr lang="sv-SE" sz="1800" dirty="0">
                <a:latin typeface="IBM Plex Sans" panose="020B0503050203000203" pitchFamily="34" charset="0"/>
              </a:rPr>
              <a:t>Stärka konkurrenskraften och den gröna/hållbara omställningen hos besöksnäringsföretagen i gränsregionen. </a:t>
            </a:r>
          </a:p>
          <a:p>
            <a:pPr marL="742876" lvl="1" indent="-285721">
              <a:buFont typeface="Arial" panose="020B0604020202020204" pitchFamily="34" charset="0"/>
              <a:buChar char="•"/>
            </a:pPr>
            <a:r>
              <a:rPr lang="sv-SE" sz="1800" dirty="0">
                <a:latin typeface="IBM Plex Sans" panose="020B0503050203000203" pitchFamily="34" charset="0"/>
              </a:rPr>
              <a:t>Bygga kompetens</a:t>
            </a:r>
          </a:p>
          <a:p>
            <a:pPr marL="742876" lvl="1" indent="-285721">
              <a:buFont typeface="Arial" panose="020B0604020202020204" pitchFamily="34" charset="0"/>
              <a:buChar char="•"/>
            </a:pPr>
            <a:r>
              <a:rPr lang="sv-SE" sz="1800" dirty="0">
                <a:latin typeface="IBM Plex Sans" panose="020B0503050203000203" pitchFamily="34" charset="0"/>
              </a:rPr>
              <a:t>Stärka innovationskraften</a:t>
            </a:r>
          </a:p>
          <a:p>
            <a:pPr marL="742876" lvl="1" indent="-285721">
              <a:buFont typeface="Arial" panose="020B0604020202020204" pitchFamily="34" charset="0"/>
              <a:buChar char="•"/>
            </a:pPr>
            <a:r>
              <a:rPr lang="sv-SE" sz="1800" dirty="0">
                <a:latin typeface="IBM Plex Sans" panose="020B0503050203000203" pitchFamily="34" charset="0"/>
              </a:rPr>
              <a:t>Koppla samman besöksnäringsaktörerna i gränsregionen.</a:t>
            </a:r>
          </a:p>
          <a:p>
            <a:r>
              <a:rPr lang="sv-SE" dirty="0"/>
              <a:t>TESTA OCH LÄRA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146C0-1565-44B6-95A3-17E3755DB48A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292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37C594-797E-BE0A-4FA1-F2255F1BF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3E3CA6F-5219-6C9A-22A2-A9481A54F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005D0F9-89D7-9AAC-633B-6D17135D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5F4D-4681-463F-8DCC-9E691477A600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9C8CEC-A530-D39F-1F53-0188A395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F161A7D-2FBD-2DDB-ADE0-97A73332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57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60622B-D76D-2C6E-DD3A-B837260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0694EF5-5338-01CB-4987-A24101B10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5F4D-4681-463F-8DCC-9E691477A600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4CBAD67-965D-592C-64B3-175B5581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C8B755-BCEF-2E4C-AF38-38CC39D3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785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E642E9-8C4B-9389-59CB-F2E262FC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B33B8EB-FF0F-E510-BD7F-3EE72CCD6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A1A4C2-C882-FD2D-2215-CEA33F3F3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9055A42-BF47-D0FC-2E2E-14041992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5F4D-4681-463F-8DCC-9E691477A600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2195684-D880-371D-C605-D8F1B849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52CA594-A95D-50D2-46B2-2079E78C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66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 plata, turis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D085C0-9343-B443-9DD2-B504ACB0CA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2" cy="6858000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7ED66-C3AC-A74B-A8A9-FA7C50375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803" y="1311121"/>
            <a:ext cx="9068388" cy="1498492"/>
          </a:xfrm>
          <a:blipFill>
            <a:blip r:embed="rId2"/>
            <a:stretch>
              <a:fillRect/>
            </a:stretch>
          </a:blipFill>
        </p:spPr>
        <p:txBody>
          <a:bodyPr lIns="1267200" tIns="925200" rIns="360000" anchor="t" anchorCtr="0">
            <a:spAutoFit/>
          </a:bodyPr>
          <a:lstStyle>
            <a:lvl1pPr algn="l">
              <a:lnSpc>
                <a:spcPts val="4439"/>
              </a:lnSpc>
              <a:defRPr sz="4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7D015B-FECA-454E-B307-69B029BDFE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2983" y="2553121"/>
            <a:ext cx="7545469" cy="2125283"/>
          </a:xfrm>
        </p:spPr>
        <p:txBody>
          <a:bodyPr/>
          <a:lstStyle>
            <a:lvl1pPr marL="0" indent="0" algn="l">
              <a:lnSpc>
                <a:spcPts val="2520"/>
              </a:lnSpc>
              <a:buNone/>
              <a:defRPr sz="222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566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29A5F9-A76A-B9AF-8581-2807F5422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2B0652-8A73-5CAF-503F-3826EAD79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C671C11-4B77-4B15-DEEF-C833A137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5F4D-4681-463F-8DCC-9E691477A600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9C0644A-C965-5B1D-4425-0051A9A87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B35C3C0-65D0-704B-01B5-ED4EB7BA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0994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B18B8E-49DA-0112-6B61-8B399CA71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DE20794-6C3B-5ACA-099E-8F90B2AAB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006318B-324C-25AE-6014-1AB47292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5F4D-4681-463F-8DCC-9E691477A600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84B0732-84EB-648A-833F-07DA4303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513AD9A-1984-8122-2A40-E26FD068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385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9FE8C5-A484-1602-DF82-B3F5056B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697401-1B4A-C205-405A-2379D9854C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9129CF8-58EB-02D6-0334-0416213EA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6B0D165-131A-EBB2-A940-C6FAB3D8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5F4D-4681-463F-8DCC-9E691477A600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92A26D3-0A32-95E8-7FFF-A1A82F7E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5FE6A3C-F70B-806A-DDA9-9605D235F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189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137EB0-57A7-CC0A-CBE6-C37FA318D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23545F-B87D-5172-FD23-B0F52907C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FCE89F3-7730-C3E0-C47E-6F1A30E9B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2CCF37F-7BC8-B473-3969-56FFC7563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43E7944-BEFD-7EB6-DE2D-18AEF3469E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AC2732B-0BB6-D8CF-E0A2-B43BB4A7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5F4D-4681-463F-8DCC-9E691477A600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FB6CB93-0ADD-9337-ACC3-2D43D3CD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78A7765-C656-9C33-6994-05B5BC0E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3515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DA52B7-0EE2-583E-B369-A5B40BB3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FC8B71C-01C2-68AD-172C-FA1E89436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5F4D-4681-463F-8DCC-9E691477A600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3B88763-808E-0417-EAE3-E2873AD08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D84BDBC-3308-311B-A95D-2B2FFEA5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65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F8E0D68-9AD9-E782-D663-EA449786A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5F4D-4681-463F-8DCC-9E691477A600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1E4BCE5-D463-F7CE-22A3-544CA9B2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B8B808E-378B-2066-2DE1-5F889639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9073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2B476F-29AA-721E-C570-A1B407160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8AE0C79-C3DD-3169-8630-A71C11251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00" y="0"/>
            <a:ext cx="6172200" cy="5868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146B685-833A-83AE-9A4D-5B4E4F673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A1DD9CF-3BC3-3D98-1CCB-E4DC21C4F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5F4D-4681-463F-8DCC-9E691477A600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C08DC30-765E-B77B-9694-54660937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DC313B8-EE2B-715C-3BE2-57996C8F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072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4BAEEA-3F0B-E227-98E7-228F1365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6" y="225631"/>
            <a:ext cx="524889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1410C8F-B4C6-CA11-300A-835B32C96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9800" y="20782"/>
            <a:ext cx="6172200" cy="68164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D27F2D1-0614-6DA0-CF53-FFCFD9EDB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4696" y="2057400"/>
            <a:ext cx="5248894" cy="46521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2159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A833EB4-6E23-8CA7-2F2A-F6AAB0CAF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46B94C4-4C24-F8A5-FC2D-C32A64D16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5556552-148E-062B-96ED-3E3A41E1D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55F4D-4681-463F-8DCC-9E691477A600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ABD5BCD-145C-BC99-368B-44F86B23F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F5F489-A241-D7F8-9748-A8009020D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117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A872676-B173-D4B2-FCFF-E732FFD6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94176DA-44C0-66B4-7986-1653E42F5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E41E55-266C-20CA-10BD-20EB291782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55F4D-4681-463F-8DCC-9E691477A600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59A8FC6-4B75-2C0A-087A-EC361CDE9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B3478FA-9F24-6BE2-16A2-0FAB1B1C4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1C211-DE45-4196-823E-5A864C5361C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91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7" Type="http://schemas.openxmlformats.org/officeDocument/2006/relationships/image" Target="../media/image15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tmp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355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C40BE599-F4E0-3ADC-99DB-E7AAF5D20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792">
            <a:off x="6827209" y="159496"/>
            <a:ext cx="5528793" cy="3308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latshållare för bild 20" descr="En bild som visar text, vatten, skärmbild, programvara">
            <a:extLst>
              <a:ext uri="{FF2B5EF4-FFF2-40B4-BE49-F238E27FC236}">
                <a16:creationId xmlns:a16="http://schemas.microsoft.com/office/drawing/2014/main" id="{B25A0F6C-6CB9-4A97-E962-9682E4596E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6" t="16005" r="34521" b="6647"/>
          <a:stretch/>
        </p:blipFill>
        <p:spPr>
          <a:xfrm>
            <a:off x="4030232" y="585612"/>
            <a:ext cx="3418100" cy="4432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09A789F-3EC2-729B-C4D1-615F342C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975" y="7066642"/>
            <a:ext cx="9067679" cy="1498492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8" name="Bildobjekt 7" descr="En bild som visar text, skärmbild, programvara, Datorikon&#10;&#10;Automatiskt genererad beskrivning">
            <a:extLst>
              <a:ext uri="{FF2B5EF4-FFF2-40B4-BE49-F238E27FC236}">
                <a16:creationId xmlns:a16="http://schemas.microsoft.com/office/drawing/2014/main" id="{DBED7AF0-7506-5C93-1BB4-DA5A792EE0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r="4152" b="4881"/>
          <a:stretch/>
        </p:blipFill>
        <p:spPr>
          <a:xfrm rot="650200">
            <a:off x="334915" y="1872622"/>
            <a:ext cx="5320001" cy="3017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latshållare för bild 12" descr="En bild som visar klädsel, person, byggnad, person&#10;&#10;Automatiskt genererad beskrivning">
            <a:extLst>
              <a:ext uri="{FF2B5EF4-FFF2-40B4-BE49-F238E27FC236}">
                <a16:creationId xmlns:a16="http://schemas.microsoft.com/office/drawing/2014/main" id="{86515B77-0A6B-4F74-F1C6-AD5464C25E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/>
        </p:blipFill>
        <p:spPr>
          <a:xfrm rot="21064334">
            <a:off x="385463" y="3719037"/>
            <a:ext cx="3956932" cy="2806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Bildobjekt 14" descr="En bild som visar text, klädsel, leende, skärmbild&#10;&#10;Automatiskt genererad beskrivning">
            <a:extLst>
              <a:ext uri="{FF2B5EF4-FFF2-40B4-BE49-F238E27FC236}">
                <a16:creationId xmlns:a16="http://schemas.microsoft.com/office/drawing/2014/main" id="{0EB75BF1-CBCD-3F09-F280-6F3D69380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428">
            <a:off x="7009886" y="3525119"/>
            <a:ext cx="4706525" cy="2816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Bildobjekt 16" descr="En bild som visar text, skärmbild, Webbsida, programvara&#10;&#10;Automatiskt genererad beskrivning">
            <a:extLst>
              <a:ext uri="{FF2B5EF4-FFF2-40B4-BE49-F238E27FC236}">
                <a16:creationId xmlns:a16="http://schemas.microsoft.com/office/drawing/2014/main" id="{6A19B1BD-1E9A-71A8-541E-9F3232B565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0" t="16526" r="34960" b="6121"/>
          <a:stretch/>
        </p:blipFill>
        <p:spPr>
          <a:xfrm>
            <a:off x="4486782" y="3429001"/>
            <a:ext cx="2226192" cy="3177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82D9C1EC-1D99-7AA2-9C97-A6EBFE6CA070}"/>
              </a:ext>
            </a:extLst>
          </p:cNvPr>
          <p:cNvSpPr txBox="1"/>
          <p:nvPr/>
        </p:nvSpPr>
        <p:spPr>
          <a:xfrm>
            <a:off x="349019" y="236787"/>
            <a:ext cx="4358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3600" b="1" dirty="0">
                <a:solidFill>
                  <a:srgbClr val="C84665"/>
                </a:solidFill>
                <a:latin typeface="IBM Plex Sans" panose="020B0503050203000203" pitchFamily="34" charset="0"/>
              </a:rPr>
              <a:t>Genomförda aktiviteter 2023</a:t>
            </a:r>
            <a:endParaRPr lang="sv-SE" sz="3600" b="1" dirty="0">
              <a:solidFill>
                <a:srgbClr val="C846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13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0">
            <a:extLst>
              <a:ext uri="{FF2B5EF4-FFF2-40B4-BE49-F238E27FC236}">
                <a16:creationId xmlns:a16="http://schemas.microsoft.com/office/drawing/2014/main" id="{ECE1DA53-9811-4831-9BFB-3E8658F08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DF8C8C0-7A23-5FA7-5C5E-DC0F32608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18536"/>
            <a:ext cx="11846051" cy="2043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Varför</a:t>
            </a:r>
            <a:r>
              <a:rPr lang="en-US" sz="36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ska vi </a:t>
            </a:r>
            <a:r>
              <a:rPr lang="en-US" sz="36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samarbeta</a:t>
            </a:r>
            <a:r>
              <a:rPr lang="en-US" sz="36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36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på</a:t>
            </a:r>
            <a:r>
              <a:rPr lang="en-US" sz="36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36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tvärs</a:t>
            </a:r>
            <a:r>
              <a:rPr lang="en-US" sz="36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36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över</a:t>
            </a:r>
            <a:r>
              <a:rPr lang="en-US" sz="36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36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gränsen</a:t>
            </a:r>
            <a:r>
              <a:rPr lang="en-US" sz="3600" b="1" dirty="0">
                <a:solidFill>
                  <a:srgbClr val="C84665"/>
                </a:solidFill>
                <a:latin typeface="IBM Plex Sans" panose="020B0503050203000203" pitchFamily="34" charset="0"/>
              </a:rPr>
              <a:t>?</a:t>
            </a:r>
          </a:p>
        </p:txBody>
      </p:sp>
      <p:pic>
        <p:nvPicPr>
          <p:cNvPr id="33" name="Platshållare för bild 32" descr="En bild som visar person, Människoansikte, hud, leende&#10;&#10;Automatiskt genererad beskrivning">
            <a:extLst>
              <a:ext uri="{FF2B5EF4-FFF2-40B4-BE49-F238E27FC236}">
                <a16:creationId xmlns:a16="http://schemas.microsoft.com/office/drawing/2014/main" id="{7AC6165D-857A-2C5F-C71A-64F6B27FC9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0" r="-1" b="23104"/>
          <a:stretch/>
        </p:blipFill>
        <p:spPr>
          <a:xfrm>
            <a:off x="-3049" y="2449923"/>
            <a:ext cx="12192000" cy="440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6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E3E8002-A16C-BDCF-FB5A-9C72581C0B04}"/>
              </a:ext>
            </a:extLst>
          </p:cNvPr>
          <p:cNvSpPr/>
          <p:nvPr/>
        </p:nvSpPr>
        <p:spPr>
          <a:xfrm>
            <a:off x="215757" y="0"/>
            <a:ext cx="4109663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AE27906-0F02-73D5-EB82-417661D9C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006" y="457201"/>
            <a:ext cx="3791164" cy="6267450"/>
          </a:xfrm>
        </p:spPr>
        <p:txBody>
          <a:bodyPr>
            <a:normAutofit fontScale="92500"/>
          </a:bodyPr>
          <a:lstStyle/>
          <a:p>
            <a:pPr marL="285750"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rgbClr val="C84665"/>
                </a:solidFill>
              </a:rPr>
              <a:t>Gränsen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är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en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attraktion</a:t>
            </a:r>
            <a:r>
              <a:rPr lang="en-US" sz="3300" dirty="0">
                <a:solidFill>
                  <a:srgbClr val="C84665"/>
                </a:solidFill>
              </a:rPr>
              <a:t> - </a:t>
            </a:r>
            <a:r>
              <a:rPr lang="en-US" sz="3300" dirty="0" err="1">
                <a:solidFill>
                  <a:srgbClr val="C84665"/>
                </a:solidFill>
              </a:rPr>
              <a:t>två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länder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i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en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resa</a:t>
            </a:r>
            <a:endParaRPr lang="en-US" sz="3300" dirty="0">
              <a:solidFill>
                <a:srgbClr val="C84665"/>
              </a:solidFill>
            </a:endParaRPr>
          </a:p>
          <a:p>
            <a:pPr marL="285750"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rgbClr val="C84665"/>
                </a:solidFill>
              </a:rPr>
              <a:t>Större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utbud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tillsammans</a:t>
            </a:r>
            <a:endParaRPr lang="en-US" sz="3300" dirty="0">
              <a:solidFill>
                <a:srgbClr val="C84665"/>
              </a:solidFill>
            </a:endParaRPr>
          </a:p>
          <a:p>
            <a:pPr marL="285750"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rgbClr val="C84665"/>
                </a:solidFill>
              </a:rPr>
              <a:t>Lära</a:t>
            </a:r>
            <a:r>
              <a:rPr lang="en-US" sz="3300" dirty="0">
                <a:solidFill>
                  <a:srgbClr val="C84665"/>
                </a:solidFill>
              </a:rPr>
              <a:t> av </a:t>
            </a:r>
            <a:r>
              <a:rPr lang="en-US" sz="3300" dirty="0" err="1">
                <a:solidFill>
                  <a:srgbClr val="C84665"/>
                </a:solidFill>
              </a:rPr>
              <a:t>varandra</a:t>
            </a:r>
            <a:endParaRPr lang="en-US" sz="3300" dirty="0">
              <a:solidFill>
                <a:srgbClr val="C84665"/>
              </a:solidFill>
            </a:endParaRPr>
          </a:p>
          <a:p>
            <a:pPr marL="285750"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rgbClr val="C84665"/>
                </a:solidFill>
              </a:rPr>
              <a:t>Gemensamma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insatser</a:t>
            </a:r>
            <a:r>
              <a:rPr lang="en-US" sz="3300" dirty="0">
                <a:solidFill>
                  <a:srgbClr val="C84665"/>
                </a:solidFill>
              </a:rPr>
              <a:t> för </a:t>
            </a:r>
            <a:r>
              <a:rPr lang="en-US" sz="3300" dirty="0" err="1">
                <a:solidFill>
                  <a:srgbClr val="C84665"/>
                </a:solidFill>
              </a:rPr>
              <a:t>att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öka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konkurrens</a:t>
            </a:r>
            <a:r>
              <a:rPr lang="en-US" sz="3300" dirty="0">
                <a:solidFill>
                  <a:srgbClr val="C84665"/>
                </a:solidFill>
              </a:rPr>
              <a:t>- </a:t>
            </a:r>
            <a:r>
              <a:rPr lang="en-US" sz="3300" dirty="0" err="1">
                <a:solidFill>
                  <a:srgbClr val="C84665"/>
                </a:solidFill>
              </a:rPr>
              <a:t>och</a:t>
            </a:r>
            <a:r>
              <a:rPr lang="en-US" sz="3300" dirty="0">
                <a:solidFill>
                  <a:srgbClr val="C84665"/>
                </a:solidFill>
              </a:rPr>
              <a:t> </a:t>
            </a:r>
            <a:r>
              <a:rPr lang="en-US" sz="3300" dirty="0" err="1">
                <a:solidFill>
                  <a:srgbClr val="C84665"/>
                </a:solidFill>
              </a:rPr>
              <a:t>attraktionskraften</a:t>
            </a:r>
            <a:endParaRPr lang="en-US" sz="3300" dirty="0">
              <a:solidFill>
                <a:srgbClr val="C84665"/>
              </a:solidFill>
            </a:endParaRPr>
          </a:p>
          <a:p>
            <a:pPr algn="l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4907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F8B8671A-8BED-1E1A-271A-CE7E619E6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26" y="847963"/>
            <a:ext cx="1557338" cy="2622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Bildobjekt 2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59D2C115-D272-A624-DCC3-E593ED136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76" y="847963"/>
            <a:ext cx="1830388" cy="2622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F05DF99-F68D-6E4D-B0D0-2C5B8DF95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689" y="840017"/>
            <a:ext cx="1869871" cy="26199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Bildobjekt 4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1C9B8AD3-1286-6F2D-A426-04235EA46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26" y="847963"/>
            <a:ext cx="1779588" cy="2622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Bildobjekt 5" descr="En bild som visar Människoansikte, person, klädsel, ytterkläder&#10;&#10;Automatiskt genererad beskrivning">
            <a:extLst>
              <a:ext uri="{FF2B5EF4-FFF2-40B4-BE49-F238E27FC236}">
                <a16:creationId xmlns:a16="http://schemas.microsoft.com/office/drawing/2014/main" id="{451AAF03-2B07-9015-EE6B-B5EBAC000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489" y="847963"/>
            <a:ext cx="1782763" cy="2622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Bildobjekt 6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45CACC38-C14C-A3D7-2AC0-C8ACA46858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65" y="3599023"/>
            <a:ext cx="2143125" cy="28813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Bildobjekt 7" descr="En bild som visar Människoansikte, person, klädsel, leende&#10;&#10;Automatiskt genererad beskrivning">
            <a:extLst>
              <a:ext uri="{FF2B5EF4-FFF2-40B4-BE49-F238E27FC236}">
                <a16:creationId xmlns:a16="http://schemas.microsoft.com/office/drawing/2014/main" id="{87197B8E-8CEC-A495-24C2-8949E3F9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52" y="3599023"/>
            <a:ext cx="2365375" cy="28813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Bildobjekt 8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CBFE79CF-818C-5CCB-5979-93ABB1832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02" y="3599023"/>
            <a:ext cx="2143125" cy="28813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Bildobjekt 9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D74A7433-472F-2085-67FF-EE16435674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90" y="3599023"/>
            <a:ext cx="2217738" cy="28813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2CB6EA14-CAB2-2FE8-A763-ED10B210F71B}"/>
              </a:ext>
            </a:extLst>
          </p:cNvPr>
          <p:cNvSpPr txBox="1"/>
          <p:nvPr/>
        </p:nvSpPr>
        <p:spPr>
          <a:xfrm>
            <a:off x="1622369" y="-51737"/>
            <a:ext cx="9072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>
                <a:solidFill>
                  <a:schemeClr val="bg1"/>
                </a:solidFill>
                <a:latin typeface="IBM Plex Sans" panose="020B0503050203000203" pitchFamily="34" charset="0"/>
              </a:rPr>
              <a:t>Projektgruppen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EF253866-B270-1691-7900-277A7F601F13}"/>
              </a:ext>
            </a:extLst>
          </p:cNvPr>
          <p:cNvSpPr/>
          <p:nvPr/>
        </p:nvSpPr>
        <p:spPr>
          <a:xfrm>
            <a:off x="1507689" y="3227752"/>
            <a:ext cx="1869871" cy="229427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8560D04-4930-CAAD-CFA8-1512C34716D9}"/>
              </a:ext>
            </a:extLst>
          </p:cNvPr>
          <p:cNvSpPr/>
          <p:nvPr/>
        </p:nvSpPr>
        <p:spPr>
          <a:xfrm>
            <a:off x="3428534" y="3227753"/>
            <a:ext cx="1826298" cy="23882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5BC21EE4-17E4-94AD-85A3-88929E84A28E}"/>
              </a:ext>
            </a:extLst>
          </p:cNvPr>
          <p:cNvSpPr/>
          <p:nvPr/>
        </p:nvSpPr>
        <p:spPr>
          <a:xfrm>
            <a:off x="5321507" y="3220619"/>
            <a:ext cx="1557338" cy="23656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7AFE1B8-E4FD-4773-026B-22E46CE7D970}"/>
              </a:ext>
            </a:extLst>
          </p:cNvPr>
          <p:cNvSpPr/>
          <p:nvPr/>
        </p:nvSpPr>
        <p:spPr>
          <a:xfrm>
            <a:off x="6949639" y="3219486"/>
            <a:ext cx="1779588" cy="23882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00F53DF6-6D63-8652-C643-CBE9B888581C}"/>
              </a:ext>
            </a:extLst>
          </p:cNvPr>
          <p:cNvSpPr/>
          <p:nvPr/>
        </p:nvSpPr>
        <p:spPr>
          <a:xfrm>
            <a:off x="8795902" y="3218353"/>
            <a:ext cx="1796226" cy="23882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54EA2469-9C3B-163C-90F4-96BA97CDABE6}"/>
              </a:ext>
            </a:extLst>
          </p:cNvPr>
          <p:cNvSpPr/>
          <p:nvPr/>
        </p:nvSpPr>
        <p:spPr>
          <a:xfrm>
            <a:off x="1513627" y="6243567"/>
            <a:ext cx="2155000" cy="23882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AD067A14-0543-540F-35A2-D21A0E473FCD}"/>
              </a:ext>
            </a:extLst>
          </p:cNvPr>
          <p:cNvSpPr/>
          <p:nvPr/>
        </p:nvSpPr>
        <p:spPr>
          <a:xfrm>
            <a:off x="3729363" y="6243567"/>
            <a:ext cx="2368552" cy="23882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55CB8839-44FD-75E2-9B9C-70744AEECE99}"/>
              </a:ext>
            </a:extLst>
          </p:cNvPr>
          <p:cNvSpPr/>
          <p:nvPr/>
        </p:nvSpPr>
        <p:spPr>
          <a:xfrm>
            <a:off x="6164589" y="6236893"/>
            <a:ext cx="2143125" cy="23882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C7CBE240-B68D-2FC2-BCC2-E19AC59D82D6}"/>
              </a:ext>
            </a:extLst>
          </p:cNvPr>
          <p:cNvSpPr/>
          <p:nvPr/>
        </p:nvSpPr>
        <p:spPr>
          <a:xfrm>
            <a:off x="8372802" y="6236893"/>
            <a:ext cx="2217738" cy="23882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FC52FE11-1BE4-0094-63DD-AB5B0411455F}"/>
              </a:ext>
            </a:extLst>
          </p:cNvPr>
          <p:cNvSpPr txBox="1"/>
          <p:nvPr/>
        </p:nvSpPr>
        <p:spPr>
          <a:xfrm>
            <a:off x="1513626" y="3187742"/>
            <a:ext cx="1863933" cy="30777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latin typeface="IBM Plex Sans" panose="020B0503050203000203" pitchFamily="34" charset="0"/>
              </a:rPr>
              <a:t>Cathrine Lie</a:t>
            </a: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93566F24-4A68-827B-A32D-81E2C8C43C78}"/>
              </a:ext>
            </a:extLst>
          </p:cNvPr>
          <p:cNvSpPr txBox="1"/>
          <p:nvPr/>
        </p:nvSpPr>
        <p:spPr>
          <a:xfrm>
            <a:off x="3398823" y="3196154"/>
            <a:ext cx="1869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latin typeface="IBM Plex Sans" panose="020B0503050203000203" pitchFamily="34" charset="0"/>
              </a:rPr>
              <a:t>Else-Marie Andersen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3185649B-D321-93E7-6854-C4FC2A008698}"/>
              </a:ext>
            </a:extLst>
          </p:cNvPr>
          <p:cNvSpPr txBox="1"/>
          <p:nvPr/>
        </p:nvSpPr>
        <p:spPr>
          <a:xfrm>
            <a:off x="5318110" y="3189065"/>
            <a:ext cx="156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latin typeface="IBM Plex Sans" panose="020B0503050203000203" pitchFamily="34" charset="0"/>
              </a:rPr>
              <a:t>Cecilia Nilsson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7C67CBD3-4DDA-98B3-B806-552241EDF34C}"/>
              </a:ext>
            </a:extLst>
          </p:cNvPr>
          <p:cNvSpPr txBox="1"/>
          <p:nvPr/>
        </p:nvSpPr>
        <p:spPr>
          <a:xfrm>
            <a:off x="7014302" y="3185601"/>
            <a:ext cx="156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latin typeface="IBM Plex Sans" panose="020B0503050203000203" pitchFamily="34" charset="0"/>
              </a:rPr>
              <a:t>Geir Endregard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4D626F93-50DD-8E87-AC52-CC89AB7B2E14}"/>
              </a:ext>
            </a:extLst>
          </p:cNvPr>
          <p:cNvSpPr txBox="1"/>
          <p:nvPr/>
        </p:nvSpPr>
        <p:spPr>
          <a:xfrm>
            <a:off x="8710494" y="3177189"/>
            <a:ext cx="1921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latin typeface="IBM Plex Sans" panose="020B0503050203000203" pitchFamily="34" charset="0"/>
              </a:rPr>
              <a:t>Ole Aleksander Olsen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EE15012E-CBCC-C8F4-76C3-3ACE20A77DAA}"/>
              </a:ext>
            </a:extLst>
          </p:cNvPr>
          <p:cNvSpPr txBox="1"/>
          <p:nvPr/>
        </p:nvSpPr>
        <p:spPr>
          <a:xfrm>
            <a:off x="1808700" y="6202417"/>
            <a:ext cx="156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latin typeface="IBM Plex Sans" panose="020B0503050203000203" pitchFamily="34" charset="0"/>
              </a:rPr>
              <a:t>Denise Nilsson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BD8029AF-C903-6CE4-BBEC-57660538ED9C}"/>
              </a:ext>
            </a:extLst>
          </p:cNvPr>
          <p:cNvSpPr txBox="1"/>
          <p:nvPr/>
        </p:nvSpPr>
        <p:spPr>
          <a:xfrm>
            <a:off x="4131212" y="6207235"/>
            <a:ext cx="156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latin typeface="IBM Plex Sans" panose="020B0503050203000203" pitchFamily="34" charset="0"/>
              </a:rPr>
              <a:t>Linda Smith</a:t>
            </a: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BEB7DEFC-47E7-5DAC-64EF-8D2887104FB4}"/>
              </a:ext>
            </a:extLst>
          </p:cNvPr>
          <p:cNvSpPr txBox="1"/>
          <p:nvPr/>
        </p:nvSpPr>
        <p:spPr>
          <a:xfrm>
            <a:off x="6158651" y="6204934"/>
            <a:ext cx="2147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latin typeface="IBM Plex Sans" panose="020B0503050203000203" pitchFamily="34" charset="0"/>
              </a:rPr>
              <a:t>Isak Blomster Gyllenhak</a:t>
            </a: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C8F2FDF3-FA56-6BB2-78DD-4B306669BBAA}"/>
              </a:ext>
            </a:extLst>
          </p:cNvPr>
          <p:cNvSpPr txBox="1"/>
          <p:nvPr/>
        </p:nvSpPr>
        <p:spPr>
          <a:xfrm>
            <a:off x="8368450" y="6210871"/>
            <a:ext cx="2222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latin typeface="IBM Plex Sans" panose="020B0503050203000203" pitchFamily="34" charset="0"/>
              </a:rPr>
              <a:t>Marianne Røragen</a:t>
            </a:r>
          </a:p>
        </p:txBody>
      </p:sp>
    </p:spTree>
    <p:extLst>
      <p:ext uri="{BB962C8B-B14F-4D97-AF65-F5344CB8AC3E}">
        <p14:creationId xmlns:p14="http://schemas.microsoft.com/office/powerpoint/2010/main" val="338907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Teckensnitt&#10;&#10;Automatiskt genererad beskrivning">
            <a:extLst>
              <a:ext uri="{FF2B5EF4-FFF2-40B4-BE49-F238E27FC236}">
                <a16:creationId xmlns:a16="http://schemas.microsoft.com/office/drawing/2014/main" id="{393BA62D-3C30-2DDA-AED6-391EAE424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" y="0"/>
            <a:ext cx="12190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7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520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58DEB49-BA33-7802-4F16-1CE86DD3D321}"/>
              </a:ext>
            </a:extLst>
          </p:cNvPr>
          <p:cNvSpPr/>
          <p:nvPr/>
        </p:nvSpPr>
        <p:spPr>
          <a:xfrm>
            <a:off x="1297625" y="902720"/>
            <a:ext cx="9749150" cy="505256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C6CEE54-4114-DACD-78F5-89AFE9D8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902720"/>
            <a:ext cx="9144000" cy="1187254"/>
          </a:xfrm>
        </p:spPr>
        <p:txBody>
          <a:bodyPr/>
          <a:lstStyle/>
          <a:p>
            <a:r>
              <a:rPr lang="sv-SE" dirty="0">
                <a:solidFill>
                  <a:srgbClr val="C84665"/>
                </a:solidFill>
                <a:latin typeface="IBM Plex Sans" panose="020B0503050203000203" pitchFamily="34" charset="0"/>
              </a:rPr>
              <a:t>Vad ska vi uträtta?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05F4C76-DDA4-B9FA-5839-01C9FAD16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425" y="2321959"/>
            <a:ext cx="9144000" cy="3246633"/>
          </a:xfrm>
        </p:spPr>
        <p:txBody>
          <a:bodyPr>
            <a:noAutofit/>
          </a:bodyPr>
          <a:lstStyle/>
          <a:p>
            <a:pPr algn="l" fontAlgn="base">
              <a:lnSpc>
                <a:spcPct val="100000"/>
              </a:lnSpc>
              <a:buClr>
                <a:schemeClr val="accent1"/>
              </a:buClr>
            </a:pPr>
            <a:r>
              <a:rPr lang="sv-SE" b="0" i="0" dirty="0">
                <a:solidFill>
                  <a:srgbClr val="122B41"/>
                </a:solidFill>
                <a:effectLst/>
                <a:latin typeface="IBM Plex Sans" panose="020B0503050203000203" pitchFamily="34" charset="0"/>
              </a:rPr>
              <a:t>Hållbar utveckling är vår tids största utmaning. Besöksnäringen står inför en grön omställning och en digital omvandling som påverkar resenärernas beteende inför, under och efter sin resa.</a:t>
            </a:r>
          </a:p>
          <a:p>
            <a:pPr algn="l" fontAlgn="base">
              <a:lnSpc>
                <a:spcPct val="100000"/>
              </a:lnSpc>
              <a:buClr>
                <a:schemeClr val="accent1"/>
              </a:buClr>
            </a:pPr>
            <a:r>
              <a:rPr lang="sv-SE" b="0" i="0" dirty="0">
                <a:solidFill>
                  <a:srgbClr val="122B41"/>
                </a:solidFill>
                <a:effectLst/>
                <a:latin typeface="IBM Plex Sans" panose="020B0503050203000203" pitchFamily="34" charset="0"/>
              </a:rPr>
              <a:t> Projektet vill bidra till att rusta de små och medelstora företagen i gränsregionen så att de kan möta hållbarhetskraven från både samhället och resenärerna.</a:t>
            </a:r>
            <a:endParaRPr lang="sv-SE" dirty="0">
              <a:solidFill>
                <a:srgbClr val="C846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16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bild 5" descr="En bild som visar utomhus, himmel, vatten, klädsel&#10;&#10;Automatiskt genererad beskrivning">
            <a:extLst>
              <a:ext uri="{FF2B5EF4-FFF2-40B4-BE49-F238E27FC236}">
                <a16:creationId xmlns:a16="http://schemas.microsoft.com/office/drawing/2014/main" id="{38ED30C5-C8BB-F595-FC18-FA3DF418EC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0" b="2805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5CE756-21F9-C8B2-E9A8-140FC2B3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Projektets</a:t>
            </a:r>
            <a:r>
              <a:rPr lang="en-US" sz="36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36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mål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A797CA3-4B60-A305-4627-CD9C7E784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1428750"/>
            <a:ext cx="3822189" cy="5143500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100000"/>
              </a:lnSpc>
              <a:buClr>
                <a:schemeClr val="accent1"/>
              </a:buClr>
            </a:pPr>
            <a:r>
              <a:rPr lang="en-US" sz="2000" i="0" u="none" strike="noStrike" dirty="0" err="1">
                <a:effectLst/>
                <a:latin typeface="IBM Plex Sans" panose="020B0503050203000203" pitchFamily="34" charset="0"/>
              </a:rPr>
              <a:t>Stärka</a:t>
            </a:r>
            <a:r>
              <a:rPr lang="en-US" sz="2000" i="0" u="none" strike="noStrike" dirty="0">
                <a:effectLst/>
                <a:latin typeface="IBM Plex Sans" panose="020B0503050203000203" pitchFamily="34" charset="0"/>
              </a:rPr>
              <a:t> </a:t>
            </a:r>
            <a:r>
              <a:rPr lang="en-US" sz="2000" i="0" u="none" strike="noStrike" dirty="0" err="1">
                <a:effectLst/>
                <a:latin typeface="IBM Plex Sans" panose="020B0503050203000203" pitchFamily="34" charset="0"/>
              </a:rPr>
              <a:t>konkurrenskraften</a:t>
            </a:r>
            <a:r>
              <a:rPr lang="en-US" sz="200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i="0" u="none" strike="noStrike" dirty="0" err="1">
                <a:effectLst/>
                <a:latin typeface="IBM Plex Sans" panose="020B0503050203000203" pitchFamily="34" charset="0"/>
              </a:rPr>
              <a:t>och</a:t>
            </a:r>
            <a:r>
              <a:rPr lang="en-US" sz="200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dirty="0">
                <a:latin typeface="IBM Plex Sans" panose="020B0503050203000203" pitchFamily="34" charset="0"/>
              </a:rPr>
              <a:t>den </a:t>
            </a:r>
            <a:r>
              <a:rPr lang="en-US" sz="2000" dirty="0" err="1">
                <a:latin typeface="IBM Plex Sans" panose="020B0503050203000203" pitchFamily="34" charset="0"/>
              </a:rPr>
              <a:t>gröna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omställningen</a:t>
            </a:r>
            <a:r>
              <a:rPr lang="en-US" sz="2000" i="0" u="none" strike="noStrike" dirty="0">
                <a:effectLst/>
                <a:latin typeface="IBM Plex Sans" panose="020B0503050203000203" pitchFamily="34" charset="0"/>
              </a:rPr>
              <a:t> hos </a:t>
            </a:r>
            <a:r>
              <a:rPr lang="en-US" sz="2000" i="0" u="none" strike="noStrike" dirty="0" err="1">
                <a:effectLst/>
                <a:latin typeface="IBM Plex Sans" panose="020B0503050203000203" pitchFamily="34" charset="0"/>
              </a:rPr>
              <a:t>små</a:t>
            </a:r>
            <a:r>
              <a:rPr lang="en-US" sz="200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i="0" u="none" strike="noStrike" dirty="0" err="1">
                <a:effectLst/>
                <a:latin typeface="IBM Plex Sans" panose="020B0503050203000203" pitchFamily="34" charset="0"/>
              </a:rPr>
              <a:t>och</a:t>
            </a:r>
            <a:r>
              <a:rPr lang="en-US" sz="200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i="0" u="none" strike="noStrike" dirty="0" err="1">
                <a:effectLst/>
                <a:latin typeface="IBM Plex Sans" panose="020B0503050203000203" pitchFamily="34" charset="0"/>
              </a:rPr>
              <a:t>mellanstora</a:t>
            </a:r>
            <a:r>
              <a:rPr lang="en-US" sz="200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i="0" u="none" strike="noStrike" dirty="0" err="1">
                <a:effectLst/>
                <a:latin typeface="IBM Plex Sans" panose="020B0503050203000203" pitchFamily="34" charset="0"/>
              </a:rPr>
              <a:t>besöksnäringsföretag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i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gränsregionen</a:t>
            </a:r>
            <a:r>
              <a:rPr lang="en-US" sz="200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i="0" u="none" strike="noStrike" dirty="0" err="1">
                <a:effectLst/>
                <a:latin typeface="IBM Plex Sans" panose="020B0503050203000203" pitchFamily="34" charset="0"/>
              </a:rPr>
              <a:t>genom</a:t>
            </a:r>
            <a:r>
              <a:rPr lang="en-US" sz="200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i="0" u="none" strike="noStrike" dirty="0" err="1">
                <a:effectLst/>
                <a:latin typeface="IBM Plex Sans" panose="020B0503050203000203" pitchFamily="34" charset="0"/>
              </a:rPr>
              <a:t>att</a:t>
            </a:r>
            <a:r>
              <a:rPr lang="en-US" sz="2000" i="0" u="none" strike="noStrike" dirty="0">
                <a:effectLst/>
                <a:latin typeface="IBM Plex Sans" panose="020B0503050203000203" pitchFamily="34" charset="0"/>
              </a:rPr>
              <a:t>:</a:t>
            </a:r>
          </a:p>
          <a:p>
            <a:pPr marL="0" indent="-228600" fontAlgn="base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i="0" u="none" strike="noStrike" dirty="0">
              <a:effectLst/>
              <a:latin typeface="IBM Plex Sans" panose="020B0503050203000203" pitchFamily="34" charset="0"/>
            </a:endParaRPr>
          </a:p>
          <a:p>
            <a:pPr marL="342900" indent="-228600" fontAlgn="base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IBM Plex Sans" panose="020B0503050203000203" pitchFamily="34" charset="0"/>
              </a:rPr>
              <a:t>B</a:t>
            </a:r>
            <a:r>
              <a:rPr lang="en-US" sz="2000" b="0" i="0" u="none" strike="noStrike" dirty="0" err="1">
                <a:effectLst/>
                <a:latin typeface="IBM Plex Sans" panose="020B0503050203000203" pitchFamily="34" charset="0"/>
              </a:rPr>
              <a:t>ygga</a:t>
            </a:r>
            <a:r>
              <a:rPr lang="en-US" sz="2000" b="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IBM Plex Sans" panose="020B0503050203000203" pitchFamily="34" charset="0"/>
              </a:rPr>
              <a:t>kompetens</a:t>
            </a:r>
            <a:endParaRPr lang="en-US" sz="2000" b="0" i="0" u="none" strike="noStrike" dirty="0">
              <a:effectLst/>
              <a:latin typeface="IBM Plex Sans" panose="020B0503050203000203" pitchFamily="34" charset="0"/>
            </a:endParaRPr>
          </a:p>
          <a:p>
            <a:pPr marL="342900" indent="-228600" fontAlgn="base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IBM Plex Sans" panose="020B0503050203000203" pitchFamily="34" charset="0"/>
              </a:rPr>
              <a:t>S</a:t>
            </a:r>
            <a:r>
              <a:rPr lang="en-US" sz="2000" b="0" i="0" u="none" strike="noStrike" dirty="0" err="1">
                <a:effectLst/>
                <a:latin typeface="IBM Plex Sans" panose="020B0503050203000203" pitchFamily="34" charset="0"/>
              </a:rPr>
              <a:t>tärka</a:t>
            </a:r>
            <a:r>
              <a:rPr lang="en-US" sz="2000" b="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IBM Plex Sans" panose="020B0503050203000203" pitchFamily="34" charset="0"/>
              </a:rPr>
              <a:t>innovationskraften</a:t>
            </a:r>
            <a:endParaRPr lang="en-US" sz="2000" b="0" i="0" u="none" strike="noStrike" dirty="0">
              <a:effectLst/>
              <a:latin typeface="IBM Plex Sans" panose="020B0503050203000203" pitchFamily="34" charset="0"/>
            </a:endParaRPr>
          </a:p>
          <a:p>
            <a:pPr marL="342900" indent="-228600" fontAlgn="base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IBM Plex Sans" panose="020B0503050203000203" pitchFamily="34" charset="0"/>
              </a:rPr>
              <a:t>K</a:t>
            </a:r>
            <a:r>
              <a:rPr lang="en-US" sz="2000" b="0" i="0" u="none" strike="noStrike" dirty="0" err="1">
                <a:effectLst/>
                <a:latin typeface="IBM Plex Sans" panose="020B0503050203000203" pitchFamily="34" charset="0"/>
              </a:rPr>
              <a:t>oppla</a:t>
            </a:r>
            <a:r>
              <a:rPr lang="en-US" sz="2000" b="0" i="0" u="none" strike="noStrike" dirty="0">
                <a:effectLst/>
                <a:latin typeface="IBM Plex Sans" panose="020B0503050203000203" pitchFamily="34" charset="0"/>
              </a:rPr>
              <a:t> </a:t>
            </a:r>
            <a:r>
              <a:rPr lang="en-US" sz="2000" b="0" i="0" u="none" strike="noStrike" dirty="0" err="1">
                <a:effectLst/>
                <a:latin typeface="IBM Plex Sans" panose="020B0503050203000203" pitchFamily="34" charset="0"/>
              </a:rPr>
              <a:t>samman</a:t>
            </a:r>
            <a:r>
              <a:rPr lang="en-US" sz="2000" b="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IBM Plex Sans" panose="020B0503050203000203" pitchFamily="34" charset="0"/>
              </a:rPr>
              <a:t>besöksnäringsaktörerna</a:t>
            </a:r>
            <a:r>
              <a:rPr lang="en-US" sz="2000" b="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IBM Plex Sans" panose="020B0503050203000203" pitchFamily="34" charset="0"/>
              </a:rPr>
              <a:t>i</a:t>
            </a:r>
            <a:r>
              <a:rPr lang="en-US" sz="2000" b="0" i="0" u="none" strike="noStrike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IBM Plex Sans" panose="020B0503050203000203" pitchFamily="34" charset="0"/>
              </a:rPr>
              <a:t>gränsregionen</a:t>
            </a:r>
            <a:r>
              <a:rPr lang="en-US" sz="2000" b="0" i="0" u="none" strike="noStrike" dirty="0">
                <a:effectLst/>
                <a:latin typeface="IBM Plex Sans" panose="020B0503050203000203" pitchFamily="34" charset="0"/>
              </a:rPr>
              <a:t>. </a:t>
            </a:r>
            <a:endParaRPr lang="en-US" sz="2000" b="0" i="0" dirty="0"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63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latshållare för bild 11" descr="En bild som visar person, klädsel, Människoansikte, person&#10;&#10;Automatiskt genererad beskrivning">
            <a:extLst>
              <a:ext uri="{FF2B5EF4-FFF2-40B4-BE49-F238E27FC236}">
                <a16:creationId xmlns:a16="http://schemas.microsoft.com/office/drawing/2014/main" id="{6030058B-A950-A524-279C-4EFCA5611D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86C06F1-8F7F-89FA-B6E0-284CDB37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795" y="411174"/>
            <a:ext cx="3822189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Projektet</a:t>
            </a:r>
            <a:r>
              <a:rPr lang="en-US" sz="4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4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består</a:t>
            </a:r>
            <a:r>
              <a:rPr lang="en-US" sz="4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av </a:t>
            </a:r>
            <a:r>
              <a:rPr lang="en-US" sz="4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tre</a:t>
            </a:r>
            <a:r>
              <a:rPr lang="en-US" sz="4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4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delar</a:t>
            </a:r>
            <a:r>
              <a:rPr lang="en-US" sz="4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:</a:t>
            </a:r>
            <a:br>
              <a:rPr lang="en-US" sz="4000" b="1" dirty="0">
                <a:solidFill>
                  <a:srgbClr val="C84665"/>
                </a:solidFill>
              </a:rPr>
            </a:br>
            <a:endParaRPr lang="en-US" sz="4000" b="1" dirty="0">
              <a:solidFill>
                <a:srgbClr val="C84665"/>
              </a:solidFill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C05E528-3A7A-D8D2-42D8-7EE7C271F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1. </a:t>
            </a:r>
            <a:r>
              <a:rPr lang="en-US" sz="2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Kunskap</a:t>
            </a:r>
            <a:r>
              <a:rPr lang="en-US" sz="2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2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och</a:t>
            </a:r>
            <a:r>
              <a:rPr lang="en-US" sz="2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2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kompetens</a:t>
            </a:r>
            <a:r>
              <a:rPr lang="en-US" sz="2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2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inom</a:t>
            </a:r>
            <a:r>
              <a:rPr lang="en-US" sz="2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2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hållbarhet</a:t>
            </a:r>
            <a:endParaRPr lang="en-US" sz="2000" b="1" dirty="0">
              <a:solidFill>
                <a:srgbClr val="C84665"/>
              </a:solidFill>
              <a:latin typeface="IBM Plex Sans" panose="020B0503050203000203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latin typeface="IBM Plex Sans" panose="020B0503050203000203" pitchFamily="34" charset="0"/>
            </a:endParaRPr>
          </a:p>
          <a:p>
            <a:pPr marL="3429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IBM Plex Sans" panose="020B0503050203000203" pitchFamily="34" charset="0"/>
              </a:rPr>
              <a:t>Kurser</a:t>
            </a:r>
            <a:r>
              <a:rPr lang="en-US" sz="2000" dirty="0">
                <a:latin typeface="IBM Plex Sans" panose="020B0503050203000203" pitchFamily="34" charset="0"/>
              </a:rPr>
              <a:t>/workshops </a:t>
            </a:r>
            <a:r>
              <a:rPr lang="en-US" sz="2000" dirty="0" err="1">
                <a:latin typeface="IBM Plex Sans" panose="020B0503050203000203" pitchFamily="34" charset="0"/>
              </a:rPr>
              <a:t>i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cirkulär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ekonomi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och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affärsutveckling</a:t>
            </a:r>
            <a:endParaRPr lang="en-US" sz="2000" dirty="0">
              <a:latin typeface="IBM Plex Sans" panose="020B0503050203000203" pitchFamily="34" charset="0"/>
            </a:endParaRPr>
          </a:p>
          <a:p>
            <a:pPr marL="3429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IBM Plex Sans" panose="020B0503050203000203" pitchFamily="34" charset="0"/>
              </a:rPr>
              <a:t>Kurser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i</a:t>
            </a:r>
            <a:r>
              <a:rPr lang="en-US" sz="2000" dirty="0">
                <a:latin typeface="IBM Plex Sans" panose="020B0503050203000203" pitchFamily="34" charset="0"/>
              </a:rPr>
              <a:t> social media</a:t>
            </a:r>
          </a:p>
          <a:p>
            <a:pPr marL="114300">
              <a:lnSpc>
                <a:spcPct val="100000"/>
              </a:lnSpc>
            </a:pPr>
            <a:endParaRPr lang="en-US" sz="2000" dirty="0">
              <a:latin typeface="IBM Plex Sans" panose="020B0503050203000203" pitchFamily="34" charset="0"/>
            </a:endParaRPr>
          </a:p>
          <a:p>
            <a:pPr marL="114300">
              <a:lnSpc>
                <a:spcPct val="100000"/>
              </a:lnSpc>
            </a:pPr>
            <a:r>
              <a:rPr lang="en-US" sz="2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Effekt</a:t>
            </a:r>
            <a:r>
              <a:rPr lang="en-US" sz="2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: </a:t>
            </a:r>
            <a:r>
              <a:rPr lang="en-US" sz="2000" dirty="0" err="1">
                <a:latin typeface="IBM Plex Sans" panose="020B0503050203000203" pitchFamily="34" charset="0"/>
              </a:rPr>
              <a:t>ökad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kompetens</a:t>
            </a:r>
            <a:endParaRPr lang="en-US" sz="2000" dirty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59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latshållare för bild 12" descr="En bild som visar klädsel, person, byggnad, person&#10;&#10;Automatiskt genererad beskrivning">
            <a:extLst>
              <a:ext uri="{FF2B5EF4-FFF2-40B4-BE49-F238E27FC236}">
                <a16:creationId xmlns:a16="http://schemas.microsoft.com/office/drawing/2014/main" id="{2EEA3726-821C-0D0C-7F91-69E479863A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/>
        </p:blipFill>
        <p:spPr>
          <a:xfrm>
            <a:off x="2555441" y="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5CE756-21F9-C8B2-E9A8-140FC2B3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000" dirty="0"/>
            </a:br>
            <a:endParaRPr lang="en-US" sz="40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A797CA3-4B60-A305-4627-CD9C7E784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516" y="733425"/>
            <a:ext cx="4697525" cy="5838825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fontAlgn="base">
              <a:lnSpc>
                <a:spcPct val="120000"/>
              </a:lnSpc>
            </a:pPr>
            <a:r>
              <a:rPr lang="en-US" sz="2600" b="1" i="0" dirty="0">
                <a:solidFill>
                  <a:srgbClr val="C84665"/>
                </a:solidFill>
                <a:effectLst/>
                <a:latin typeface="IBM Plex Sans" panose="020B0503050203000203" pitchFamily="34" charset="0"/>
              </a:rPr>
              <a:t>2. </a:t>
            </a:r>
            <a:r>
              <a:rPr lang="en-US" sz="2600" b="1" i="0" dirty="0" err="1">
                <a:solidFill>
                  <a:srgbClr val="C84665"/>
                </a:solidFill>
                <a:effectLst/>
                <a:latin typeface="IBM Plex Sans" panose="020B0503050203000203" pitchFamily="34" charset="0"/>
              </a:rPr>
              <a:t>Hållbar</a:t>
            </a:r>
            <a:r>
              <a:rPr lang="en-US" sz="2600" b="1" i="0" dirty="0">
                <a:solidFill>
                  <a:srgbClr val="C84665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en-US" sz="2600" b="1" i="0" dirty="0" err="1">
                <a:solidFill>
                  <a:srgbClr val="C84665"/>
                </a:solidFill>
                <a:effectLst/>
                <a:latin typeface="IBM Plex Sans" panose="020B0503050203000203" pitchFamily="34" charset="0"/>
              </a:rPr>
              <a:t>platsutveckling</a:t>
            </a:r>
            <a:r>
              <a:rPr lang="en-US" sz="2600" b="1" i="0" dirty="0">
                <a:solidFill>
                  <a:srgbClr val="C84665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en-US" sz="2600" b="1" i="0" dirty="0" err="1">
                <a:solidFill>
                  <a:srgbClr val="C84665"/>
                </a:solidFill>
                <a:effectLst/>
                <a:latin typeface="IBM Plex Sans" panose="020B0503050203000203" pitchFamily="34" charset="0"/>
              </a:rPr>
              <a:t>genom</a:t>
            </a:r>
            <a:endParaRPr lang="en-US" sz="2600" b="1" i="0" dirty="0">
              <a:solidFill>
                <a:srgbClr val="C84665"/>
              </a:solidFill>
              <a:effectLst/>
              <a:latin typeface="IBM Plex Sans" panose="020B0503050203000203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600" b="1" i="0" dirty="0">
                <a:solidFill>
                  <a:srgbClr val="C84665"/>
                </a:solidFill>
                <a:effectLst/>
                <a:latin typeface="IBM Plex Sans" panose="020B0503050203000203" pitchFamily="34" charset="0"/>
              </a:rPr>
              <a:t>innovation och </a:t>
            </a:r>
            <a:r>
              <a:rPr lang="en-US" sz="2600" b="1" i="0" dirty="0" err="1">
                <a:solidFill>
                  <a:srgbClr val="C84665"/>
                </a:solidFill>
                <a:effectLst/>
                <a:latin typeface="IBM Plex Sans" panose="020B0503050203000203" pitchFamily="34" charset="0"/>
              </a:rPr>
              <a:t>digitala</a:t>
            </a:r>
            <a:r>
              <a:rPr lang="en-US" sz="2600" b="1" i="0" dirty="0">
                <a:solidFill>
                  <a:srgbClr val="C84665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en-US" sz="2600" b="1" i="0" dirty="0" err="1">
                <a:solidFill>
                  <a:srgbClr val="C84665"/>
                </a:solidFill>
                <a:effectLst/>
                <a:latin typeface="IBM Plex Sans" panose="020B0503050203000203" pitchFamily="34" charset="0"/>
              </a:rPr>
              <a:t>verktyg</a:t>
            </a:r>
            <a:r>
              <a:rPr lang="en-US" sz="2600" b="1" i="0" dirty="0">
                <a:solidFill>
                  <a:srgbClr val="C84665"/>
                </a:solidFill>
                <a:effectLst/>
                <a:latin typeface="IBM Plex Sans" panose="020B0503050203000203" pitchFamily="34" charset="0"/>
              </a:rPr>
              <a:t> </a:t>
            </a:r>
          </a:p>
          <a:p>
            <a:pPr marL="0" indent="-2286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900" dirty="0">
              <a:latin typeface="IBM Plex Sans" panose="020B0503050203000203" pitchFamily="34" charset="0"/>
            </a:endParaRPr>
          </a:p>
          <a:p>
            <a:pPr marL="342900" indent="-2286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b="0" i="0" dirty="0" err="1">
                <a:effectLst/>
                <a:latin typeface="IBM Plex Sans" panose="020B0503050203000203" pitchFamily="34" charset="0"/>
              </a:rPr>
              <a:t>Pilotprojekt</a:t>
            </a:r>
            <a:r>
              <a:rPr lang="en-US" sz="2600" b="0" i="0" dirty="0">
                <a:effectLst/>
                <a:latin typeface="IBM Plex Sans" panose="020B0503050203000203" pitchFamily="34" charset="0"/>
              </a:rPr>
              <a:t> med </a:t>
            </a:r>
            <a:r>
              <a:rPr lang="en-US" sz="2600" b="0" i="0" dirty="0" err="1">
                <a:effectLst/>
                <a:latin typeface="IBM Plex Sans" panose="020B0503050203000203" pitchFamily="34" charset="0"/>
              </a:rPr>
              <a:t>tre</a:t>
            </a:r>
            <a:r>
              <a:rPr lang="en-US" sz="2600" b="0" i="0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600" b="0" i="0" dirty="0" err="1">
                <a:effectLst/>
                <a:latin typeface="IBM Plex Sans" panose="020B0503050203000203" pitchFamily="34" charset="0"/>
              </a:rPr>
              <a:t>besöksmål</a:t>
            </a:r>
            <a:endParaRPr lang="en-US" sz="2600" b="0" i="0" dirty="0">
              <a:effectLst/>
              <a:latin typeface="IBM Plex Sans" panose="020B0503050203000203" pitchFamily="34" charset="0"/>
            </a:endParaRPr>
          </a:p>
          <a:p>
            <a:pPr marL="800100" lvl="1" indent="-2286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IBM Plex Sans" panose="020B0503050203000203" pitchFamily="34" charset="0"/>
              </a:rPr>
              <a:t>Edsleskogs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kyrkoruin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i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Åmål</a:t>
            </a:r>
            <a:endParaRPr lang="en-US" sz="2600" dirty="0">
              <a:latin typeface="IBM Plex Sans" panose="020B0503050203000203" pitchFamily="34" charset="0"/>
            </a:endParaRPr>
          </a:p>
          <a:p>
            <a:pPr marL="800100" lvl="1" indent="-2286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b="0" i="0" dirty="0" err="1">
                <a:effectLst/>
                <a:latin typeface="IBM Plex Sans" panose="020B0503050203000203" pitchFamily="34" charset="0"/>
              </a:rPr>
              <a:t>Vitlycke</a:t>
            </a:r>
            <a:r>
              <a:rPr lang="en-US" sz="2600" b="0" i="0" dirty="0">
                <a:effectLst/>
                <a:latin typeface="IBM Plex Sans" panose="020B0503050203000203" pitchFamily="34" charset="0"/>
              </a:rPr>
              <a:t> Museum </a:t>
            </a:r>
            <a:r>
              <a:rPr lang="en-US" sz="2600" b="0" i="0" dirty="0" err="1">
                <a:effectLst/>
                <a:latin typeface="IBM Plex Sans" panose="020B0503050203000203" pitchFamily="34" charset="0"/>
              </a:rPr>
              <a:t>i</a:t>
            </a:r>
            <a:r>
              <a:rPr lang="en-US" sz="2600" b="0" i="0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600" b="0" i="0" dirty="0" err="1">
                <a:effectLst/>
                <a:latin typeface="IBM Plex Sans" panose="020B0503050203000203" pitchFamily="34" charset="0"/>
              </a:rPr>
              <a:t>Tanum</a:t>
            </a:r>
            <a:endParaRPr lang="en-US" sz="2600" b="0" i="0" dirty="0">
              <a:effectLst/>
              <a:latin typeface="IBM Plex Sans" panose="020B0503050203000203" pitchFamily="34" charset="0"/>
            </a:endParaRPr>
          </a:p>
          <a:p>
            <a:pPr marL="800100" lvl="1" indent="-2286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b="0" i="0" dirty="0" err="1">
                <a:effectLst/>
                <a:latin typeface="IBM Plex Sans" panose="020B0503050203000203" pitchFamily="34" charset="0"/>
              </a:rPr>
              <a:t>Borgarssyssel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i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Sarpsborg</a:t>
            </a:r>
            <a:endParaRPr lang="en-US" sz="2600" b="0" i="0" dirty="0">
              <a:effectLst/>
              <a:latin typeface="IBM Plex Sans" panose="020B0503050203000203" pitchFamily="34" charset="0"/>
            </a:endParaRPr>
          </a:p>
          <a:p>
            <a:pPr marL="342900" indent="-2286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IBM Plex Sans" panose="020B0503050203000203" pitchFamily="34" charset="0"/>
              </a:rPr>
              <a:t>Workshops för </a:t>
            </a:r>
            <a:r>
              <a:rPr lang="en-US" sz="2600" dirty="0" err="1">
                <a:latin typeface="IBM Plex Sans" panose="020B0503050203000203" pitchFamily="34" charset="0"/>
              </a:rPr>
              <a:t>samtliga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besöksnäringsföretag</a:t>
            </a:r>
            <a:endParaRPr lang="en-US" sz="2600" dirty="0">
              <a:latin typeface="IBM Plex Sans" panose="020B0503050203000203" pitchFamily="34" charset="0"/>
            </a:endParaRPr>
          </a:p>
          <a:p>
            <a:pPr marL="342900" indent="-2286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b="0" i="0" dirty="0" err="1">
                <a:effectLst/>
                <a:latin typeface="IBM Plex Sans" panose="020B0503050203000203" pitchFamily="34" charset="0"/>
              </a:rPr>
              <a:t>Följ</a:t>
            </a:r>
            <a:r>
              <a:rPr lang="en-US" sz="2600" b="0" i="0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600" b="0" i="0" dirty="0" err="1">
                <a:effectLst/>
                <a:latin typeface="IBM Plex Sans" panose="020B0503050203000203" pitchFamily="34" charset="0"/>
              </a:rPr>
              <a:t>arbetet</a:t>
            </a:r>
            <a:r>
              <a:rPr lang="en-US" sz="2600" b="0" i="0" dirty="0">
                <a:effectLst/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på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vår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bloggbok</a:t>
            </a:r>
            <a:r>
              <a:rPr lang="en-US" sz="2600" dirty="0">
                <a:latin typeface="IBM Plex Sans" panose="020B0503050203000203" pitchFamily="34" charset="0"/>
              </a:rPr>
              <a:t> – kulturruta.org!</a:t>
            </a:r>
          </a:p>
          <a:p>
            <a:pPr marL="342900" indent="-2286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600" b="0" i="0" dirty="0">
              <a:effectLst/>
              <a:latin typeface="IBM Plex Sans" panose="020B0503050203000203" pitchFamily="34" charset="0"/>
            </a:endParaRPr>
          </a:p>
          <a:p>
            <a:pPr marL="114300" fontAlgn="base">
              <a:lnSpc>
                <a:spcPct val="120000"/>
              </a:lnSpc>
            </a:pPr>
            <a:r>
              <a:rPr lang="en-US" sz="26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Effekt</a:t>
            </a:r>
            <a:r>
              <a:rPr lang="en-US" sz="2600" b="1" dirty="0">
                <a:solidFill>
                  <a:srgbClr val="C84665"/>
                </a:solidFill>
                <a:latin typeface="IBM Plex Sans" panose="020B0503050203000203" pitchFamily="34" charset="0"/>
              </a:rPr>
              <a:t>: </a:t>
            </a:r>
            <a:r>
              <a:rPr lang="en-US" sz="2600" dirty="0" err="1">
                <a:latin typeface="IBM Plex Sans" panose="020B0503050203000203" pitchFamily="34" charset="0"/>
              </a:rPr>
              <a:t>Stärkt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innovationskraft</a:t>
            </a:r>
            <a:r>
              <a:rPr lang="en-US" sz="2600" dirty="0">
                <a:latin typeface="IBM Plex Sans" panose="020B0503050203000203" pitchFamily="34" charset="0"/>
              </a:rPr>
              <a:t>, </a:t>
            </a:r>
            <a:r>
              <a:rPr lang="en-US" sz="2600" dirty="0" err="1">
                <a:latin typeface="IBM Plex Sans" panose="020B0503050203000203" pitchFamily="34" charset="0"/>
              </a:rPr>
              <a:t>nya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redskap</a:t>
            </a:r>
            <a:r>
              <a:rPr lang="en-US" sz="2600" dirty="0">
                <a:latin typeface="IBM Plex Sans" panose="020B0503050203000203" pitchFamily="34" charset="0"/>
              </a:rPr>
              <a:t> för </a:t>
            </a:r>
            <a:r>
              <a:rPr lang="en-US" sz="2600" dirty="0" err="1">
                <a:latin typeface="IBM Plex Sans" panose="020B0503050203000203" pitchFamily="34" charset="0"/>
              </a:rPr>
              <a:t>att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förhöja</a:t>
            </a: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dirty="0" err="1">
                <a:latin typeface="IBM Plex Sans" panose="020B0503050203000203" pitchFamily="34" charset="0"/>
              </a:rPr>
              <a:t>upplevelsen</a:t>
            </a:r>
            <a:r>
              <a:rPr lang="en-US" sz="2600" dirty="0">
                <a:latin typeface="IBM Plex Sans" panose="020B0503050203000203" pitchFamily="34" charset="0"/>
              </a:rPr>
              <a:t> av </a:t>
            </a:r>
            <a:r>
              <a:rPr lang="en-US" sz="2600" dirty="0" err="1">
                <a:latin typeface="IBM Plex Sans" panose="020B0503050203000203" pitchFamily="34" charset="0"/>
              </a:rPr>
              <a:t>en</a:t>
            </a:r>
            <a:r>
              <a:rPr lang="en-US" sz="2600" dirty="0">
                <a:latin typeface="IBM Plex Sans" panose="020B0503050203000203" pitchFamily="34" charset="0"/>
              </a:rPr>
              <a:t> plats.</a:t>
            </a:r>
            <a:endParaRPr lang="en-US" sz="2600" b="0" i="0" dirty="0"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8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latshållare för bild 23" descr="En bild som visar klädsel, person, vägg, inomhus&#10;&#10;Automatiskt genererad beskrivning">
            <a:extLst>
              <a:ext uri="{FF2B5EF4-FFF2-40B4-BE49-F238E27FC236}">
                <a16:creationId xmlns:a16="http://schemas.microsoft.com/office/drawing/2014/main" id="{172056CC-49AB-4E78-5B0E-CCBD6206D3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r="624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5CE756-21F9-C8B2-E9A8-140FC2B3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000"/>
            </a:br>
            <a:endParaRPr lang="en-US" sz="400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A797CA3-4B60-A305-4627-CD9C7E784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8126" y="365126"/>
            <a:ext cx="3913250" cy="637857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3. Kommunikation </a:t>
            </a:r>
            <a:r>
              <a:rPr lang="en-US" sz="2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och</a:t>
            </a:r>
            <a:r>
              <a:rPr lang="en-US" sz="2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</a:t>
            </a:r>
            <a:r>
              <a:rPr lang="en-US" sz="2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samverkan</a:t>
            </a:r>
            <a:r>
              <a:rPr lang="en-US" sz="2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 - </a:t>
            </a:r>
            <a:r>
              <a:rPr lang="en-US" sz="2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synliggörande</a:t>
            </a:r>
            <a:endParaRPr lang="en-US" sz="2000" b="1" dirty="0">
              <a:solidFill>
                <a:srgbClr val="C84665"/>
              </a:solidFill>
              <a:latin typeface="IBM Plex Sans" panose="020B0503050203000203" pitchFamily="34" charset="0"/>
            </a:endParaRPr>
          </a:p>
          <a:p>
            <a:pPr marL="3429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IBM Plex Sans" panose="020B0503050203000203" pitchFamily="34" charset="0"/>
              </a:rPr>
              <a:t>Digital </a:t>
            </a:r>
            <a:r>
              <a:rPr lang="en-US" sz="2000" dirty="0" err="1">
                <a:latin typeface="IBM Plex Sans" panose="020B0503050203000203" pitchFamily="34" charset="0"/>
              </a:rPr>
              <a:t>utbildning</a:t>
            </a:r>
            <a:r>
              <a:rPr lang="en-US" sz="2000" dirty="0">
                <a:latin typeface="IBM Plex Sans" panose="020B0503050203000203" pitchFamily="34" charset="0"/>
              </a:rPr>
              <a:t> – </a:t>
            </a:r>
            <a:r>
              <a:rPr lang="en-US" sz="2000" dirty="0" err="1">
                <a:latin typeface="IBM Plex Sans" panose="020B0503050203000203" pitchFamily="34" charset="0"/>
              </a:rPr>
              <a:t>områdeskännedom</a:t>
            </a:r>
            <a:endParaRPr lang="en-US" sz="2000" dirty="0">
              <a:latin typeface="IBM Plex Sans" panose="020B0503050203000203" pitchFamily="34" charset="0"/>
            </a:endParaRPr>
          </a:p>
          <a:p>
            <a:pPr marL="3429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IBM Plex Sans" panose="020B0503050203000203" pitchFamily="34" charset="0"/>
              </a:rPr>
              <a:t>Studieresor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i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gränsregionen</a:t>
            </a:r>
            <a:endParaRPr lang="en-US" sz="2000" dirty="0">
              <a:latin typeface="IBM Plex Sans" panose="020B0503050203000203" pitchFamily="34" charset="0"/>
            </a:endParaRPr>
          </a:p>
          <a:p>
            <a:pPr marL="3429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IBM Plex Sans" panose="020B0503050203000203" pitchFamily="34" charset="0"/>
              </a:rPr>
              <a:t>Konferens</a:t>
            </a:r>
            <a:r>
              <a:rPr lang="en-US" sz="2000" dirty="0">
                <a:latin typeface="IBM Plex Sans" panose="020B0503050203000203" pitchFamily="34" charset="0"/>
              </a:rPr>
              <a:t>: ”</a:t>
            </a:r>
            <a:r>
              <a:rPr lang="en-US" sz="2000" dirty="0" err="1">
                <a:latin typeface="IBM Plex Sans" panose="020B0503050203000203" pitchFamily="34" charset="0"/>
              </a:rPr>
              <a:t>Framtidens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reiseliv</a:t>
            </a:r>
            <a:r>
              <a:rPr lang="en-US" sz="2000" dirty="0">
                <a:latin typeface="IBM Plex Sans" panose="020B0503050203000203" pitchFamily="34" charset="0"/>
              </a:rPr>
              <a:t>”</a:t>
            </a:r>
          </a:p>
          <a:p>
            <a:pPr marL="3429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IBM Plex Sans" panose="020B0503050203000203" pitchFamily="34" charset="0"/>
              </a:rPr>
              <a:t>Integrerad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evenemangskalender</a:t>
            </a:r>
            <a:endParaRPr lang="en-US" sz="2000" dirty="0">
              <a:latin typeface="IBM Plex Sans" panose="020B0503050203000203" pitchFamily="34" charset="0"/>
            </a:endParaRPr>
          </a:p>
          <a:p>
            <a:pPr marL="3429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IBM Plex Sans" panose="020B0503050203000203" pitchFamily="34" charset="0"/>
              </a:rPr>
              <a:t>Kunskapsträffar</a:t>
            </a:r>
            <a:r>
              <a:rPr lang="en-US" sz="2000" dirty="0">
                <a:latin typeface="IBM Plex Sans" panose="020B0503050203000203" pitchFamily="34" charset="0"/>
              </a:rPr>
              <a:t> för </a:t>
            </a:r>
            <a:r>
              <a:rPr lang="en-US" sz="2000" dirty="0" err="1">
                <a:latin typeface="IBM Plex Sans" panose="020B0503050203000203" pitchFamily="34" charset="0"/>
              </a:rPr>
              <a:t>gränsguiderna</a:t>
            </a:r>
            <a:endParaRPr lang="en-US" sz="2000" dirty="0">
              <a:latin typeface="IBM Plex Sans" panose="020B0503050203000203" pitchFamily="34" charset="0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latin typeface="IBM Plex Sans" panose="020B0503050203000203" pitchFamily="34" charset="0"/>
            </a:endParaRPr>
          </a:p>
          <a:p>
            <a:pPr marL="114300">
              <a:lnSpc>
                <a:spcPct val="100000"/>
              </a:lnSpc>
            </a:pPr>
            <a:r>
              <a:rPr lang="en-US" sz="2000" b="1" dirty="0" err="1">
                <a:solidFill>
                  <a:srgbClr val="C84665"/>
                </a:solidFill>
                <a:latin typeface="IBM Plex Sans" panose="020B0503050203000203" pitchFamily="34" charset="0"/>
              </a:rPr>
              <a:t>Effekt</a:t>
            </a:r>
            <a:r>
              <a:rPr lang="en-US" sz="2000" b="1" dirty="0">
                <a:solidFill>
                  <a:srgbClr val="C84665"/>
                </a:solidFill>
                <a:latin typeface="IBM Plex Sans" panose="020B0503050203000203" pitchFamily="34" charset="0"/>
              </a:rPr>
              <a:t>: </a:t>
            </a:r>
            <a:r>
              <a:rPr lang="en-US" sz="2000" dirty="0" err="1">
                <a:latin typeface="IBM Plex Sans" panose="020B0503050203000203" pitchFamily="34" charset="0"/>
              </a:rPr>
              <a:t>Ökad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områdeskännedom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och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fler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kopplingar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över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gränsen</a:t>
            </a:r>
            <a:r>
              <a:rPr lang="en-US" sz="2000" dirty="0">
                <a:latin typeface="IBM Plex Sans" panose="020B0503050203000203" pitchFamily="34" charset="0"/>
              </a:rPr>
              <a:t>. </a:t>
            </a:r>
            <a:r>
              <a:rPr lang="en-US" sz="2000" dirty="0" err="1">
                <a:latin typeface="IBM Plex Sans" panose="020B0503050203000203" pitchFamily="34" charset="0"/>
              </a:rPr>
              <a:t>Stärkt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gränsregional</a:t>
            </a:r>
            <a:r>
              <a:rPr lang="en-US" sz="2000" dirty="0">
                <a:latin typeface="IBM Plex Sans" panose="020B0503050203000203" pitchFamily="34" charset="0"/>
              </a:rPr>
              <a:t> </a:t>
            </a:r>
            <a:r>
              <a:rPr lang="en-US" sz="2000" dirty="0" err="1">
                <a:latin typeface="IBM Plex Sans" panose="020B0503050203000203" pitchFamily="34" charset="0"/>
              </a:rPr>
              <a:t>identitet</a:t>
            </a:r>
            <a:r>
              <a:rPr lang="en-US" sz="2000" dirty="0">
                <a:latin typeface="IBM Plex Sans" panose="020B050305020300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134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40FD8B06-ACF3-D52F-A948-46D77EA1DE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000" b="5000"/>
          <a:stretch>
            <a:fillRect/>
          </a:stretch>
        </p:blipFill>
        <p:spPr>
          <a:xfrm>
            <a:off x="477" y="-138868"/>
            <a:ext cx="12191039" cy="6857464"/>
          </a:xfrm>
        </p:spPr>
      </p:pic>
    </p:spTree>
    <p:extLst>
      <p:ext uri="{BB962C8B-B14F-4D97-AF65-F5344CB8AC3E}">
        <p14:creationId xmlns:p14="http://schemas.microsoft.com/office/powerpoint/2010/main" val="132395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latshållare för bild 9" descr="En bild som visar Människoansikte, klädsel, person, person&#10;&#10;Automatiskt genererad beskrivning">
            <a:extLst>
              <a:ext uri="{FF2B5EF4-FFF2-40B4-BE49-F238E27FC236}">
                <a16:creationId xmlns:a16="http://schemas.microsoft.com/office/drawing/2014/main" id="{86943AD2-EB42-F2AE-C928-40500C85AC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-3047" y="0"/>
            <a:ext cx="9669642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5CE756-21F9-C8B2-E9A8-140FC2B3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000"/>
            </a:br>
            <a:endParaRPr lang="en-US" sz="400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AA2DA24-5918-CFC9-FDDD-94BD048CA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63313" y="1832950"/>
            <a:ext cx="4358782" cy="4881011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b="1" dirty="0" err="1">
                <a:latin typeface="IBM Plex Sans" panose="020B0503050203000203" pitchFamily="34" charset="0"/>
              </a:rPr>
              <a:t>Kurser</a:t>
            </a:r>
            <a:r>
              <a:rPr lang="en-US" sz="2600" b="1" dirty="0">
                <a:latin typeface="IBM Plex Sans" panose="020B0503050203000203" pitchFamily="34" charset="0"/>
              </a:rPr>
              <a:t> </a:t>
            </a:r>
            <a:r>
              <a:rPr lang="en-US" sz="2600" b="1" dirty="0" err="1">
                <a:latin typeface="IBM Plex Sans" panose="020B0503050203000203" pitchFamily="34" charset="0"/>
              </a:rPr>
              <a:t>i</a:t>
            </a:r>
            <a:r>
              <a:rPr lang="en-US" sz="2600" b="1" dirty="0">
                <a:latin typeface="IBM Plex Sans" panose="020B0503050203000203" pitchFamily="34" charset="0"/>
              </a:rPr>
              <a:t> </a:t>
            </a:r>
            <a:r>
              <a:rPr lang="en-US" sz="2600" b="1" dirty="0" err="1">
                <a:latin typeface="IBM Plex Sans" panose="020B0503050203000203" pitchFamily="34" charset="0"/>
              </a:rPr>
              <a:t>Sociala</a:t>
            </a:r>
            <a:r>
              <a:rPr lang="en-US" sz="2600" b="1" dirty="0">
                <a:latin typeface="IBM Plex Sans" panose="020B0503050203000203" pitchFamily="34" charset="0"/>
              </a:rPr>
              <a:t> </a:t>
            </a:r>
            <a:r>
              <a:rPr lang="en-US" sz="2600" b="1" dirty="0" err="1">
                <a:latin typeface="IBM Plex Sans" panose="020B0503050203000203" pitchFamily="34" charset="0"/>
              </a:rPr>
              <a:t>medier</a:t>
            </a:r>
            <a:r>
              <a:rPr lang="en-US" sz="2600" b="1" dirty="0">
                <a:latin typeface="IBM Plex Sans" panose="020B0503050203000203" pitchFamily="34" charset="0"/>
              </a:rPr>
              <a:t> </a:t>
            </a:r>
            <a:r>
              <a:rPr lang="en-US" sz="2600" dirty="0">
                <a:latin typeface="IBM Plex Sans" panose="020B0503050203000203" pitchFamily="34" charset="0"/>
              </a:rPr>
              <a:t>- </a:t>
            </a:r>
            <a:r>
              <a:rPr lang="en-US" sz="2600" i="1" dirty="0" err="1">
                <a:latin typeface="IBM Plex Sans" panose="020B0503050203000203" pitchFamily="34" charset="0"/>
              </a:rPr>
              <a:t>stärk</a:t>
            </a:r>
            <a:r>
              <a:rPr lang="en-US" sz="2600" i="1" dirty="0">
                <a:latin typeface="IBM Plex Sans" panose="020B0503050203000203" pitchFamily="34" charset="0"/>
              </a:rPr>
              <a:t> din </a:t>
            </a:r>
            <a:r>
              <a:rPr lang="en-US" sz="2600" i="1" dirty="0" err="1">
                <a:latin typeface="IBM Plex Sans" panose="020B0503050203000203" pitchFamily="34" charset="0"/>
              </a:rPr>
              <a:t>digitala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närvaro</a:t>
            </a:r>
            <a:r>
              <a:rPr lang="en-US" sz="2600" i="1" dirty="0">
                <a:latin typeface="IBM Plex Sans" panose="020B0503050203000203" pitchFamily="34" charset="0"/>
              </a:rPr>
              <a:t>!</a:t>
            </a:r>
          </a:p>
          <a:p>
            <a:pPr marL="3429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b="1" dirty="0" err="1">
                <a:latin typeface="IBM Plex Sans" panose="020B0503050203000203" pitchFamily="34" charset="0"/>
              </a:rPr>
              <a:t>Kurser</a:t>
            </a:r>
            <a:r>
              <a:rPr lang="en-US" sz="2600" b="1" dirty="0">
                <a:latin typeface="IBM Plex Sans" panose="020B0503050203000203" pitchFamily="34" charset="0"/>
              </a:rPr>
              <a:t> </a:t>
            </a:r>
            <a:r>
              <a:rPr lang="en-US" sz="2600" b="1" dirty="0" err="1">
                <a:latin typeface="IBM Plex Sans" panose="020B0503050203000203" pitchFamily="34" charset="0"/>
              </a:rPr>
              <a:t>i</a:t>
            </a:r>
            <a:r>
              <a:rPr lang="en-US" sz="2600" b="1" dirty="0">
                <a:latin typeface="IBM Plex Sans" panose="020B0503050203000203" pitchFamily="34" charset="0"/>
              </a:rPr>
              <a:t> </a:t>
            </a:r>
            <a:r>
              <a:rPr lang="en-US" sz="2600" b="1" dirty="0" err="1">
                <a:latin typeface="IBM Plex Sans" panose="020B0503050203000203" pitchFamily="34" charset="0"/>
              </a:rPr>
              <a:t>affärsdriven</a:t>
            </a:r>
            <a:r>
              <a:rPr lang="en-US" sz="2600" b="1" dirty="0">
                <a:latin typeface="IBM Plex Sans" panose="020B0503050203000203" pitchFamily="34" charset="0"/>
              </a:rPr>
              <a:t> </a:t>
            </a:r>
            <a:r>
              <a:rPr lang="en-US" sz="2600" b="1" dirty="0" err="1">
                <a:latin typeface="IBM Plex Sans" panose="020B0503050203000203" pitchFamily="34" charset="0"/>
              </a:rPr>
              <a:t>cirkulär</a:t>
            </a:r>
            <a:r>
              <a:rPr lang="en-US" sz="2600" b="1" dirty="0">
                <a:latin typeface="IBM Plex Sans" panose="020B0503050203000203" pitchFamily="34" charset="0"/>
              </a:rPr>
              <a:t> </a:t>
            </a:r>
            <a:r>
              <a:rPr lang="en-US" sz="2600" b="1" dirty="0" err="1">
                <a:latin typeface="IBM Plex Sans" panose="020B0503050203000203" pitchFamily="34" charset="0"/>
              </a:rPr>
              <a:t>ekonomi</a:t>
            </a:r>
            <a:r>
              <a:rPr lang="en-US" sz="2600" b="1" dirty="0">
                <a:latin typeface="IBM Plex Sans" panose="020B0503050203000203" pitchFamily="34" charset="0"/>
              </a:rPr>
              <a:t> </a:t>
            </a:r>
            <a:r>
              <a:rPr lang="en-US" sz="2600" dirty="0">
                <a:latin typeface="IBM Plex Sans" panose="020B0503050203000203" pitchFamily="34" charset="0"/>
              </a:rPr>
              <a:t>- </a:t>
            </a:r>
            <a:r>
              <a:rPr lang="en-US" sz="2600" i="1" dirty="0" err="1">
                <a:latin typeface="IBM Plex Sans" panose="020B0503050203000203" pitchFamily="34" charset="0"/>
              </a:rPr>
              <a:t>Bli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en</a:t>
            </a:r>
            <a:r>
              <a:rPr lang="en-US" sz="2600" i="1" dirty="0">
                <a:latin typeface="IBM Plex Sans" panose="020B0503050203000203" pitchFamily="34" charset="0"/>
              </a:rPr>
              <a:t> del av </a:t>
            </a:r>
            <a:r>
              <a:rPr lang="en-US" sz="2600" i="1" dirty="0" err="1">
                <a:latin typeface="IBM Plex Sans" panose="020B0503050203000203" pitchFamily="34" charset="0"/>
              </a:rPr>
              <a:t>framtidens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hållbara</a:t>
            </a:r>
            <a:r>
              <a:rPr lang="en-US" sz="2600" i="1" dirty="0">
                <a:latin typeface="IBM Plex Sans" panose="020B0503050203000203" pitchFamily="34" charset="0"/>
              </a:rPr>
              <a:t> Besöksnäring.</a:t>
            </a:r>
          </a:p>
          <a:p>
            <a:pPr marL="3429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latin typeface="IBM Plex Sans" panose="020B0503050203000203" pitchFamily="34" charset="0"/>
              </a:rPr>
              <a:t>Digital </a:t>
            </a:r>
            <a:r>
              <a:rPr lang="en-US" sz="2600" b="1" dirty="0" err="1">
                <a:latin typeface="IBM Plex Sans" panose="020B0503050203000203" pitchFamily="34" charset="0"/>
              </a:rPr>
              <a:t>utbildning</a:t>
            </a:r>
            <a:r>
              <a:rPr lang="en-US" sz="2600" b="1" dirty="0">
                <a:latin typeface="IBM Plex Sans" panose="020B0503050203000203" pitchFamily="34" charset="0"/>
              </a:rPr>
              <a:t> om </a:t>
            </a:r>
            <a:r>
              <a:rPr lang="en-US" sz="2600" b="1" dirty="0" err="1">
                <a:latin typeface="IBM Plex Sans" panose="020B0503050203000203" pitchFamily="34" charset="0"/>
              </a:rPr>
              <a:t>gränsregionen</a:t>
            </a:r>
            <a:r>
              <a:rPr lang="en-US" sz="2600" b="1" dirty="0">
                <a:latin typeface="IBM Plex Sans" panose="020B0503050203000203" pitchFamily="34" charset="0"/>
              </a:rPr>
              <a:t> - </a:t>
            </a:r>
            <a:r>
              <a:rPr lang="en-US" sz="2600" i="1" dirty="0">
                <a:latin typeface="IBM Plex Sans" panose="020B0503050203000203" pitchFamily="34" charset="0"/>
              </a:rPr>
              <a:t>kultur </a:t>
            </a:r>
            <a:r>
              <a:rPr lang="en-US" sz="2600" i="1" dirty="0" err="1">
                <a:latin typeface="IBM Plex Sans" panose="020B0503050203000203" pitchFamily="34" charset="0"/>
              </a:rPr>
              <a:t>och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besöksmål</a:t>
            </a:r>
            <a:r>
              <a:rPr lang="en-US" sz="2600" i="1" dirty="0">
                <a:latin typeface="IBM Plex Sans" panose="020B0503050203000203" pitchFamily="34" charset="0"/>
              </a:rPr>
              <a:t> - </a:t>
            </a:r>
            <a:r>
              <a:rPr lang="en-US" sz="2600" i="1" dirty="0" err="1">
                <a:latin typeface="IBM Plex Sans" panose="020B0503050203000203" pitchFamily="34" charset="0"/>
              </a:rPr>
              <a:t>vad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finns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på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andra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sidan</a:t>
            </a:r>
            <a:r>
              <a:rPr lang="en-US" sz="2600" i="1" dirty="0">
                <a:latin typeface="IBM Plex Sans" panose="020B0503050203000203" pitchFamily="34" charset="0"/>
              </a:rPr>
              <a:t>?</a:t>
            </a:r>
          </a:p>
          <a:p>
            <a:pPr marL="3429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b="1" dirty="0" err="1">
                <a:latin typeface="IBM Plex Sans" panose="020B0503050203000203" pitchFamily="34" charset="0"/>
              </a:rPr>
              <a:t>Studieresor</a:t>
            </a:r>
            <a:r>
              <a:rPr lang="en-US" sz="2600" b="1" dirty="0">
                <a:latin typeface="IBM Plex Sans" panose="020B0503050203000203" pitchFamily="34" charset="0"/>
              </a:rPr>
              <a:t> </a:t>
            </a:r>
            <a:r>
              <a:rPr lang="en-US" sz="2600" dirty="0">
                <a:latin typeface="IBM Plex Sans" panose="020B0503050203000203" pitchFamily="34" charset="0"/>
              </a:rPr>
              <a:t>- </a:t>
            </a:r>
            <a:r>
              <a:rPr lang="en-US" sz="2600" i="1" dirty="0" err="1">
                <a:latin typeface="IBM Plex Sans" panose="020B0503050203000203" pitchFamily="34" charset="0"/>
              </a:rPr>
              <a:t>lär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känna</a:t>
            </a:r>
            <a:r>
              <a:rPr lang="en-US" sz="2600" i="1" dirty="0">
                <a:latin typeface="IBM Plex Sans" panose="020B0503050203000203" pitchFamily="34" charset="0"/>
              </a:rPr>
              <a:t> din </a:t>
            </a:r>
            <a:r>
              <a:rPr lang="en-US" sz="2600" i="1" dirty="0" err="1">
                <a:latin typeface="IBM Plex Sans" panose="020B0503050203000203" pitchFamily="34" charset="0"/>
              </a:rPr>
              <a:t>granne</a:t>
            </a:r>
            <a:r>
              <a:rPr lang="en-US" sz="2600" i="1" dirty="0">
                <a:latin typeface="IBM Plex Sans" panose="020B0503050203000203" pitchFamily="34" charset="0"/>
              </a:rPr>
              <a:t>!</a:t>
            </a:r>
          </a:p>
          <a:p>
            <a:pPr marL="3429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latin typeface="IBM Plex Sans" panose="020B0503050203000203" pitchFamily="34" charset="0"/>
              </a:rPr>
              <a:t>Konferens</a:t>
            </a:r>
            <a:r>
              <a:rPr lang="en-US" sz="2600" dirty="0">
                <a:latin typeface="IBM Plex Sans" panose="020B0503050203000203" pitchFamily="34" charset="0"/>
              </a:rPr>
              <a:t> - </a:t>
            </a:r>
            <a:r>
              <a:rPr lang="en-US" sz="2600" i="1" dirty="0" err="1">
                <a:latin typeface="IBM Plex Sans" panose="020B0503050203000203" pitchFamily="34" charset="0"/>
              </a:rPr>
              <a:t>framtidens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besöksnäring</a:t>
            </a:r>
            <a:endParaRPr lang="en-US" sz="2600" i="1" dirty="0">
              <a:latin typeface="IBM Plex Sans" panose="020B0503050203000203" pitchFamily="34" charset="0"/>
            </a:endParaRPr>
          </a:p>
          <a:p>
            <a:pPr marL="3429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IBM Plex Sans" panose="020B0503050203000203" pitchFamily="34" charset="0"/>
              </a:rPr>
              <a:t> </a:t>
            </a:r>
            <a:r>
              <a:rPr lang="en-US" sz="2600" b="1" dirty="0">
                <a:latin typeface="IBM Plex Sans" panose="020B0503050203000203" pitchFamily="34" charset="0"/>
              </a:rPr>
              <a:t>Workshop </a:t>
            </a:r>
            <a:r>
              <a:rPr lang="en-US" sz="2600" dirty="0">
                <a:latin typeface="IBM Plex Sans" panose="020B0503050203000203" pitchFamily="34" charset="0"/>
              </a:rPr>
              <a:t>- </a:t>
            </a:r>
            <a:r>
              <a:rPr lang="en-US" sz="2600" i="1" dirty="0" err="1">
                <a:latin typeface="IBM Plex Sans" panose="020B0503050203000203" pitchFamily="34" charset="0"/>
              </a:rPr>
              <a:t>lärdomar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från</a:t>
            </a:r>
            <a:r>
              <a:rPr lang="en-US" sz="2600" i="1" dirty="0">
                <a:latin typeface="IBM Plex Sans" panose="020B0503050203000203" pitchFamily="34" charset="0"/>
              </a:rPr>
              <a:t> de </a:t>
            </a:r>
            <a:r>
              <a:rPr lang="en-US" sz="2600" i="1" dirty="0" err="1">
                <a:latin typeface="IBM Plex Sans" panose="020B0503050203000203" pitchFamily="34" charset="0"/>
              </a:rPr>
              <a:t>tre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  <a:r>
              <a:rPr lang="en-US" sz="2600" i="1" dirty="0" err="1">
                <a:latin typeface="IBM Plex Sans" panose="020B0503050203000203" pitchFamily="34" charset="0"/>
              </a:rPr>
              <a:t>pilotprojekten</a:t>
            </a:r>
            <a:r>
              <a:rPr lang="en-US" sz="2600" i="1" dirty="0">
                <a:latin typeface="IBM Plex Sans" panose="020B0503050203000203" pitchFamily="34" charset="0"/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C9A5D1B-FE47-111E-E213-A07B3EF5B3A1}"/>
              </a:ext>
            </a:extLst>
          </p:cNvPr>
          <p:cNvSpPr txBox="1"/>
          <p:nvPr/>
        </p:nvSpPr>
        <p:spPr>
          <a:xfrm>
            <a:off x="7531610" y="242832"/>
            <a:ext cx="4358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3600" b="1" dirty="0">
                <a:solidFill>
                  <a:srgbClr val="C84665"/>
                </a:solidFill>
                <a:latin typeface="IBM Plex Sans" panose="020B0503050203000203" pitchFamily="34" charset="0"/>
              </a:rPr>
              <a:t>Aktiviteter för företagare</a:t>
            </a:r>
            <a:endParaRPr lang="sv-SE" sz="3600" b="1" dirty="0">
              <a:solidFill>
                <a:srgbClr val="C846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2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M Plex Sans 2023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Reflek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1660A9E-58D8-49C4-9831-6BE3EE3A1BAD}" vid="{63EDB268-9077-4473-867F-1B2AD35DC50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0D790EC0AF54B85465CD89A3F5B15" ma:contentTypeVersion="14" ma:contentTypeDescription="Create a new document." ma:contentTypeScope="" ma:versionID="4f8908d03c2ec06c19c3ab948478fa2b">
  <xsd:schema xmlns:xsd="http://www.w3.org/2001/XMLSchema" xmlns:xs="http://www.w3.org/2001/XMLSchema" xmlns:p="http://schemas.microsoft.com/office/2006/metadata/properties" xmlns:ns2="79eab74a-991c-4a5f-b969-6cb285324b56" xmlns:ns3="61723be9-c3be-4545-9363-cd9166c6494a" targetNamespace="http://schemas.microsoft.com/office/2006/metadata/properties" ma:root="true" ma:fieldsID="5bb0a95f6ddedf6c8bb5e33179a7f325" ns2:_="" ns3:_="">
    <xsd:import namespace="79eab74a-991c-4a5f-b969-6cb285324b56"/>
    <xsd:import namespace="61723be9-c3be-4545-9363-cd9166c649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ab74a-991c-4a5f-b969-6cb285324b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ba445a5-41d5-4652-a151-e5aa59cb00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23be9-c3be-4545-9363-cd9166c6494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23667b3-1d7b-4596-bd0e-bb5297ad79a8}" ma:internalName="TaxCatchAll" ma:showField="CatchAllData" ma:web="61723be9-c3be-4545-9363-cd9166c649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723be9-c3be-4545-9363-cd9166c6494a" xsi:nil="true"/>
    <lcf76f155ced4ddcb4097134ff3c332f xmlns="79eab74a-991c-4a5f-b969-6cb285324b5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69F46F-B7AE-478F-ADCA-79ABA1DFCA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F23948-7CCA-4CF4-A77E-D155FD7441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eab74a-991c-4a5f-b969-6cb285324b56"/>
    <ds:schemaRef ds:uri="61723be9-c3be-4545-9363-cd9166c649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CCC421-593E-46BA-B2D7-536CB8E1F6F0}">
  <ds:schemaRefs>
    <ds:schemaRef ds:uri="http://schemas.microsoft.com/office/2006/metadata/properties"/>
    <ds:schemaRef ds:uri="http://schemas.microsoft.com/office/infopath/2007/PartnerControls"/>
    <ds:schemaRef ds:uri="61723be9-c3be-4545-9363-cd9166c6494a"/>
    <ds:schemaRef ds:uri="79eab74a-991c-4a5f-b969-6cb285324b5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</TotalTime>
  <Words>360</Words>
  <Application>Microsoft Office PowerPoint</Application>
  <PresentationFormat>Bredbild</PresentationFormat>
  <Paragraphs>67</Paragraphs>
  <Slides>14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IBM Plex Sans</vt:lpstr>
      <vt:lpstr>Office-tema</vt:lpstr>
      <vt:lpstr>Office-tema</vt:lpstr>
      <vt:lpstr>PowerPoint-presentation</vt:lpstr>
      <vt:lpstr>PowerPoint-presentation</vt:lpstr>
      <vt:lpstr>Vad ska vi uträtta?</vt:lpstr>
      <vt:lpstr>Projektets mål </vt:lpstr>
      <vt:lpstr>Projektet består av tre delar: </vt:lpstr>
      <vt:lpstr> </vt:lpstr>
      <vt:lpstr> </vt:lpstr>
      <vt:lpstr>PowerPoint-presentation</vt:lpstr>
      <vt:lpstr> </vt:lpstr>
      <vt:lpstr>PowerPoint-presentation</vt:lpstr>
      <vt:lpstr>Varför ska vi samarbeta på tvärs över gränsen?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Linda Smith</dc:creator>
  <cp:lastModifiedBy>Denise Nilsson</cp:lastModifiedBy>
  <cp:revision>9</cp:revision>
  <dcterms:created xsi:type="dcterms:W3CDTF">2023-11-29T10:03:53Z</dcterms:created>
  <dcterms:modified xsi:type="dcterms:W3CDTF">2023-12-13T08:22:27Z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0x010100D010D790EC0AF54B85465CD89A3F5B15</vt:lpwstr>
  </property>
  <property fmtid="{D5CDD505-2E9C-101B-9397-08002B2CF9AE}" pid="3" name="MediaServiceImageTags">
    <vt:lpwstr/>
  </property>
</Properties>
</file>