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504" r:id="rId2"/>
    <p:sldId id="510" r:id="rId3"/>
    <p:sldId id="511" r:id="rId4"/>
    <p:sldId id="513" r:id="rId5"/>
    <p:sldId id="517" r:id="rId6"/>
    <p:sldId id="519" r:id="rId7"/>
    <p:sldId id="614" r:id="rId8"/>
    <p:sldId id="518" r:id="rId9"/>
    <p:sldId id="615" r:id="rId10"/>
  </p:sldIdLst>
  <p:sldSz cx="12192000" cy="6858000"/>
  <p:notesSz cx="6858000" cy="9144000"/>
  <p:embeddedFontLst>
    <p:embeddedFont>
      <p:font typeface="Lato" panose="020F0502020204030203" pitchFamily="34" charset="0"/>
      <p:regular r:id="rId13"/>
    </p:embeddedFont>
    <p:embeddedFont>
      <p:font typeface="Public Sans" pitchFamily="2" charset="0"/>
      <p:regular r:id="rId14"/>
      <p:bold r:id="rId15"/>
      <p:italic r:id="rId16"/>
      <p:boldItalic r:id="rId17"/>
    </p:embeddedFont>
  </p:embeddedFontLst>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9640" autoAdjust="0"/>
  </p:normalViewPr>
  <p:slideViewPr>
    <p:cSldViewPr snapToGrid="0">
      <p:cViewPr varScale="1">
        <p:scale>
          <a:sx n="56" d="100"/>
          <a:sy n="56" d="100"/>
        </p:scale>
        <p:origin x="1080" y="60"/>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2025-03-03</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2025-03-03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vsmedelsverket.se/globalassets/om-oss/lagstiftning/dricksvatten---naturl-mineralv---kallv/livsfs-2022-12_web_t.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rikshandboken-bhv.se/Skane/amning-och-nutrition/mat-och-dryck---oversikt/barn-och-dricksvatten/" TargetMode="External"/><Relationship Id="rId4" Type="http://schemas.openxmlformats.org/officeDocument/2006/relationships/hyperlink" Target="https://www.livsmedelsverket.se/livsmedel-och-innehall/dricksvatten/egen-brunn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E1E1E"/>
                </a:solidFill>
                <a:effectLst/>
                <a:latin typeface="Lato" panose="020F0502020204030203" pitchFamily="34" charset="0"/>
              </a:rPr>
              <a:t>Inledning: Det är en rättighet för barn att ha en frisk mun enligt Barnkonventionens artikel 24. </a:t>
            </a:r>
            <a:r>
              <a:rPr lang="sv-SE" b="0" i="0" dirty="0">
                <a:solidFill>
                  <a:srgbClr val="2E2E38"/>
                </a:solidFill>
                <a:effectLst/>
                <a:latin typeface="Tinos"/>
              </a:rPr>
              <a:t>De flesta känner till att en god munhygien förebygger tand- och tandköttssjukdomar. Men forskning visar även på samband mellan god munhälsa och god övergripande hälsa för övrigt. Detta hör samman med att inflammationer och bakterier i munnen kan påverka andra organsystem och bidra till utvecklingen av olika sjukdomar (till exempel hjärt- och kärlsjukdomar, diabetes, demens och reumatiska sjukdomar). Syftet med det här materialet är att stödja dig som förälder i att skapa goda munhälsovanor för ditt barn. Goda munhygienvanor som grundläggs tidigt följer en person genom hela livet.</a:t>
            </a:r>
          </a:p>
          <a:p>
            <a:endParaRPr lang="sv-SE" b="0" i="0" dirty="0">
              <a:solidFill>
                <a:srgbClr val="2E2E38"/>
              </a:solidFill>
              <a:effectLst/>
              <a:latin typeface="Tinos"/>
            </a:endParaRPr>
          </a:p>
          <a:p>
            <a:r>
              <a:rPr lang="sv-SE" dirty="0">
                <a:latin typeface="Public Sans" pitchFamily="2" charset="0"/>
              </a:rPr>
              <a:t>Källor till detta material:</a:t>
            </a:r>
          </a:p>
          <a:p>
            <a:r>
              <a:rPr lang="sv-SE" dirty="0">
                <a:latin typeface="Public Sans" pitchFamily="2" charset="0"/>
              </a:rPr>
              <a:t>1177.</a:t>
            </a:r>
          </a:p>
          <a:p>
            <a:r>
              <a:rPr lang="sv-SE" dirty="0">
                <a:latin typeface="Public Sans" pitchFamily="2" charset="0"/>
              </a:rPr>
              <a:t>Rikshandboken i Barnhälsovård.</a:t>
            </a:r>
          </a:p>
          <a:p>
            <a:r>
              <a:rPr lang="sv-SE" dirty="0">
                <a:latin typeface="Public Sans" pitchFamily="2" charset="0"/>
              </a:rPr>
              <a:t>”Allt du behöver veta om barns tänder”,  broschyr från Folktandvården Skåne.</a:t>
            </a:r>
          </a:p>
          <a:p>
            <a:r>
              <a:rPr lang="sv-SE" dirty="0">
                <a:latin typeface="Public Sans" pitchFamily="2" charset="0"/>
              </a:rPr>
              <a:t>Klinge, B &amp; Andersson, B. </a:t>
            </a:r>
            <a:r>
              <a:rPr lang="sv-SE" b="0" i="0" dirty="0">
                <a:solidFill>
                  <a:srgbClr val="2E2E38"/>
                </a:solidFill>
                <a:effectLst/>
                <a:latin typeface="Tinos"/>
              </a:rPr>
              <a:t>Din hälsa sitter i munnen. The </a:t>
            </a:r>
            <a:r>
              <a:rPr lang="sv-SE" b="0" i="0" dirty="0" err="1">
                <a:solidFill>
                  <a:srgbClr val="2E2E38"/>
                </a:solidFill>
                <a:effectLst/>
                <a:latin typeface="Tinos"/>
              </a:rPr>
              <a:t>bookaffair</a:t>
            </a:r>
            <a:r>
              <a:rPr lang="sv-SE" b="0" i="0" dirty="0">
                <a:solidFill>
                  <a:srgbClr val="2E2E38"/>
                </a:solidFill>
                <a:effectLst/>
                <a:latin typeface="Tinos"/>
              </a:rPr>
              <a:t>, </a:t>
            </a:r>
            <a:endParaRPr lang="sv-SE" dirty="0">
              <a:latin typeface="Public Sans" pitchFamily="2" charset="0"/>
            </a:endParaRPr>
          </a:p>
          <a:p>
            <a:endParaRPr lang="sv-SE" b="0" i="0" dirty="0">
              <a:solidFill>
                <a:srgbClr val="2E2E38"/>
              </a:solidFill>
              <a:effectLst/>
              <a:latin typeface="Tinos"/>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1</a:t>
            </a:fld>
            <a:endParaRPr lang="sv-SE" dirty="0"/>
          </a:p>
        </p:txBody>
      </p:sp>
    </p:spTree>
    <p:extLst>
      <p:ext uri="{BB962C8B-B14F-4D97-AF65-F5344CB8AC3E}">
        <p14:creationId xmlns:p14="http://schemas.microsoft.com/office/powerpoint/2010/main" val="104656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Människan har två uppsättningar tänder: mjölktänder och permanenta tänder.</a:t>
            </a:r>
          </a:p>
          <a:p>
            <a:pPr algn="l"/>
            <a:r>
              <a:rPr lang="sv-SE" b="0" i="0" dirty="0">
                <a:solidFill>
                  <a:srgbClr val="353535"/>
                </a:solidFill>
                <a:effectLst/>
                <a:latin typeface="Public Sans" panose="020B0604020202020204" charset="0"/>
              </a:rPr>
              <a:t>Tänderna börjar bildas tidigt under fosterstadiet. </a:t>
            </a:r>
          </a:p>
          <a:p>
            <a:pPr algn="l"/>
            <a:r>
              <a:rPr lang="sv-SE" b="0" i="0" dirty="0">
                <a:solidFill>
                  <a:srgbClr val="353535"/>
                </a:solidFill>
                <a:effectLst/>
                <a:latin typeface="Public Sans" panose="020B0604020202020204" charset="0"/>
              </a:rPr>
              <a:t>Det gäller både mjölktänderna och de permanenta tänderna. </a:t>
            </a:r>
          </a:p>
          <a:p>
            <a:pPr algn="l"/>
            <a:r>
              <a:rPr lang="sv-SE" b="0" i="0" dirty="0">
                <a:solidFill>
                  <a:srgbClr val="353535"/>
                </a:solidFill>
                <a:effectLst/>
                <a:latin typeface="Public Sans" panose="020B0604020202020204" charset="0"/>
              </a:rPr>
              <a:t>Anlagen för tänderna ligger i käkbenet vid födseln och vid sex till åtta månaders ålder börjar tänderna växa. </a:t>
            </a:r>
          </a:p>
          <a:p>
            <a:pPr algn="l"/>
            <a:r>
              <a:rPr lang="sv-SE" b="0" i="0" dirty="0">
                <a:solidFill>
                  <a:srgbClr val="353535"/>
                </a:solidFill>
                <a:effectLst/>
                <a:latin typeface="Public Sans" panose="020B0604020202020204" charset="0"/>
              </a:rPr>
              <a:t>En del barn har tänder redan vid födseln, men det är ovanligt. </a:t>
            </a:r>
          </a:p>
          <a:p>
            <a:pPr algn="l"/>
            <a:r>
              <a:rPr lang="sv-SE" b="0" i="0" dirty="0">
                <a:solidFill>
                  <a:srgbClr val="353535"/>
                </a:solidFill>
                <a:effectLst/>
                <a:latin typeface="Public Sans" panose="020B0604020202020204" charset="0"/>
              </a:rPr>
              <a:t>Tandanlagen är det som ska bli tänder. De finns i käkbenet. </a:t>
            </a:r>
          </a:p>
          <a:p>
            <a:pPr algn="l"/>
            <a:r>
              <a:rPr lang="sv-SE" b="0" i="0" dirty="0">
                <a:solidFill>
                  <a:srgbClr val="353535"/>
                </a:solidFill>
                <a:effectLst/>
                <a:latin typeface="Public Sans" panose="020B0604020202020204" charset="0"/>
              </a:rPr>
              <a:t>Från början är tandanlagen bara en mjuk liten samling av celler. </a:t>
            </a:r>
          </a:p>
          <a:p>
            <a:pPr algn="l"/>
            <a:r>
              <a:rPr lang="sv-SE" b="0" i="0" dirty="0">
                <a:solidFill>
                  <a:srgbClr val="353535"/>
                </a:solidFill>
                <a:effectLst/>
                <a:latin typeface="Public Sans" panose="020B0604020202020204" charset="0"/>
              </a:rPr>
              <a:t>De mognar till emalj och </a:t>
            </a:r>
            <a:r>
              <a:rPr lang="sv-SE" b="0" i="0" dirty="0" err="1">
                <a:solidFill>
                  <a:srgbClr val="353535"/>
                </a:solidFill>
                <a:effectLst/>
                <a:latin typeface="Public Sans" panose="020B0604020202020204" charset="0"/>
              </a:rPr>
              <a:t>dentin</a:t>
            </a:r>
            <a:r>
              <a:rPr lang="sv-SE" b="0" i="0" dirty="0">
                <a:solidFill>
                  <a:srgbClr val="353535"/>
                </a:solidFill>
                <a:effectLst/>
                <a:latin typeface="Public Sans" panose="020B0604020202020204" charset="0"/>
              </a:rPr>
              <a:t>, ett slags ben som tänderna består av. </a:t>
            </a:r>
          </a:p>
          <a:p>
            <a:pPr algn="l"/>
            <a:r>
              <a:rPr lang="sv-SE" b="0" i="0" dirty="0">
                <a:solidFill>
                  <a:srgbClr val="353535"/>
                </a:solidFill>
                <a:effectLst/>
                <a:latin typeface="Public Sans" panose="020B0604020202020204" charset="0"/>
              </a:rPr>
              <a:t>Tänderna växer ut, får sin riktiga form och blir hårda när mineraler lagras i anlagen.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solidFill>
                  <a:srgbClr val="92D050"/>
                </a:solidFill>
                <a:effectLst/>
                <a:highlight>
                  <a:srgbClr val="FFFF00"/>
                </a:highlight>
                <a:latin typeface="Public Sans" panose="020B0604020202020204" charset="0"/>
              </a:rPr>
              <a:t>Förslag diskussionsfråga: </a:t>
            </a:r>
            <a:r>
              <a:rPr lang="sv-SE" sz="1200" b="0" i="1" dirty="0">
                <a:solidFill>
                  <a:srgbClr val="92D050"/>
                </a:solidFill>
                <a:effectLst/>
                <a:highlight>
                  <a:srgbClr val="FFFF00"/>
                </a:highlight>
                <a:latin typeface="Public Sans" panose="020B0604020202020204" charset="0"/>
              </a:rPr>
              <a:t>Vilka</a:t>
            </a:r>
            <a:r>
              <a:rPr lang="sv-SE" sz="1200" i="1" dirty="0">
                <a:solidFill>
                  <a:srgbClr val="92D050"/>
                </a:solidFill>
                <a:highlight>
                  <a:srgbClr val="FFFF00"/>
                </a:highlight>
              </a:rPr>
              <a:t> minnen har ni av hur det var med era tänder när ni var barn? Vilka erfarenheter har du själv att gå till tandläkaren?</a:t>
            </a:r>
          </a:p>
          <a:p>
            <a:pPr algn="l"/>
            <a:endParaRPr lang="sv-SE" b="0" i="0" dirty="0">
              <a:solidFill>
                <a:srgbClr val="353535"/>
              </a:solidFill>
              <a:effectLst/>
              <a:latin typeface="Public Sans" panose="020B0604020202020204" charset="0"/>
            </a:endParaRP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41322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dirty="0">
                <a:solidFill>
                  <a:srgbClr val="353535"/>
                </a:solidFill>
                <a:effectLst/>
                <a:latin typeface="Public Sans" panose="020B0604020202020204" charset="0"/>
              </a:rPr>
              <a:t>Mjölktänderna är de första tänderna. </a:t>
            </a:r>
          </a:p>
          <a:p>
            <a:pPr algn="l"/>
            <a:r>
              <a:rPr lang="sv-SE" sz="1200" b="0" i="0" dirty="0">
                <a:solidFill>
                  <a:srgbClr val="353535"/>
                </a:solidFill>
                <a:effectLst/>
                <a:latin typeface="Public Sans" panose="020B0604020202020204" charset="0"/>
              </a:rPr>
              <a:t>De är anpassade efter det lilla barnets mun och är ofta vitare i färgen än de permanenta tänderna. </a:t>
            </a:r>
          </a:p>
          <a:p>
            <a:pPr algn="l"/>
            <a:r>
              <a:rPr lang="sv-SE" sz="1200" b="0" i="0" dirty="0">
                <a:solidFill>
                  <a:srgbClr val="353535"/>
                </a:solidFill>
                <a:effectLst/>
                <a:latin typeface="Public Sans" panose="020B0604020202020204" charset="0"/>
              </a:rPr>
              <a:t>Sammanlagt får ett barn 20 mjölktänder: tio i överkäken och tio i underkäken.</a:t>
            </a:r>
            <a:endParaRPr lang="sv-SE" sz="1200" b="1" i="0" dirty="0">
              <a:solidFill>
                <a:srgbClr val="353535"/>
              </a:solidFill>
              <a:effectLst/>
              <a:latin typeface="Public Sans" panose="020B0604020202020204" charset="0"/>
            </a:endParaRPr>
          </a:p>
          <a:p>
            <a:pPr algn="l"/>
            <a:r>
              <a:rPr lang="sv-SE" sz="1200" b="0" i="0" dirty="0">
                <a:solidFill>
                  <a:srgbClr val="353535"/>
                </a:solidFill>
                <a:effectLst/>
                <a:latin typeface="Public Sans" panose="020B0604020202020204" charset="0"/>
              </a:rPr>
              <a:t>Oftast får barn sin första tand vid sex till åtta månaders ålder. Hos vissa barn dröjer det till ett och ett halvt år. </a:t>
            </a:r>
          </a:p>
          <a:p>
            <a:pPr algn="l"/>
            <a:r>
              <a:rPr lang="sv-SE" sz="1200" b="0" i="0" dirty="0">
                <a:solidFill>
                  <a:srgbClr val="353535"/>
                </a:solidFill>
                <a:effectLst/>
                <a:latin typeface="Public Sans" panose="020B0604020202020204" charset="0"/>
              </a:rPr>
              <a:t>Två framtänder i underkäken brukar komma först, därefter två framtänder i överkäken. </a:t>
            </a:r>
          </a:p>
          <a:p>
            <a:pPr algn="l"/>
            <a:r>
              <a:rPr lang="sv-SE" sz="1200" b="0" i="0" dirty="0">
                <a:solidFill>
                  <a:srgbClr val="353535"/>
                </a:solidFill>
                <a:effectLst/>
                <a:latin typeface="Public Sans" panose="020B0604020202020204" charset="0"/>
              </a:rPr>
              <a:t>De första kindtänderna brukar komma vid ett till ett och ett halvt års ålder. </a:t>
            </a:r>
          </a:p>
          <a:p>
            <a:pPr algn="l"/>
            <a:r>
              <a:rPr lang="sv-SE" sz="1200" b="0" i="0" dirty="0">
                <a:solidFill>
                  <a:srgbClr val="353535"/>
                </a:solidFill>
                <a:effectLst/>
                <a:latin typeface="Public Sans" panose="020B0604020202020204" charset="0"/>
              </a:rPr>
              <a:t>När barnet är tre år har det oftast fått alla sina mjölktänder.</a:t>
            </a:r>
          </a:p>
          <a:p>
            <a:pPr algn="l"/>
            <a:endParaRPr lang="sv-SE" sz="1200" b="0" i="0" dirty="0">
              <a:solidFill>
                <a:srgbClr val="353535"/>
              </a:solidFill>
              <a:effectLst/>
              <a:latin typeface="Public Sans" panose="020B0604020202020204" charset="0"/>
            </a:endParaRPr>
          </a:p>
          <a:p>
            <a:pPr algn="l"/>
            <a:r>
              <a:rPr lang="sv-SE" sz="1200" b="0" i="0" dirty="0">
                <a:solidFill>
                  <a:srgbClr val="353535"/>
                </a:solidFill>
                <a:effectLst/>
                <a:latin typeface="Public Sans" panose="020B0604020202020204" charset="0"/>
              </a:rPr>
              <a:t>Det kan klia i munnen och barnet dreglar oftast lite mer när tänder kommer fram. </a:t>
            </a:r>
          </a:p>
          <a:p>
            <a:pPr algn="l"/>
            <a:r>
              <a:rPr lang="sv-SE" sz="1200" b="0" i="0" dirty="0">
                <a:solidFill>
                  <a:srgbClr val="353535"/>
                </a:solidFill>
                <a:effectLst/>
                <a:latin typeface="Public Sans" panose="020B0604020202020204" charset="0"/>
              </a:rPr>
              <a:t>Därför kan det vara behagligt för barnet med lätt massage av tandköttet, till exempel med en mjuk bitring. </a:t>
            </a:r>
          </a:p>
          <a:p>
            <a:pPr algn="l"/>
            <a:r>
              <a:rPr lang="sv-SE" sz="1200" b="0" i="0" dirty="0">
                <a:solidFill>
                  <a:srgbClr val="353535"/>
                </a:solidFill>
                <a:effectLst/>
                <a:latin typeface="Public Sans" panose="020B0604020202020204" charset="0"/>
              </a:rPr>
              <a:t>Du kan också försiktigt gnugga barnets tandkött med ett finger eller en mjuk tandborste.</a:t>
            </a:r>
          </a:p>
          <a:p>
            <a:pPr algn="l"/>
            <a:r>
              <a:rPr lang="sv-SE" sz="1200" b="0" i="0" dirty="0">
                <a:solidFill>
                  <a:srgbClr val="353535"/>
                </a:solidFill>
                <a:effectLst/>
                <a:latin typeface="Public Sans" panose="020B0604020202020204" charset="0"/>
              </a:rPr>
              <a:t>Det händer att tandköttet blir irriterat. Den nya tanden kan ha svårt att tränga igenom tandköttet. </a:t>
            </a:r>
          </a:p>
          <a:p>
            <a:pPr algn="l"/>
            <a:r>
              <a:rPr lang="sv-SE" sz="1200" b="0" i="0" dirty="0">
                <a:solidFill>
                  <a:srgbClr val="353535"/>
                </a:solidFill>
                <a:effectLst/>
                <a:latin typeface="Public Sans" panose="020B0604020202020204" charset="0"/>
              </a:rPr>
              <a:t>Ibland kan barnet få lite feber i samband med att tänderna kommer fram.</a:t>
            </a:r>
          </a:p>
          <a:p>
            <a:pPr algn="l"/>
            <a:r>
              <a:rPr lang="sv-SE" sz="1200" b="0" i="0" dirty="0">
                <a:solidFill>
                  <a:srgbClr val="353535"/>
                </a:solidFill>
                <a:effectLst/>
                <a:latin typeface="Public Sans" panose="020B0604020202020204" charset="0"/>
              </a:rPr>
              <a:t>Även om barn tappar sina mjölktänder är det viktigt ta väl hand om dem eftersom de är extra känsliga för karies.</a:t>
            </a:r>
          </a:p>
          <a:p>
            <a:pPr algn="l"/>
            <a:r>
              <a:rPr lang="sv-SE" sz="1200" b="0" i="0" dirty="0">
                <a:solidFill>
                  <a:srgbClr val="353535"/>
                </a:solidFill>
                <a:effectLst/>
                <a:latin typeface="Public Sans" panose="020B0604020202020204" charset="0"/>
              </a:rPr>
              <a:t>Mjölktänderna skapar också plats för de permanenta tänder som kommer sedan, så att de kommer ut i rätt läge.</a:t>
            </a:r>
          </a:p>
          <a:p>
            <a:pPr algn="l"/>
            <a:endParaRPr lang="sv-SE" sz="1200" b="0" i="0" dirty="0">
              <a:solidFill>
                <a:srgbClr val="353535"/>
              </a:solidFill>
              <a:effectLst/>
              <a:latin typeface="Public Sans" panose="020B0604020202020204" charset="0"/>
            </a:endParaRPr>
          </a:p>
          <a:p>
            <a:pPr algn="l"/>
            <a:r>
              <a:rPr lang="sv-SE" sz="1200" b="0" i="0" dirty="0">
                <a:solidFill>
                  <a:srgbClr val="353535"/>
                </a:solidFill>
                <a:effectLst/>
                <a:latin typeface="Public Sans" panose="020B0604020202020204" charset="0"/>
                <a:ea typeface="Calibri" panose="020F0502020204030204" pitchFamily="34" charset="0"/>
                <a:cs typeface="Calibri" panose="020F0502020204030204" pitchFamily="34" charset="0"/>
              </a:rPr>
              <a:t>Bakom de sista mjölktänderna i tandraden kommer de fyra första permanenta kindtänderna, de så kallade sexårständerna.</a:t>
            </a:r>
          </a:p>
          <a:p>
            <a:pPr algn="l"/>
            <a:r>
              <a:rPr lang="sv-SE" sz="1200" b="0" i="0" dirty="0">
                <a:solidFill>
                  <a:srgbClr val="353535"/>
                </a:solidFill>
                <a:effectLst/>
                <a:latin typeface="Public Sans" panose="020B0604020202020204" charset="0"/>
                <a:ea typeface="Calibri" panose="020F0502020204030204" pitchFamily="34" charset="0"/>
                <a:cs typeface="Calibri" panose="020F0502020204030204" pitchFamily="34" charset="0"/>
              </a:rPr>
              <a:t>Nya tänder är viktiga att upptäcka eftersom deras yta inte är färdigbildad. Det kan snabbt bli karies i dem.</a:t>
            </a:r>
          </a:p>
          <a:p>
            <a:pPr algn="l"/>
            <a:r>
              <a:rPr lang="sv-SE" sz="1200" b="0" i="0" dirty="0">
                <a:solidFill>
                  <a:srgbClr val="353535"/>
                </a:solidFill>
                <a:effectLst/>
                <a:latin typeface="Public Sans" panose="020B0604020202020204" charset="0"/>
                <a:ea typeface="Calibri" panose="020F0502020204030204" pitchFamily="34" charset="0"/>
                <a:cs typeface="Calibri" panose="020F0502020204030204" pitchFamily="34" charset="0"/>
              </a:rPr>
              <a:t>Börja borsta nya kindtänderna så fort de syns. </a:t>
            </a:r>
          </a:p>
          <a:p>
            <a:pPr algn="l"/>
            <a:r>
              <a:rPr lang="sv-SE" sz="1200" b="0" i="0" dirty="0">
                <a:solidFill>
                  <a:srgbClr val="353535"/>
                </a:solidFill>
                <a:effectLst/>
                <a:latin typeface="Public Sans" panose="020B0604020202020204" charset="0"/>
              </a:rPr>
              <a:t>Då den nya permanenta tanden växer fram vittrar mjölktandens rötter allt eftersom och mjölktänderna blir lösa.</a:t>
            </a:r>
          </a:p>
          <a:p>
            <a:pPr algn="l"/>
            <a:r>
              <a:rPr lang="sv-SE" sz="1200" b="0" i="0" dirty="0">
                <a:solidFill>
                  <a:srgbClr val="353535"/>
                </a:solidFill>
                <a:effectLst/>
                <a:latin typeface="Public Sans" panose="020B0604020202020204" charset="0"/>
              </a:rPr>
              <a:t>Vid fem till sju års ålder börjar de första mjölktänderna bli lösa. </a:t>
            </a:r>
          </a:p>
          <a:p>
            <a:pPr algn="l"/>
            <a:r>
              <a:rPr lang="sv-SE" sz="1200" b="0" i="0" dirty="0">
                <a:solidFill>
                  <a:srgbClr val="353535"/>
                </a:solidFill>
                <a:effectLst/>
                <a:latin typeface="Public Sans" panose="020B0604020202020204" charset="0"/>
              </a:rPr>
              <a:t>Växlingen från mjölktänder till permanenta tänder brukar vara klar när barnet är mellan 9 och 13 år. </a:t>
            </a:r>
          </a:p>
          <a:p>
            <a:pPr algn="l"/>
            <a:r>
              <a:rPr lang="sv-SE" sz="1200" b="0" i="0" dirty="0">
                <a:solidFill>
                  <a:srgbClr val="353535"/>
                </a:solidFill>
                <a:effectLst/>
                <a:latin typeface="Public Sans" panose="020B0604020202020204" charset="0"/>
              </a:rPr>
              <a:t>Då har barnet fått sammanlagt 28 permanenta tänder som det skall ha kvar hela livet.</a:t>
            </a:r>
          </a:p>
          <a:p>
            <a:r>
              <a:rPr lang="sv-SE" i="1" dirty="0"/>
              <a:t>Förslag diskussionsfråga: Har ditt barn fått någon tand eller tror du att någon tand är på väg? Hur var/är det? </a:t>
            </a:r>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133296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rPr>
              <a:t>Varje gång man äter eller dricker något annat än vatten bryter bakterier på tänderna ned matens olika delar till syror. </a:t>
            </a:r>
          </a:p>
          <a:p>
            <a:r>
              <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rPr>
              <a:t>Karies –”hål i tänderna”- uppstår när emaljen löses upp av täta syraattacker.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rPr>
              <a:t>Saliven kan reparera skadan om tänderna får vila MINST 2 TIMMAR mellan gångerna man äter eller dricker något.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53535"/>
              </a:solidFill>
              <a:effectLst/>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Om barnet får karies och hålet inte lagas ger det smärta. Likaså om området runt tanden svullnar.</a:t>
            </a:r>
            <a:endPar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Att ha en sån infektion i munnen påverkar hur barnet mår.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Barnet kanske inte vill eller kan äta och går därför inte upp i vikt som det ska.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Barnet kan också få svårt för att sova och tappa intresse för att leka och röra på sig. </a:t>
            </a:r>
            <a:endPar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endParaRPr>
          </a:p>
          <a:p>
            <a:endParaRPr lang="sv-SE" sz="1200" dirty="0">
              <a:latin typeface="Public Sans" panose="020B0604020202020204" charset="0"/>
            </a:endParaRPr>
          </a:p>
          <a:p>
            <a:r>
              <a:rPr lang="sv-SE" sz="1200" dirty="0">
                <a:latin typeface="Public Sans" panose="020B0604020202020204" charset="0"/>
              </a:rPr>
              <a:t>Från höger till vänster:</a:t>
            </a:r>
          </a:p>
          <a:p>
            <a:pPr marL="228600" indent="-228600">
              <a:buFont typeface="+mj-lt"/>
              <a:buAutoNum type="arabicPeriod"/>
            </a:pPr>
            <a:r>
              <a:rPr lang="sv-SE" sz="1200" dirty="0">
                <a:latin typeface="Public Sans" panose="020B0604020202020204" charset="0"/>
              </a:rPr>
              <a:t>Frisk tand</a:t>
            </a:r>
          </a:p>
          <a:p>
            <a:pPr marL="228600" indent="-228600">
              <a:buFont typeface="+mj-lt"/>
              <a:buAutoNum type="arabicPeriod"/>
            </a:pPr>
            <a:r>
              <a:rPr lang="sv-SE" sz="1200" dirty="0">
                <a:latin typeface="Public Sans" panose="020B0604020202020204" charset="0"/>
              </a:rPr>
              <a:t>Karies i emaljen. Kan läka om </a:t>
            </a:r>
            <a:r>
              <a:rPr lang="sv-SE" sz="1200" dirty="0" err="1">
                <a:latin typeface="Public Sans" panose="020B0604020202020204" charset="0"/>
              </a:rPr>
              <a:t>flourid</a:t>
            </a:r>
            <a:r>
              <a:rPr lang="sv-SE" sz="1200" dirty="0">
                <a:latin typeface="Public Sans" panose="020B0604020202020204" charset="0"/>
              </a:rPr>
              <a:t> tillförs.</a:t>
            </a:r>
          </a:p>
          <a:p>
            <a:pPr marL="228600" indent="-228600">
              <a:buFont typeface="+mj-lt"/>
              <a:buAutoNum type="arabicPeriod"/>
            </a:pPr>
            <a:r>
              <a:rPr lang="sv-SE" sz="1200" dirty="0">
                <a:latin typeface="Public Sans" panose="020B0604020202020204" charset="0"/>
              </a:rPr>
              <a:t>Karies som spridit sig till </a:t>
            </a:r>
            <a:r>
              <a:rPr lang="sv-SE" sz="1200" dirty="0" err="1">
                <a:latin typeface="Public Sans" panose="020B0604020202020204" charset="0"/>
              </a:rPr>
              <a:t>dentinet</a:t>
            </a:r>
            <a:r>
              <a:rPr lang="sv-SE" sz="1200" dirty="0">
                <a:latin typeface="Public Sans" panose="020B0604020202020204" charset="0"/>
              </a:rPr>
              <a:t> och skapat ett hål. Behandlas av tandläkare.</a:t>
            </a:r>
          </a:p>
          <a:p>
            <a:pPr marL="228600" indent="-228600">
              <a:buFont typeface="+mj-lt"/>
              <a:buAutoNum type="arabicPeriod"/>
            </a:pPr>
            <a:r>
              <a:rPr lang="sv-SE" sz="1200" dirty="0">
                <a:latin typeface="Public Sans" panose="020B0604020202020204" charset="0"/>
              </a:rPr>
              <a:t>Karies som spridit sig ner till pulpan. Ger smärta. Behandlas av tandläkare. Kan behövas dras ut.</a:t>
            </a:r>
          </a:p>
          <a:p>
            <a:pPr marL="0" indent="0">
              <a:buFont typeface="+mj-lt"/>
              <a:buNone/>
            </a:pPr>
            <a:endParaRPr lang="sv-SE" sz="1200" dirty="0">
              <a:latin typeface="Public Sans" panose="020B0604020202020204" charset="0"/>
            </a:endParaRPr>
          </a:p>
          <a:p>
            <a:pPr marL="228600" indent="-228600">
              <a:buFont typeface="+mj-lt"/>
              <a:buAutoNum type="arabicPeriod"/>
            </a:pPr>
            <a:endParaRPr lang="sv-SE" sz="1200" dirty="0">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i="1" dirty="0">
                <a:latin typeface="Public Sans" panose="020B0604020202020204" charset="0"/>
              </a:rPr>
              <a:t>Förslag diskussionsfråga: </a:t>
            </a:r>
            <a:r>
              <a:rPr lang="sv-SE" sz="1200" i="1" dirty="0"/>
              <a:t>Är det viktigt att barn inte får hål i sina mjölktänder, hur tänker du?</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i="1" dirty="0"/>
              <a:t>(svar: Ja, kariesangrepp ger smärta och obehag. Om mjölktänder behöver dras ut kan det göra så att de permanenta tänderna inte kommer upp på rätt plats. Hål i mjölktänder tyder på bristande munhälsovanor. Om man inte ändrar vanor kan även de permanenta tänderna drabbas av karies. </a:t>
            </a:r>
            <a:br>
              <a:rPr lang="sv-SE" sz="1200" i="1" dirty="0"/>
            </a:br>
            <a:r>
              <a:rPr lang="sv-SE" sz="1200" i="1" dirty="0"/>
              <a:t>Förutom smärta och obehag kan det bli en jobbig och rent av obehaglig upplevelse för barnet att behöva gå till tandläkaren upprepade gånger för att laga sina tänder).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sz="1200" i="1" dirty="0"/>
          </a:p>
          <a:p>
            <a:pPr marL="0" indent="0">
              <a:buFont typeface="+mj-lt"/>
              <a:buNone/>
            </a:pPr>
            <a:endParaRPr lang="sv-SE" sz="1200" dirty="0">
              <a:latin typeface="Public Sans" panose="020B0604020202020204" charset="0"/>
            </a:endParaRPr>
          </a:p>
          <a:p>
            <a:pPr marL="228600" indent="-228600">
              <a:buFont typeface="+mj-lt"/>
              <a:buAutoNum type="arabicPeriod"/>
            </a:pPr>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317527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Att äta lite då och då är varken bra för tänderna eller matlusten. </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Gör det till en vana att ge tänderna minst två timmars paus mellan måltiderna. </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Under dessa två timmar bör barnet bara dricka vatten.</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Då minskar du risken för karies – hål i tänderna.</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Små barn får lättare hål i tänderna än vuxna. Det beror på att mjölktändernas emalj är tunnare – det yttre höljet- är tunnare.  </a:t>
            </a:r>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För att barn ska växa och må bra behövs en allsidig kost.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 flesta barn behöver tre huvudmål och två till tre mellanmål per dag. </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Vatten kan alltid drickas utan att det påverkar tänderna.</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En god regel är att aldrig ge annat än välling, bröstmjölksersättning eller vatten i nappflaska.</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Drycker som saft, juice och läsk ger syraangrepp på tänderna.</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Att ge barn syraskapande dryck nattetid är i hög grad kariesframkallande. Vatten är därför bästa dryck nattetid.</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Detta eftersom salivflödet minskar när vi sover.</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Matvaror som kex, torkad frukt, majskrokar, kex  och segt godis klibbar fast på tänderna och finns kvar länge i munnen vilket förlänger </a:t>
            </a:r>
            <a:r>
              <a:rPr lang="sv-SE" sz="1200" b="0" i="0" dirty="0" err="1">
                <a:solidFill>
                  <a:srgbClr val="1E1E1E"/>
                </a:solidFill>
                <a:effectLst/>
                <a:latin typeface="Public Sans" pitchFamily="2" charset="0"/>
                <a:ea typeface="ADLaM Display" panose="020F0502020204030204" pitchFamily="2" charset="0"/>
                <a:cs typeface="ADLaM Display" panose="020F0502020204030204" pitchFamily="2" charset="0"/>
              </a:rPr>
              <a:t>syraangreppet</a:t>
            </a:r>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Vänta med godis och andra sötsaker så länge det går.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Om barnet äter detta, försök begränsa hur ofta det sker. En gång i veckan är en bra regel.</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Läkemedel i inhalationer påverkar även munnen och kan öka risken för karies.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Bra är att försöka få in en rutin att man alltid efter en inhalation sköljer munnen med vatten.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Detta för att neutralisera pH och undvika svampinfektion.</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 flesta mediciner är i dag sockerfria, men det bör uppmärksammas att det fortfarande finns mixturer som innehåller sackaros.</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På </a:t>
            </a:r>
            <a:r>
              <a:rPr lang="sv-SE" sz="1200" b="0" i="0" dirty="0" err="1">
                <a:solidFill>
                  <a:srgbClr val="1E1E1E"/>
                </a:solidFill>
                <a:effectLst/>
                <a:latin typeface="Public Sans" pitchFamily="2" charset="0"/>
                <a:ea typeface="ADLaM Display" panose="020F0502020204030204" pitchFamily="2" charset="0"/>
                <a:cs typeface="ADLaM Display" panose="020F0502020204030204" pitchFamily="2" charset="0"/>
              </a:rPr>
              <a:t>Fass</a:t>
            </a:r>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 och Läkemedelsverkets hemsida kan man få veta mer om detta.</a:t>
            </a:r>
          </a:p>
          <a:p>
            <a:r>
              <a:rPr lang="sv-SE" sz="1200" b="0" i="1" dirty="0">
                <a:solidFill>
                  <a:srgbClr val="1E1E1E"/>
                </a:solidFill>
                <a:effectLst/>
                <a:latin typeface="Public Sans" pitchFamily="2" charset="0"/>
                <a:ea typeface="ADLaM Display" panose="020F0502020204030204" pitchFamily="2" charset="0"/>
                <a:cs typeface="ADLaM Display" panose="020F0502020204030204" pitchFamily="2" charset="0"/>
              </a:rPr>
              <a:t>Förslag diskussionsfråga: Har ni tänkt något kring fredagsmys och lördagsgodis? Hur tänker ni kring den utökade familjen (mormor –morfar, farmor- och farfar) har ni pratat om att inte ge sötsaker och söta drycker? Vad har ni fått för reaktioner? </a:t>
            </a:r>
            <a:endParaRPr lang="sv-SE" sz="1200" i="1" dirty="0">
              <a:latin typeface="Public Sans" pitchFamily="2" charset="0"/>
              <a:ea typeface="ADLaM Display" panose="020F0502020204030204" pitchFamily="2" charset="0"/>
              <a:cs typeface="ADLaM Display" panose="020F0502020204030204" pitchFamily="2" charset="0"/>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276266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dirty="0">
                <a:latin typeface="Public Sans" panose="020B0604020202020204" charset="0"/>
              </a:rPr>
              <a:t>Borsta ditt barns tänder morgon och kväll från att den allra första tanden kommit fram.</a:t>
            </a:r>
          </a:p>
          <a:p>
            <a:pPr algn="l"/>
            <a:r>
              <a:rPr lang="sv-SE" sz="1200" b="0" i="0" u="none" strike="noStrike" baseline="0" dirty="0">
                <a:latin typeface="Public Sans" panose="020B0604020202020204" charset="0"/>
              </a:rPr>
              <a:t>Vänj barnet vid tandborsten på ett lekfullt sätt.     </a:t>
            </a:r>
          </a:p>
          <a:p>
            <a:pPr algn="l"/>
            <a:endParaRPr lang="sv-SE" sz="1200" b="0" i="0" u="none" strike="noStrike" baseline="0" dirty="0">
              <a:latin typeface="Public Sans" panose="020B0604020202020204" charset="0"/>
            </a:endParaRPr>
          </a:p>
          <a:p>
            <a:pPr algn="l"/>
            <a:r>
              <a:rPr lang="sv-SE" sz="1200" b="0" i="0" u="none" strike="noStrike" baseline="0" dirty="0">
                <a:latin typeface="Public Sans" panose="020B0604020202020204" charset="0"/>
              </a:rPr>
              <a:t>Börja med att borsta tändernas utsida och insida med små lätta </a:t>
            </a:r>
            <a:r>
              <a:rPr lang="sv-SE" sz="1200" b="0" i="0" u="none" strike="noStrike" baseline="0" dirty="0" err="1">
                <a:latin typeface="Public Sans" panose="020B0604020202020204" charset="0"/>
              </a:rPr>
              <a:t>gnuggrörelser</a:t>
            </a:r>
            <a:r>
              <a:rPr lang="sv-SE" sz="1200" b="0" i="0" u="none" strike="noStrike" baseline="0" dirty="0">
                <a:latin typeface="Public Sans" panose="020B0604020202020204" charset="0"/>
              </a:rPr>
              <a:t> ner mot tandköttet.</a:t>
            </a:r>
          </a:p>
          <a:p>
            <a:pPr algn="l"/>
            <a:r>
              <a:rPr lang="sv-SE" sz="1200" b="0" i="0" u="none" strike="noStrike" baseline="0" dirty="0">
                <a:latin typeface="Public Sans" panose="020B0604020202020204" charset="0"/>
              </a:rPr>
              <a:t>För att komma åt framtänderna kan du behöva lyfta på läppen med ett finger.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latin typeface="Public Sans" panose="020B0604020202020204" charset="0"/>
              </a:rPr>
              <a:t>Till sist borstas tändernas tuggytor.</a:t>
            </a:r>
          </a:p>
          <a:p>
            <a:pPr algn="l"/>
            <a:endParaRPr lang="sv-SE" sz="1200" b="0" i="0" u="none" strike="noStrike" baseline="0" dirty="0">
              <a:latin typeface="Public Sans" panose="020B0604020202020204" charset="0"/>
            </a:endParaRPr>
          </a:p>
          <a:p>
            <a:pPr algn="l"/>
            <a:r>
              <a:rPr lang="sv-SE" sz="1200" b="0" i="0" u="none" strike="noStrike" baseline="0" dirty="0">
                <a:latin typeface="Public Sans" panose="020B0604020202020204" charset="0"/>
              </a:rPr>
              <a:t>Ditt barn behöver hjälp med tandborstningen till 10 års ålder</a:t>
            </a:r>
          </a:p>
          <a:p>
            <a:pPr algn="l"/>
            <a:r>
              <a:rPr lang="sv-SE" sz="1200" b="0" i="0" u="none" strike="noStrike" baseline="0" dirty="0">
                <a:latin typeface="Public Sans" panose="020B0604020202020204" charset="0"/>
              </a:rPr>
              <a:t>                                      </a:t>
            </a:r>
          </a:p>
          <a:p>
            <a:pPr algn="l"/>
            <a:r>
              <a:rPr lang="sv-SE" sz="1200" b="0" i="0" u="none" strike="noStrike" baseline="0" dirty="0">
                <a:latin typeface="Public Sans" panose="020B0604020202020204" charset="0"/>
              </a:rPr>
              <a:t>Använd en mild barntandkräm som innehåller fluorid. </a:t>
            </a:r>
          </a:p>
          <a:p>
            <a:pPr algn="l"/>
            <a:r>
              <a:rPr lang="sv-SE" sz="1200" b="0" i="0" u="none" strike="noStrike" baseline="0" dirty="0">
                <a:latin typeface="Public Sans" panose="020B0604020202020204" charset="0"/>
              </a:rPr>
              <a:t>Från 6 år kan barnet använda vuxentandkräm.</a:t>
            </a:r>
          </a:p>
          <a:p>
            <a:pPr algn="l"/>
            <a:r>
              <a:rPr lang="sv-SE" sz="1200" b="0" i="0" u="none" strike="noStrike" baseline="0" dirty="0">
                <a:latin typeface="Public Sans" panose="020B0604020202020204" charset="0"/>
              </a:rPr>
              <a:t>Det gör inget om det finns tandkräm kvar i munnen efter borstning</a:t>
            </a:r>
            <a:endParaRPr lang="sv-SE" sz="1200" b="1" i="0" u="none" strike="noStrike" baseline="0" dirty="0">
              <a:latin typeface="Public Sans" panose="020B0604020202020204" charset="0"/>
            </a:endParaRPr>
          </a:p>
          <a:p>
            <a:pPr algn="l"/>
            <a:r>
              <a:rPr lang="sv-SE" sz="1200" b="0" i="0" u="none" strike="noStrike" baseline="0" dirty="0">
                <a:latin typeface="Public Sans" panose="020B0604020202020204" charset="0"/>
              </a:rPr>
              <a:t>Hur mycket tandkräm?</a:t>
            </a:r>
          </a:p>
          <a:p>
            <a:pPr algn="l"/>
            <a:endParaRPr lang="sv-SE" sz="1200" b="0" i="0" u="none" strike="noStrike" baseline="0" dirty="0">
              <a:latin typeface="Public Sans" panose="020B0604020202020204" charset="0"/>
            </a:endParaRPr>
          </a:p>
          <a:p>
            <a:pPr algn="l"/>
            <a:r>
              <a:rPr lang="sv-SE" sz="1200" b="0" i="0" u="none" strike="noStrike" baseline="0" dirty="0">
                <a:latin typeface="Public Sans" panose="020B0604020202020204" charset="0"/>
              </a:rPr>
              <a:t>Alla barn har perioder när de kanske inte vill borsta tänderna.</a:t>
            </a:r>
          </a:p>
          <a:p>
            <a:pPr algn="l"/>
            <a:r>
              <a:rPr lang="sv-SE" sz="1200" b="0" i="0" u="none" strike="noStrike" baseline="0" dirty="0">
                <a:latin typeface="Public Sans" panose="020B0604020202020204" charset="0"/>
              </a:rPr>
              <a:t>Ge inte upp! Lirka, lek och fortsätt borsta varje dag så kommer ni snart in i rätt vanor igen. </a:t>
            </a:r>
          </a:p>
          <a:p>
            <a:pPr algn="l"/>
            <a:r>
              <a:rPr lang="sv-SE" sz="1200" b="0" i="0" u="none" strike="noStrike" baseline="0" dirty="0">
                <a:latin typeface="Public Sans" panose="020B0604020202020204" charset="0"/>
              </a:rPr>
              <a:t>Hör av dig om du behöver stöd i situationen.</a:t>
            </a:r>
          </a:p>
          <a:p>
            <a:pPr algn="l"/>
            <a:endParaRPr lang="sv-SE" sz="1200" b="0" i="0" u="none" strike="noStrike" baseline="0" dirty="0">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Förslag diskussionsfråga: Om man kör fast och det låser sig, vad tänker du kan göra tandborstningen på ditt barn lättare?</a:t>
            </a:r>
          </a:p>
          <a:p>
            <a:pPr algn="l"/>
            <a:endParaRPr lang="sv-SE" sz="1200" b="0" i="0" u="none" strike="noStrike" baseline="0" dirty="0">
              <a:latin typeface="Public Sans" panose="020B0604020202020204" charset="0"/>
            </a:endParaRPr>
          </a:p>
          <a:p>
            <a:pPr algn="l"/>
            <a:endParaRPr lang="sv-SE" sz="1200" b="0" i="0" u="none" strike="noStrike" baseline="0" dirty="0">
              <a:latin typeface="Public Sans" panose="020B0604020202020204" charset="0"/>
            </a:endParaRPr>
          </a:p>
          <a:p>
            <a:pPr algn="l"/>
            <a:r>
              <a:rPr lang="sv-SE" sz="1200" b="0" i="1" u="none" strike="noStrike" baseline="0" dirty="0">
                <a:latin typeface="Public Sans" panose="020B0604020202020204" charset="0"/>
              </a:rPr>
              <a:t>Extra material om fluorid:</a:t>
            </a:r>
          </a:p>
          <a:p>
            <a:pPr algn="l"/>
            <a:r>
              <a:rPr lang="sv-SE" sz="1200" b="1" i="0" dirty="0">
                <a:solidFill>
                  <a:srgbClr val="484848"/>
                </a:solidFill>
                <a:effectLst/>
                <a:latin typeface="Public Sans" panose="020B0604020202020204" charset="0"/>
              </a:rPr>
              <a:t>Varför är fluorid bra för tänderna?</a:t>
            </a:r>
            <a:endParaRPr lang="sv-SE" sz="1200" b="0" i="0" dirty="0">
              <a:solidFill>
                <a:srgbClr val="1E1E1E"/>
              </a:solidFill>
              <a:effectLst/>
              <a:latin typeface="Public Sans" panose="020B0604020202020204" charset="0"/>
            </a:endParaRPr>
          </a:p>
          <a:p>
            <a:pPr algn="l">
              <a:buFont typeface="Arial" panose="020B0604020202020204" pitchFamily="34" charset="0"/>
              <a:buChar char="•"/>
            </a:pPr>
            <a:r>
              <a:rPr lang="sv-SE" sz="1200" b="0" i="0" dirty="0">
                <a:solidFill>
                  <a:srgbClr val="1E1E1E"/>
                </a:solidFill>
                <a:effectLst/>
                <a:latin typeface="Public Sans" panose="020B0604020202020204" charset="0"/>
              </a:rPr>
              <a:t>Fluorid hjälper saliven att läka ut ytliga kariesskador.</a:t>
            </a:r>
          </a:p>
          <a:p>
            <a:pPr algn="l">
              <a:buFont typeface="Arial" panose="020B0604020202020204" pitchFamily="34" charset="0"/>
              <a:buChar char="•"/>
            </a:pPr>
            <a:r>
              <a:rPr lang="sv-SE" sz="1200" b="0" i="0" dirty="0">
                <a:solidFill>
                  <a:srgbClr val="1E1E1E"/>
                </a:solidFill>
                <a:effectLst/>
                <a:latin typeface="Public Sans" panose="020B0604020202020204" charset="0"/>
              </a:rPr>
              <a:t>Fluorid gör tandens yta hårdare och mer motståndskraftig mot syrafrätning.</a:t>
            </a:r>
          </a:p>
          <a:p>
            <a:pPr algn="l">
              <a:buFont typeface="Arial" panose="020B0604020202020204" pitchFamily="34" charset="0"/>
              <a:buChar char="•"/>
            </a:pPr>
            <a:r>
              <a:rPr lang="sv-SE" sz="1200" b="0" i="0" dirty="0">
                <a:solidFill>
                  <a:srgbClr val="1E1E1E"/>
                </a:solidFill>
                <a:effectLst/>
                <a:latin typeface="Public Sans" panose="020B0604020202020204" charset="0"/>
              </a:rPr>
              <a:t>Fluorid gör det svårare för bakterierna att bilda syra och fästa på tandytan.</a:t>
            </a:r>
          </a:p>
          <a:p>
            <a:pPr algn="l"/>
            <a:endParaRPr lang="sv-SE" sz="1200" b="1" i="0" dirty="0">
              <a:solidFill>
                <a:srgbClr val="368528"/>
              </a:solidFill>
              <a:effectLst/>
              <a:latin typeface="Public Sans" panose="020B0604020202020204" charset="0"/>
            </a:endParaRPr>
          </a:p>
          <a:p>
            <a:pPr algn="l"/>
            <a:r>
              <a:rPr lang="sv-SE" sz="1200" b="1" i="0" dirty="0">
                <a:solidFill>
                  <a:srgbClr val="368528"/>
                </a:solidFill>
                <a:effectLst/>
                <a:latin typeface="Public Sans" panose="020B0604020202020204" charset="0"/>
              </a:rPr>
              <a:t>Fluoridhalter i dricksvatten</a:t>
            </a:r>
          </a:p>
          <a:p>
            <a:pPr algn="l"/>
            <a:r>
              <a:rPr lang="sv-SE" sz="1200" b="0" i="0" dirty="0">
                <a:solidFill>
                  <a:srgbClr val="1E1E1E"/>
                </a:solidFill>
                <a:effectLst/>
                <a:latin typeface="Public Sans" panose="020B0604020202020204" charset="0"/>
              </a:rPr>
              <a:t>Vid höga halter av fluorid i dricksvatten och under den tid de permanenta tänderna mineraliseras, främst upp till sexårsåldern, kan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uppkomma.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uppkommer om det samlade intaget av fluorid från dricksvattnet, kosten och munvårdsprodukter blir för högt.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1E1E1E"/>
                </a:solidFill>
                <a:effectLst/>
                <a:latin typeface="Public Sans" panose="020B0604020202020204" charset="0"/>
              </a:rPr>
              <a:t>Det är därför viktigt att följa anvisningar vad gäller mängd tandkräm i olika åldrar.</a:t>
            </a:r>
          </a:p>
          <a:p>
            <a:pPr algn="l"/>
            <a:endParaRPr lang="sv-SE" sz="1200" b="0" i="0" dirty="0">
              <a:solidFill>
                <a:srgbClr val="1E1E1E"/>
              </a:solidFill>
              <a:effectLst/>
              <a:latin typeface="Public Sans" panose="020B0604020202020204" charset="0"/>
            </a:endParaRPr>
          </a:p>
          <a:p>
            <a:pPr algn="l"/>
            <a:r>
              <a:rPr lang="sv-SE" sz="1200" b="0" i="0" dirty="0">
                <a:solidFill>
                  <a:srgbClr val="1E1E1E"/>
                </a:solidFill>
                <a:effectLst/>
                <a:latin typeface="Public Sans" panose="020B0604020202020204" charset="0"/>
              </a:rPr>
              <a:t>Lätt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visar sig som små vita fläckar på tandytan och är ofarligt. </a:t>
            </a:r>
          </a:p>
          <a:p>
            <a:pPr algn="l"/>
            <a:r>
              <a:rPr lang="sv-SE" sz="1200" b="0" i="0" dirty="0">
                <a:solidFill>
                  <a:srgbClr val="1E1E1E"/>
                </a:solidFill>
                <a:effectLst/>
                <a:latin typeface="Public Sans" panose="020B0604020202020204" charset="0"/>
              </a:rPr>
              <a:t>Grav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uppstår vid mycket höga halter av fluorid i dricksvattnet. Då blir skadorna mer omfattande och tänderna kan bli brunmissfärgade.</a:t>
            </a:r>
          </a:p>
          <a:p>
            <a:pPr algn="l"/>
            <a:endParaRPr lang="sv-SE" sz="1200" b="0" i="0" dirty="0">
              <a:solidFill>
                <a:srgbClr val="1E1E1E"/>
              </a:solidFill>
              <a:effectLst/>
              <a:latin typeface="Public Sans" panose="020B0604020202020204" charset="0"/>
            </a:endParaRPr>
          </a:p>
          <a:p>
            <a:pPr algn="l"/>
            <a:r>
              <a:rPr lang="sv-SE" sz="1200" b="0" i="0" dirty="0">
                <a:solidFill>
                  <a:srgbClr val="1E1E1E"/>
                </a:solidFill>
                <a:effectLst/>
                <a:latin typeface="Public Sans" panose="020B0604020202020204" charset="0"/>
              </a:rPr>
              <a:t>Det är därför viktigt att kontrollera vattnet i privat borrad brunn. </a:t>
            </a:r>
          </a:p>
          <a:p>
            <a:pPr algn="l"/>
            <a:r>
              <a:rPr lang="sv-SE" sz="1200" b="0" i="0" dirty="0">
                <a:solidFill>
                  <a:srgbClr val="1E1E1E"/>
                </a:solidFill>
                <a:effectLst/>
                <a:latin typeface="Public Sans" panose="020B0604020202020204" charset="0"/>
              </a:rPr>
              <a:t>I Sverige är det i vissa privat djupborrade brunnar som det kan finnas höga fluoridhalter. </a:t>
            </a:r>
          </a:p>
          <a:p>
            <a:pPr algn="l"/>
            <a:r>
              <a:rPr lang="sv-SE" sz="1200" b="0" i="0" dirty="0">
                <a:solidFill>
                  <a:srgbClr val="1E1E1E"/>
                </a:solidFill>
                <a:effectLst/>
                <a:latin typeface="Public Sans" panose="020B0604020202020204" charset="0"/>
              </a:rPr>
              <a:t>Fluoridhalten är speciellt viktig att uppmärksamma då barn får bröstmjölksersättning som bereds på vatten från den typen av  brunnar. </a:t>
            </a:r>
          </a:p>
          <a:p>
            <a:pPr algn="l"/>
            <a:r>
              <a:rPr lang="sv-SE" sz="1200" b="0" i="0" dirty="0">
                <a:solidFill>
                  <a:srgbClr val="1E1E1E"/>
                </a:solidFill>
                <a:effectLst/>
                <a:latin typeface="Public Sans" panose="020B0604020202020204" charset="0"/>
              </a:rPr>
              <a:t>Bröstmjölken orsakar inte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a:t>
            </a:r>
          </a:p>
          <a:p>
            <a:pPr algn="l"/>
            <a:endParaRPr lang="sv-SE" sz="1200" b="0" i="0" dirty="0">
              <a:solidFill>
                <a:srgbClr val="1E1E1E"/>
              </a:solidFill>
              <a:effectLst/>
              <a:latin typeface="Public Sans" panose="020B0604020202020204" charset="0"/>
            </a:endParaRPr>
          </a:p>
          <a:p>
            <a:pPr algn="l"/>
            <a:endParaRPr lang="sv-SE" sz="1200" b="0" i="0" dirty="0">
              <a:solidFill>
                <a:srgbClr val="1E1E1E"/>
              </a:solidFill>
              <a:effectLst/>
              <a:latin typeface="Public Sans" panose="020B0604020202020204" charset="0"/>
            </a:endParaRPr>
          </a:p>
          <a:p>
            <a:pPr algn="l"/>
            <a:r>
              <a:rPr lang="sv-SE" sz="1200" b="1" i="0" dirty="0">
                <a:solidFill>
                  <a:srgbClr val="368528"/>
                </a:solidFill>
                <a:effectLst/>
                <a:latin typeface="Public Sans" panose="020B0604020202020204" charset="0"/>
              </a:rPr>
              <a:t>Föreskrifter och råd</a:t>
            </a:r>
          </a:p>
          <a:p>
            <a:pPr algn="l"/>
            <a:r>
              <a:rPr lang="sv-SE" sz="1200" b="0" i="0" dirty="0">
                <a:solidFill>
                  <a:srgbClr val="1E1E1E"/>
                </a:solidFill>
                <a:effectLst/>
                <a:latin typeface="Public Sans" panose="020B0604020202020204" charset="0"/>
              </a:rPr>
              <a:t>Gränsvärden för fluoridinnehållet i dricksvattnet regleras i </a:t>
            </a:r>
            <a:r>
              <a:rPr lang="sv-SE" sz="1200" b="0" i="0" dirty="0">
                <a:solidFill>
                  <a:srgbClr val="16626A"/>
                </a:solidFill>
                <a:effectLst/>
                <a:latin typeface="Public Sans" panose="020B0604020202020204" charset="0"/>
                <a:hlinkClick r:id="rId3"/>
              </a:rPr>
              <a:t>Statens livsmedelsverks författningssamling LIVSFS 2022:12 </a:t>
            </a:r>
            <a:r>
              <a:rPr lang="sv-SE" sz="1200" b="0" i="0" dirty="0">
                <a:solidFill>
                  <a:srgbClr val="1E1E1E"/>
                </a:solidFill>
                <a:effectLst/>
                <a:latin typeface="Public Sans" panose="020B0604020202020204" charset="0"/>
              </a:rPr>
              <a:t>och i </a:t>
            </a:r>
            <a:r>
              <a:rPr lang="sv-SE" sz="1200" b="0" i="0" dirty="0">
                <a:solidFill>
                  <a:srgbClr val="16626A"/>
                </a:solidFill>
                <a:effectLst/>
                <a:latin typeface="Public Sans" panose="020B0604020202020204" charset="0"/>
                <a:hlinkClick r:id="rId4"/>
              </a:rPr>
              <a:t>Livsmedelsverkets råd om enskild dricksvattenförsörjning</a:t>
            </a:r>
            <a:r>
              <a:rPr lang="sv-SE" sz="1200" b="0" i="0" dirty="0">
                <a:solidFill>
                  <a:srgbClr val="1E1E1E"/>
                </a:solidFill>
                <a:effectLst/>
                <a:latin typeface="Public Sans" panose="020B0604020202020204" charset="0"/>
              </a:rPr>
              <a:t>.</a:t>
            </a:r>
          </a:p>
          <a:p>
            <a:pPr algn="l"/>
            <a:r>
              <a:rPr lang="sv-SE" sz="1200" b="0" i="0" dirty="0">
                <a:solidFill>
                  <a:srgbClr val="1E1E1E"/>
                </a:solidFill>
                <a:effectLst/>
                <a:latin typeface="Public Sans" panose="020B0604020202020204" charset="0"/>
              </a:rPr>
              <a:t>Dessa föreskrifter gäller dricksvatten som tillhandahålls som en del av en kommersiell eller offentlig verksamhet och är avsett för dryck, matlagning eller beredning av livsmedel. Enligt dessa föreskrifter är gränsvärdet för otjänligt dricksvatten med avseende på fluoridinnehållet 1,5 mg F/liter (1,5 ppm).</a:t>
            </a:r>
          </a:p>
          <a:p>
            <a:pPr algn="l"/>
            <a:endParaRPr lang="sv-SE" sz="1200" b="1" i="0" dirty="0">
              <a:solidFill>
                <a:srgbClr val="368528"/>
              </a:solidFill>
              <a:effectLst/>
              <a:latin typeface="Public Sans" panose="020B0604020202020204" charset="0"/>
            </a:endParaRPr>
          </a:p>
          <a:p>
            <a:pPr algn="l"/>
            <a:r>
              <a:rPr lang="sv-SE" sz="1200" b="1" i="0" dirty="0">
                <a:solidFill>
                  <a:srgbClr val="368528"/>
                </a:solidFill>
                <a:effectLst/>
                <a:latin typeface="Public Sans" panose="020B0604020202020204" charset="0"/>
              </a:rPr>
              <a:t>Fluoridanalys av enskilda brunnar</a:t>
            </a:r>
          </a:p>
          <a:p>
            <a:pPr algn="l"/>
            <a:r>
              <a:rPr lang="sv-SE" sz="1200" b="0" i="0" dirty="0">
                <a:solidFill>
                  <a:srgbClr val="1E1E1E"/>
                </a:solidFill>
                <a:effectLst/>
                <a:latin typeface="Public Sans" panose="020B0604020202020204" charset="0"/>
              </a:rPr>
              <a:t>Om vatten från egen brunn används till dryck och matlagning till små barn bör en aktuell analys av vattnets fluoridhalt utföras så snart som möjligt efter födseln.</a:t>
            </a:r>
          </a:p>
          <a:p>
            <a:pPr algn="l"/>
            <a:r>
              <a:rPr lang="sv-SE" sz="1200" b="0" i="0" dirty="0">
                <a:solidFill>
                  <a:srgbClr val="1E1E1E"/>
                </a:solidFill>
                <a:effectLst/>
                <a:latin typeface="Public Sans" panose="020B0604020202020204" charset="0"/>
              </a:rPr>
              <a:t>Efter lokal överenskommelse kan prov även sändas in via mödravårdscentralen innan barnet är fött. </a:t>
            </a:r>
          </a:p>
          <a:p>
            <a:pPr algn="l"/>
            <a:r>
              <a:rPr lang="sv-SE" sz="1200" b="0" i="0" dirty="0">
                <a:solidFill>
                  <a:srgbClr val="1E1E1E"/>
                </a:solidFill>
                <a:effectLst/>
                <a:latin typeface="Public Sans" panose="020B0604020202020204" charset="0"/>
              </a:rPr>
              <a:t>Rutinerna för att analysera fluoridhalten från egna brunnar skiljer sig en del mellan olika kommuner och regioner i Sverige. </a:t>
            </a:r>
          </a:p>
          <a:p>
            <a:pPr algn="l"/>
            <a:r>
              <a:rPr lang="sv-SE" sz="1200" b="0" i="0" dirty="0">
                <a:solidFill>
                  <a:srgbClr val="1E1E1E"/>
                </a:solidFill>
                <a:effectLst/>
                <a:latin typeface="Public Sans" panose="020B0604020202020204" charset="0"/>
              </a:rPr>
              <a:t>Kontakta närmaste Folktandvård för mer information om vad som gäller i respektive region och kommun.</a:t>
            </a:r>
          </a:p>
          <a:p>
            <a:pPr algn="l"/>
            <a:endParaRPr lang="sv-SE" sz="1200" b="1" i="0" dirty="0">
              <a:solidFill>
                <a:srgbClr val="484848"/>
              </a:solidFill>
              <a:effectLst/>
              <a:latin typeface="Public Sans" panose="020B0604020202020204" charset="0"/>
            </a:endParaRPr>
          </a:p>
          <a:p>
            <a:pPr algn="l"/>
            <a:r>
              <a:rPr lang="sv-SE" sz="1200" b="1" i="0" dirty="0">
                <a:solidFill>
                  <a:srgbClr val="484848"/>
                </a:solidFill>
                <a:effectLst/>
                <a:latin typeface="Public Sans" panose="020B0604020202020204" charset="0"/>
              </a:rPr>
              <a:t>Dricksvattenfilter</a:t>
            </a:r>
          </a:p>
          <a:p>
            <a:pPr algn="l"/>
            <a:r>
              <a:rPr lang="sv-SE" sz="1200" b="0" i="0" dirty="0">
                <a:solidFill>
                  <a:srgbClr val="1E1E1E"/>
                </a:solidFill>
                <a:effectLst/>
                <a:latin typeface="Public Sans" panose="020B0604020202020204" charset="0"/>
              </a:rPr>
              <a:t>Vid för hög fluoridhalt kan fluoridfilter installeras. </a:t>
            </a:r>
          </a:p>
          <a:p>
            <a:pPr algn="l"/>
            <a:r>
              <a:rPr lang="sv-SE" sz="1200" b="0" i="0" dirty="0">
                <a:solidFill>
                  <a:srgbClr val="1E1E1E"/>
                </a:solidFill>
                <a:effectLst/>
                <a:latin typeface="Public Sans" panose="020B0604020202020204" charset="0"/>
              </a:rPr>
              <a:t>När vattnet passerar filtret minskar fluoridhalten i vattnet.</a:t>
            </a:r>
          </a:p>
          <a:p>
            <a:pPr algn="l"/>
            <a:r>
              <a:rPr lang="sv-SE" sz="1200" b="0" i="0" dirty="0">
                <a:solidFill>
                  <a:srgbClr val="1E1E1E"/>
                </a:solidFill>
                <a:effectLst/>
                <a:latin typeface="Public Sans" panose="020B0604020202020204" charset="0"/>
              </a:rPr>
              <a:t>Läs mer i Rikshandboken: </a:t>
            </a:r>
            <a:r>
              <a:rPr lang="sv-SE" sz="1200" b="0" i="0" dirty="0">
                <a:solidFill>
                  <a:srgbClr val="16626A"/>
                </a:solidFill>
                <a:effectLst/>
                <a:latin typeface="Public Sans" panose="020B0604020202020204" charset="0"/>
                <a:hlinkClick r:id="rId5"/>
              </a:rPr>
              <a:t>Barn och dricksvatten  </a:t>
            </a:r>
            <a:endParaRPr lang="sv-SE" sz="1200" b="0" i="0" dirty="0">
              <a:solidFill>
                <a:srgbClr val="1E1E1E"/>
              </a:solidFill>
              <a:effectLst/>
              <a:latin typeface="Public Sans" panose="020B0604020202020204" charset="0"/>
            </a:endParaRPr>
          </a:p>
          <a:p>
            <a:pPr algn="l"/>
            <a:endParaRPr lang="sv-SE" sz="1800" b="1" i="0" u="none" strike="noStrike" baseline="0" dirty="0">
              <a:latin typeface="+mn-lt"/>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278259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endParaRPr>
          </a:p>
          <a:p>
            <a:endPar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Här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ser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ni</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sv-SE"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olika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sätt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sv-SE"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sv-SE"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
            </a:r>
            <a:endParaRPr lang="sv-SE" sz="1200" dirty="0">
              <a:effectLst/>
              <a:latin typeface="Public Sans" panose="020B0604020202020204" charset="0"/>
              <a:ea typeface="Times New Roman" panose="02020603050405020304" pitchFamily="18" charset="0"/>
            </a:endParaRPr>
          </a:p>
          <a:p>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Det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är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lättast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komma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åt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ett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barn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ligger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ned</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
            </a:r>
            <a:endParaRPr lang="sv-SE" sz="1200" dirty="0">
              <a:effectLst/>
              <a:latin typeface="Public Sans" panose="020B0604020202020204" charset="0"/>
              <a:ea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Då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kan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också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bäst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se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endParaRPr lang="sv-SE" sz="1200" dirty="0">
              <a:effectLst/>
              <a:latin typeface="Public Sans" panose="020B0604020202020204" charset="0"/>
              <a:ea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hålla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tandborsten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med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penngrepp</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gör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trycket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mot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tand</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och</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tandkött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blir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lagom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mjukt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
            </a:r>
            <a:endParaRPr lang="sv-SE" sz="1200" dirty="0">
              <a:effectLst/>
              <a:latin typeface="Public Sans" panose="020B0604020202020204" charset="0"/>
              <a:ea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När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ett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barn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inte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riktigt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vill</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få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borstade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kan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det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fungera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bättre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om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barnets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ena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arm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läggs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under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vuxnes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arm, runt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bakom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ryggen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vuxne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endParaRPr lang="sv-SE" sz="1200" dirty="0">
              <a:effectLst/>
              <a:latin typeface="Public Sans" panose="020B0604020202020204" charset="0"/>
              <a:ea typeface="Times New Roman" panose="02020603050405020304" pitchFamily="18" charset="0"/>
            </a:endParaRPr>
          </a:p>
          <a:p>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armen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kan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sedan krama om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barnet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endParaRPr lang="sv-SE" sz="1200" dirty="0">
              <a:effectLst/>
              <a:latin typeface="Public Sans" panose="020B0604020202020204" charset="0"/>
              <a:ea typeface="Times New Roman" panose="02020603050405020304" pitchFamily="18" charset="0"/>
            </a:endParaRPr>
          </a:p>
          <a:p>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Vilket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gör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att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vuxnes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andra arm och hand kan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arbeta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fritt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med att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p>
          <a:p>
            <a:endPar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Förslag diskussionsfråga: Är tandborstning en del i personlig hygien jämförbar med att tvätta håret, klippa naglar, byta blöja? Hur tänker du där?</a:t>
            </a:r>
          </a:p>
          <a:p>
            <a:endParaRPr lang="sv-SE" sz="1200" dirty="0">
              <a:effectLst/>
              <a:latin typeface="Public Sans" panose="020B060402020202020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Public Sans" pitchFamily="2" charset="0"/>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374725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E1E1E"/>
                </a:solidFill>
                <a:effectLst/>
                <a:latin typeface="Public Sans" pitchFamily="2" charset="0"/>
              </a:rPr>
              <a:t>Om barnet suger intensivt på napp eller på tumme kan det påverka tändernas ställning. </a:t>
            </a:r>
          </a:p>
          <a:p>
            <a:r>
              <a:rPr lang="sv-SE" b="0" i="0" dirty="0">
                <a:solidFill>
                  <a:srgbClr val="1E1E1E"/>
                </a:solidFill>
                <a:effectLst/>
                <a:latin typeface="Public Sans" pitchFamily="2" charset="0"/>
              </a:rPr>
              <a:t>Framtänderna i överkäken blir något </a:t>
            </a:r>
            <a:r>
              <a:rPr lang="sv-SE" b="0" i="0" dirty="0" err="1">
                <a:solidFill>
                  <a:srgbClr val="1E1E1E"/>
                </a:solidFill>
                <a:effectLst/>
                <a:latin typeface="Public Sans" pitchFamily="2" charset="0"/>
              </a:rPr>
              <a:t>utåtstående</a:t>
            </a:r>
            <a:r>
              <a:rPr lang="sv-SE" b="0" i="0" dirty="0">
                <a:solidFill>
                  <a:srgbClr val="1E1E1E"/>
                </a:solidFill>
                <a:effectLst/>
                <a:latin typeface="Public Sans" pitchFamily="2" charset="0"/>
              </a:rPr>
              <a:t>, det blir ett så kallat öppet bett. </a:t>
            </a:r>
          </a:p>
          <a:p>
            <a:r>
              <a:rPr lang="sv-SE" b="0" i="0" dirty="0">
                <a:solidFill>
                  <a:srgbClr val="1E1E1E"/>
                </a:solidFill>
                <a:effectLst/>
                <a:latin typeface="Public Sans" pitchFamily="2" charset="0"/>
              </a:rPr>
              <a:t>Av tumsugning kan det bli ett överbett.</a:t>
            </a:r>
          </a:p>
          <a:p>
            <a:r>
              <a:rPr lang="sv-SE" b="0" i="0" dirty="0">
                <a:solidFill>
                  <a:srgbClr val="1E1E1E"/>
                </a:solidFill>
                <a:effectLst/>
                <a:latin typeface="Public Sans" pitchFamily="2" charset="0"/>
              </a:rPr>
              <a:t>Detta innebär att överkäkens framtänder inte får kontakt med underkäkens framtänder när barnet biter ihop. </a:t>
            </a:r>
          </a:p>
          <a:p>
            <a:r>
              <a:rPr lang="sv-SE" b="0" i="0" dirty="0">
                <a:solidFill>
                  <a:srgbClr val="1E1E1E"/>
                </a:solidFill>
                <a:effectLst/>
                <a:latin typeface="Public Sans" pitchFamily="2" charset="0"/>
              </a:rPr>
              <a:t>Ju längre och ju mer intensivt vanan pågår, desto större är risken för </a:t>
            </a:r>
            <a:r>
              <a:rPr lang="sv-SE" b="0" i="0" dirty="0" err="1">
                <a:solidFill>
                  <a:srgbClr val="1E1E1E"/>
                </a:solidFill>
                <a:effectLst/>
                <a:latin typeface="Public Sans" pitchFamily="2" charset="0"/>
              </a:rPr>
              <a:t>bettfel</a:t>
            </a:r>
            <a:r>
              <a:rPr lang="sv-SE" b="0" i="0" dirty="0">
                <a:solidFill>
                  <a:srgbClr val="1E1E1E"/>
                </a:solidFill>
                <a:effectLst/>
                <a:latin typeface="Public Sans" pitchFamily="2" charset="0"/>
              </a:rPr>
              <a:t>.</a:t>
            </a:r>
          </a:p>
          <a:p>
            <a:r>
              <a:rPr lang="sv-SE" b="0" i="0" dirty="0">
                <a:solidFill>
                  <a:srgbClr val="353535"/>
                </a:solidFill>
                <a:effectLst/>
                <a:latin typeface="Public Sans" pitchFamily="2" charset="0"/>
              </a:rPr>
              <a:t>Om framtänderna står ut är risken också större att barnet får skador på tänderna om det ramlar.</a:t>
            </a:r>
            <a:endParaRPr lang="sv-SE" b="0" i="0" dirty="0">
              <a:solidFill>
                <a:srgbClr val="1E1E1E"/>
              </a:solidFill>
              <a:effectLst/>
              <a:latin typeface="Public Sans" pitchFamily="2" charset="0"/>
            </a:endParaRPr>
          </a:p>
          <a:p>
            <a:endParaRPr lang="sv-SE" b="0" i="0" dirty="0">
              <a:solidFill>
                <a:srgbClr val="353535"/>
              </a:solidFill>
              <a:effectLst/>
              <a:latin typeface="Public Sans" pitchFamily="2" charset="0"/>
            </a:endParaRPr>
          </a:p>
          <a:p>
            <a:r>
              <a:rPr lang="sv-SE" b="0" i="0" dirty="0">
                <a:solidFill>
                  <a:srgbClr val="353535"/>
                </a:solidFill>
                <a:effectLst/>
                <a:latin typeface="Public Sans" pitchFamily="2" charset="0"/>
              </a:rPr>
              <a:t>Det är bra om barnet börjar vänja sig av med napp/tumme när talutvecklingen sätter igång. </a:t>
            </a:r>
          </a:p>
          <a:p>
            <a:r>
              <a:rPr lang="sv-SE" b="0" i="0" dirty="0">
                <a:solidFill>
                  <a:srgbClr val="353535"/>
                </a:solidFill>
                <a:effectLst/>
                <a:latin typeface="Public Sans" pitchFamily="2" charset="0"/>
              </a:rPr>
              <a:t>Tvåstavigt joller kommer vid cirka 8 månader.</a:t>
            </a:r>
          </a:p>
          <a:p>
            <a:r>
              <a:rPr lang="sv-SE" b="0" i="0" dirty="0">
                <a:solidFill>
                  <a:srgbClr val="353535"/>
                </a:solidFill>
                <a:effectLst/>
                <a:latin typeface="Public Sans" pitchFamily="2" charset="0"/>
              </a:rPr>
              <a:t>De första orden ofta runt ett års ålder.</a:t>
            </a:r>
          </a:p>
          <a:p>
            <a:r>
              <a:rPr lang="sv-SE" b="0" i="0" dirty="0">
                <a:solidFill>
                  <a:srgbClr val="353535"/>
                </a:solidFill>
                <a:effectLst/>
                <a:latin typeface="Public Sans" pitchFamily="2" charset="0"/>
              </a:rPr>
              <a:t>Nappen kan hindra tungans rörlighet och barnets möjlighet att härma ljud. </a:t>
            </a:r>
          </a:p>
          <a:p>
            <a:r>
              <a:rPr lang="sv-SE" b="0" i="0" dirty="0">
                <a:solidFill>
                  <a:srgbClr val="353535"/>
                </a:solidFill>
                <a:effectLst/>
                <a:latin typeface="Public Sans" pitchFamily="2" charset="0"/>
              </a:rPr>
              <a:t>Om barnet ofta har napp i munnen när talet börjar utvecklas kan barnet börja uttala vissa ljud fel, eftersom nappen är i vägen för tungan. </a:t>
            </a:r>
          </a:p>
          <a:p>
            <a:r>
              <a:rPr lang="sv-SE" b="0" i="0" dirty="0">
                <a:solidFill>
                  <a:srgbClr val="353535"/>
                </a:solidFill>
                <a:effectLst/>
                <a:latin typeface="Public Sans" pitchFamily="2" charset="0"/>
              </a:rPr>
              <a:t>Det är då bra att barnet enbart använder napp när hen vilar eller ska somna. Barnet behöver sedan sluta helt när hen är tre-fyra år.</a:t>
            </a:r>
          </a:p>
          <a:p>
            <a:r>
              <a:rPr lang="sv-SE" b="0" i="0" dirty="0">
                <a:solidFill>
                  <a:srgbClr val="353535"/>
                </a:solidFill>
                <a:effectLst/>
                <a:latin typeface="Public Sans" pitchFamily="2" charset="0"/>
              </a:rPr>
              <a:t>Barnet kan ha kvar det felaktiga uttalet även när hen inte har kvar nappen i munnen.</a:t>
            </a:r>
          </a:p>
          <a:p>
            <a:endParaRPr lang="sv-SE" b="0" i="0" dirty="0">
              <a:solidFill>
                <a:srgbClr val="353535"/>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itchFamily="2" charset="0"/>
              </a:rPr>
              <a:t>Vid tumsugning utsätts huden på tummen påfrestningar tillsammans med att den även ofta är blöt.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itchFamily="2" charset="0"/>
              </a:rPr>
              <a:t>En del barn kan få hudproblem som är svåra att läka.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53535"/>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solidFill>
                  <a:srgbClr val="353535"/>
                </a:solidFill>
                <a:effectLst/>
                <a:latin typeface="Public Sans" pitchFamily="2" charset="0"/>
              </a:rPr>
              <a:t>Förslag diskussionsfrågor: Använde någon av er napp när ni var små? Hur vande ni er av med det? Hur kan man göra för att avvänja sitt barn från napp/tumme?</a:t>
            </a:r>
          </a:p>
          <a:p>
            <a:pPr algn="l"/>
            <a:endParaRPr lang="sv-SE" b="0" i="0" dirty="0">
              <a:solidFill>
                <a:srgbClr val="141414"/>
              </a:solidFill>
              <a:effectLst/>
              <a:latin typeface="+mn-lt"/>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353860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395820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2025-03-03</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2025-03-03</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2025-03-03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2025-03-03</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2025-03-03</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2025-03-03</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2025-03-03</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2025-03-03</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2025-03-03</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2025-03-03</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2025-03-03</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2025-03-03</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2025-03-03</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2025-03-03</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2025-03-03</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2025-03-03</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2025-03-03</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2025-03-03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2025-03-03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2025-03-03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2025-03-03</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2025-03-03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2025-03-03</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2025-03-03</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2025-03-03</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2025-03-03</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2025-03-03</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2025-03-03</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2025-03-03</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tmp"/></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2.tmp"/><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09C6788-F5F5-F4C5-0090-0C437574729C}"/>
              </a:ext>
            </a:extLst>
          </p:cNvPr>
          <p:cNvSpPr>
            <a:spLocks noGrp="1"/>
          </p:cNvSpPr>
          <p:nvPr>
            <p:ph type="title"/>
          </p:nvPr>
        </p:nvSpPr>
        <p:spPr>
          <a:xfrm>
            <a:off x="609600" y="313694"/>
            <a:ext cx="10972800" cy="781459"/>
          </a:xfrm>
        </p:spPr>
        <p:txBody>
          <a:bodyPr/>
          <a:lstStyle/>
          <a:p>
            <a:pPr algn="ctr"/>
            <a:r>
              <a:rPr lang="sv-SE" b="1" i="0" dirty="0">
                <a:solidFill>
                  <a:srgbClr val="00B050"/>
                </a:solidFill>
                <a:effectLst/>
              </a:rPr>
              <a:t>Barnets tänder och munhälsa 0-6 år</a:t>
            </a:r>
            <a:br>
              <a:rPr lang="sv-SE" b="1" i="0" dirty="0">
                <a:solidFill>
                  <a:srgbClr val="00B050"/>
                </a:solidFill>
                <a:effectLst/>
              </a:rPr>
            </a:br>
            <a:endParaRPr lang="sv-SE" dirty="0">
              <a:solidFill>
                <a:srgbClr val="00B050"/>
              </a:solidFill>
            </a:endParaRP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8" name="Bildobjekt 7" descr="En bild som visar person, klädsel, Rörmokeritillbehör, badkar&#10;&#10;Automatiskt genererad beskrivning">
            <a:extLst>
              <a:ext uri="{FF2B5EF4-FFF2-40B4-BE49-F238E27FC236}">
                <a16:creationId xmlns:a16="http://schemas.microsoft.com/office/drawing/2014/main" id="{5FCF5BEE-11B7-A60E-D822-D188ED1A6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62" y="1095153"/>
            <a:ext cx="7589275" cy="530284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931C76-2CB9-79BC-64ED-656D306ACDC7}"/>
              </a:ext>
            </a:extLst>
          </p:cNvPr>
          <p:cNvSpPr>
            <a:spLocks noGrp="1"/>
          </p:cNvSpPr>
          <p:nvPr>
            <p:ph type="title"/>
          </p:nvPr>
        </p:nvSpPr>
        <p:spPr/>
        <p:txBody>
          <a:bodyPr/>
          <a:lstStyle/>
          <a:p>
            <a:pPr algn="ctr"/>
            <a:r>
              <a:rPr lang="sv-SE" b="1" i="0" dirty="0">
                <a:solidFill>
                  <a:srgbClr val="00B050"/>
                </a:solidFill>
                <a:effectLst/>
              </a:rPr>
              <a:t>Tändernas utveckling</a:t>
            </a:r>
            <a:br>
              <a:rPr lang="sv-SE" b="1" i="0" dirty="0">
                <a:solidFill>
                  <a:srgbClr val="00B050"/>
                </a:solidFill>
                <a:effectLst/>
              </a:rPr>
            </a:br>
            <a:endParaRPr lang="sv-SE" dirty="0">
              <a:solidFill>
                <a:srgbClr val="00B050"/>
              </a:solidFill>
            </a:endParaRPr>
          </a:p>
        </p:txBody>
      </p:sp>
      <p:pic>
        <p:nvPicPr>
          <p:cNvPr id="12" name="Bildobjekt 11" descr="En bild som visar Accessoar, konst, design, knogjärn&#10;&#10;Automatiskt genererad beskrivning">
            <a:extLst>
              <a:ext uri="{FF2B5EF4-FFF2-40B4-BE49-F238E27FC236}">
                <a16:creationId xmlns:a16="http://schemas.microsoft.com/office/drawing/2014/main" id="{A228E949-9872-F27F-0C12-AA0056971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009" y="1095153"/>
            <a:ext cx="7815981" cy="5354595"/>
          </a:xfrm>
          <a:prstGeom prst="rect">
            <a:avLst/>
          </a:prstGeom>
        </p:spPr>
      </p:pic>
    </p:spTree>
    <p:extLst>
      <p:ext uri="{BB962C8B-B14F-4D97-AF65-F5344CB8AC3E}">
        <p14:creationId xmlns:p14="http://schemas.microsoft.com/office/powerpoint/2010/main" val="343816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75305-F838-4A8C-6D9A-71FB9470B68F}"/>
              </a:ext>
            </a:extLst>
          </p:cNvPr>
          <p:cNvSpPr>
            <a:spLocks noGrp="1"/>
          </p:cNvSpPr>
          <p:nvPr>
            <p:ph type="title"/>
          </p:nvPr>
        </p:nvSpPr>
        <p:spPr/>
        <p:txBody>
          <a:bodyPr/>
          <a:lstStyle/>
          <a:p>
            <a:pPr algn="ctr"/>
            <a:r>
              <a:rPr lang="sv-SE" sz="4400" b="1" i="0">
                <a:solidFill>
                  <a:srgbClr val="00B050"/>
                </a:solidFill>
                <a:effectLst/>
              </a:rPr>
              <a:t>När får barnet sina tänder</a:t>
            </a:r>
            <a:endParaRPr lang="sv-SE" sz="4400">
              <a:solidFill>
                <a:srgbClr val="00B050"/>
              </a:solidFill>
            </a:endParaRPr>
          </a:p>
        </p:txBody>
      </p:sp>
      <p:pic>
        <p:nvPicPr>
          <p:cNvPr id="7" name="Bildobjekt 6" descr="En bild som visar skärmbild, diagram, clipart&#10;&#10;Automatiskt genererad beskrivning">
            <a:extLst>
              <a:ext uri="{FF2B5EF4-FFF2-40B4-BE49-F238E27FC236}">
                <a16:creationId xmlns:a16="http://schemas.microsoft.com/office/drawing/2014/main" id="{1AD90742-E4D2-4874-F539-B5BBA2A0D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86" y="1580532"/>
            <a:ext cx="9500088" cy="3961969"/>
          </a:xfrm>
          <a:prstGeom prst="rect">
            <a:avLst/>
          </a:prstGeom>
        </p:spPr>
      </p:pic>
    </p:spTree>
    <p:extLst>
      <p:ext uri="{BB962C8B-B14F-4D97-AF65-F5344CB8AC3E}">
        <p14:creationId xmlns:p14="http://schemas.microsoft.com/office/powerpoint/2010/main" val="138326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2B2545E-D8E3-C29A-CFAA-39D161A0FBE4}"/>
              </a:ext>
            </a:extLst>
          </p:cNvPr>
          <p:cNvSpPr>
            <a:spLocks noGrp="1"/>
          </p:cNvSpPr>
          <p:nvPr>
            <p:ph type="title"/>
          </p:nvPr>
        </p:nvSpPr>
        <p:spPr>
          <a:xfrm>
            <a:off x="609600" y="360000"/>
            <a:ext cx="10240537" cy="735153"/>
          </a:xfrm>
        </p:spPr>
        <p:txBody>
          <a:bodyPr/>
          <a:lstStyle/>
          <a:p>
            <a:pPr algn="ctr"/>
            <a:r>
              <a:rPr lang="sv-SE">
                <a:solidFill>
                  <a:srgbClr val="00B050"/>
                </a:solidFill>
              </a:rPr>
              <a:t>Karies</a:t>
            </a:r>
          </a:p>
        </p:txBody>
      </p:sp>
      <p:pic>
        <p:nvPicPr>
          <p:cNvPr id="9" name="Bildobjekt 8" descr="En bild som visar text, skelett&#10;&#10;Automatiskt genererad beskrivning">
            <a:extLst>
              <a:ext uri="{FF2B5EF4-FFF2-40B4-BE49-F238E27FC236}">
                <a16:creationId xmlns:a16="http://schemas.microsoft.com/office/drawing/2014/main" id="{0F156588-5C79-043A-A48E-5B5469C5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645" y="1095153"/>
            <a:ext cx="7798709" cy="5363232"/>
          </a:xfrm>
          <a:prstGeom prst="rect">
            <a:avLst/>
          </a:prstGeom>
        </p:spPr>
      </p:pic>
    </p:spTree>
    <p:extLst>
      <p:ext uri="{BB962C8B-B14F-4D97-AF65-F5344CB8AC3E}">
        <p14:creationId xmlns:p14="http://schemas.microsoft.com/office/powerpoint/2010/main" val="295688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31FF15-0BB4-5577-6FD3-B6A401847594}"/>
              </a:ext>
            </a:extLst>
          </p:cNvPr>
          <p:cNvSpPr>
            <a:spLocks noGrp="1"/>
          </p:cNvSpPr>
          <p:nvPr>
            <p:ph type="title"/>
          </p:nvPr>
        </p:nvSpPr>
        <p:spPr/>
        <p:txBody>
          <a:bodyPr/>
          <a:lstStyle/>
          <a:p>
            <a:pPr algn="ctr"/>
            <a:r>
              <a:rPr lang="sv-SE">
                <a:solidFill>
                  <a:srgbClr val="00B050"/>
                </a:solidFill>
              </a:rPr>
              <a:t>Sunda vanor för kropp, mun och tänder</a:t>
            </a:r>
          </a:p>
        </p:txBody>
      </p:sp>
      <p:pic>
        <p:nvPicPr>
          <p:cNvPr id="7" name="Bildobjekt 6" descr="En bild som visar rita, mat, clipart, illustration&#10;&#10;Automatiskt genererad beskrivning">
            <a:extLst>
              <a:ext uri="{FF2B5EF4-FFF2-40B4-BE49-F238E27FC236}">
                <a16:creationId xmlns:a16="http://schemas.microsoft.com/office/drawing/2014/main" id="{8575ED9B-05BD-F08F-CEE4-CD11B4925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286" y="1095153"/>
            <a:ext cx="7608708" cy="5294140"/>
          </a:xfrm>
          <a:prstGeom prst="rect">
            <a:avLst/>
          </a:prstGeom>
        </p:spPr>
      </p:pic>
    </p:spTree>
    <p:extLst>
      <p:ext uri="{BB962C8B-B14F-4D97-AF65-F5344CB8AC3E}">
        <p14:creationId xmlns:p14="http://schemas.microsoft.com/office/powerpoint/2010/main" val="107398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7F74B-30C8-7421-D343-41DCCFED597D}"/>
              </a:ext>
            </a:extLst>
          </p:cNvPr>
          <p:cNvSpPr>
            <a:spLocks noGrp="1"/>
          </p:cNvSpPr>
          <p:nvPr>
            <p:ph type="title"/>
          </p:nvPr>
        </p:nvSpPr>
        <p:spPr>
          <a:xfrm>
            <a:off x="609600" y="274638"/>
            <a:ext cx="4762500" cy="1143000"/>
          </a:xfrm>
        </p:spPr>
        <p:txBody>
          <a:bodyPr/>
          <a:lstStyle/>
          <a:p>
            <a:pPr algn="ctr"/>
            <a:r>
              <a:rPr lang="sv-SE" sz="3600">
                <a:solidFill>
                  <a:srgbClr val="00B050"/>
                </a:solidFill>
              </a:rPr>
              <a:t>Borsta för rena och starka tänder      </a:t>
            </a:r>
          </a:p>
        </p:txBody>
      </p:sp>
      <p:sp>
        <p:nvSpPr>
          <p:cNvPr id="3" name="Platshållare för innehåll 2">
            <a:extLst>
              <a:ext uri="{FF2B5EF4-FFF2-40B4-BE49-F238E27FC236}">
                <a16:creationId xmlns:a16="http://schemas.microsoft.com/office/drawing/2014/main" id="{6B51A41F-98B6-CFEB-B1B6-EE1C87238D96}"/>
              </a:ext>
            </a:extLst>
          </p:cNvPr>
          <p:cNvSpPr>
            <a:spLocks noGrp="1"/>
          </p:cNvSpPr>
          <p:nvPr>
            <p:ph sz="half" idx="1"/>
          </p:nvPr>
        </p:nvSpPr>
        <p:spPr>
          <a:xfrm>
            <a:off x="609600" y="1653703"/>
            <a:ext cx="5181600" cy="4929660"/>
          </a:xfrm>
        </p:spPr>
        <p:txBody>
          <a:bodyPr/>
          <a:lstStyle/>
          <a:p>
            <a:r>
              <a:rPr lang="sv-SE" b="0" i="0" u="none" strike="noStrike" baseline="0">
                <a:solidFill>
                  <a:srgbClr val="00B050"/>
                </a:solidFill>
              </a:rPr>
              <a:t>Borsta morgon och kväll, från att den allra första tanden kommit fram</a:t>
            </a:r>
          </a:p>
          <a:p>
            <a:r>
              <a:rPr lang="sv-SE" b="0" i="0" u="none" strike="noStrike" baseline="0">
                <a:solidFill>
                  <a:srgbClr val="00B050"/>
                </a:solidFill>
              </a:rPr>
              <a:t>Vänj barnet vid tandborsten på ett lekfullt sätt</a:t>
            </a:r>
          </a:p>
          <a:p>
            <a:r>
              <a:rPr lang="sv-SE">
                <a:solidFill>
                  <a:srgbClr val="00B050"/>
                </a:solidFill>
              </a:rPr>
              <a:t>A</a:t>
            </a:r>
            <a:r>
              <a:rPr lang="sv-SE" b="0" i="0" u="none" strike="noStrike" baseline="0">
                <a:solidFill>
                  <a:srgbClr val="00B050"/>
                </a:solidFill>
              </a:rPr>
              <a:t>nvänd mild barntandkräm som innehåller fluorid. </a:t>
            </a:r>
          </a:p>
          <a:p>
            <a:r>
              <a:rPr lang="sv-SE" sz="2800" b="0" i="0" u="none" strike="noStrike" baseline="0">
                <a:solidFill>
                  <a:srgbClr val="00B050"/>
                </a:solidFill>
              </a:rPr>
              <a:t>Ditt barn behöver hjälp till 10 års ålder</a:t>
            </a:r>
          </a:p>
          <a:p>
            <a:pPr marL="0" indent="0" algn="l">
              <a:buNone/>
            </a:pPr>
            <a:endParaRPr lang="sv-SE">
              <a:solidFill>
                <a:srgbClr val="00B050"/>
              </a:solidFill>
              <a:latin typeface="PublicSans-Medium"/>
            </a:endParaRPr>
          </a:p>
        </p:txBody>
      </p:sp>
      <p:pic>
        <p:nvPicPr>
          <p:cNvPr id="6" name="Platshållare för bild 5" descr="En bild som visar text, skärmbild, design&#10;&#10;Automatiskt genererad beskrivning">
            <a:extLst>
              <a:ext uri="{FF2B5EF4-FFF2-40B4-BE49-F238E27FC236}">
                <a16:creationId xmlns:a16="http://schemas.microsoft.com/office/drawing/2014/main" id="{478FA4E4-EF05-B248-B744-129ABB7761D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75" b="1675"/>
          <a:stretch>
            <a:fillRect/>
          </a:stretch>
        </p:blipFill>
        <p:spPr>
          <a:xfrm>
            <a:off x="6096000" y="89410"/>
            <a:ext cx="5664745" cy="6279492"/>
          </a:xfrm>
        </p:spPr>
      </p:pic>
    </p:spTree>
    <p:extLst>
      <p:ext uri="{BB962C8B-B14F-4D97-AF65-F5344CB8AC3E}">
        <p14:creationId xmlns:p14="http://schemas.microsoft.com/office/powerpoint/2010/main" val="100742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id="{080CC033-C0B3-DA31-3FFD-3AE609E1D37C}"/>
              </a:ext>
            </a:extLst>
          </p:cNvPr>
          <p:cNvSpPr>
            <a:spLocks noGrp="1"/>
          </p:cNvSpPr>
          <p:nvPr>
            <p:ph type="title"/>
          </p:nvPr>
        </p:nvSpPr>
        <p:spPr>
          <a:xfrm>
            <a:off x="609600" y="200025"/>
            <a:ext cx="10972800" cy="892127"/>
          </a:xfrm>
        </p:spPr>
        <p:txBody>
          <a:bodyPr/>
          <a:lstStyle/>
          <a:p>
            <a:pPr algn="ctr"/>
            <a:r>
              <a:rPr lang="sv-SE">
                <a:solidFill>
                  <a:srgbClr val="00B050"/>
                </a:solidFill>
              </a:rPr>
              <a:t>Positioner vid tandborstning</a:t>
            </a:r>
          </a:p>
        </p:txBody>
      </p:sp>
      <p:pic>
        <p:nvPicPr>
          <p:cNvPr id="12" name="Bildobjekt 11" descr="En bild som visar person, Människoansikte, klädsel, inomhus&#10;&#10;Automatiskt genererad beskrivning">
            <a:extLst>
              <a:ext uri="{FF2B5EF4-FFF2-40B4-BE49-F238E27FC236}">
                <a16:creationId xmlns:a16="http://schemas.microsoft.com/office/drawing/2014/main" id="{A4E59691-95D0-163D-3751-1F9C2B929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357" y="1092152"/>
            <a:ext cx="3346622" cy="5054860"/>
          </a:xfrm>
          <a:prstGeom prst="rect">
            <a:avLst/>
          </a:prstGeom>
        </p:spPr>
      </p:pic>
      <p:pic>
        <p:nvPicPr>
          <p:cNvPr id="23" name="Bildobjekt 22" descr="En bild som visar person, klädsel, Människoansikte, inomhus&#10;&#10;Automatiskt genererad beskrivning">
            <a:extLst>
              <a:ext uri="{FF2B5EF4-FFF2-40B4-BE49-F238E27FC236}">
                <a16:creationId xmlns:a16="http://schemas.microsoft.com/office/drawing/2014/main" id="{F5CE129E-CD38-4D14-01A2-F0578B2A2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17" y="1092152"/>
            <a:ext cx="3276768" cy="4089610"/>
          </a:xfrm>
          <a:prstGeom prst="rect">
            <a:avLst/>
          </a:prstGeom>
        </p:spPr>
      </p:pic>
      <p:pic>
        <p:nvPicPr>
          <p:cNvPr id="25" name="Bildobjekt 24" descr="En bild som visar person, klädsel, Människoansikte, småbarn&#10;&#10;Automatiskt genererad beskrivning">
            <a:extLst>
              <a:ext uri="{FF2B5EF4-FFF2-40B4-BE49-F238E27FC236}">
                <a16:creationId xmlns:a16="http://schemas.microsoft.com/office/drawing/2014/main" id="{7144D0AE-A133-62E8-7EDF-6351EA286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62" y="1102636"/>
            <a:ext cx="4019757" cy="4311872"/>
          </a:xfrm>
          <a:prstGeom prst="rect">
            <a:avLst/>
          </a:prstGeom>
        </p:spPr>
      </p:pic>
    </p:spTree>
    <p:extLst>
      <p:ext uri="{BB962C8B-B14F-4D97-AF65-F5344CB8AC3E}">
        <p14:creationId xmlns:p14="http://schemas.microsoft.com/office/powerpoint/2010/main" val="409185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9B521B7-4EF5-DAC3-4D0E-267822E86C63}"/>
              </a:ext>
            </a:extLst>
          </p:cNvPr>
          <p:cNvSpPr>
            <a:spLocks noGrp="1"/>
          </p:cNvSpPr>
          <p:nvPr>
            <p:ph type="title"/>
          </p:nvPr>
        </p:nvSpPr>
        <p:spPr>
          <a:xfrm>
            <a:off x="609600" y="360000"/>
            <a:ext cx="10148888" cy="745786"/>
          </a:xfrm>
        </p:spPr>
        <p:txBody>
          <a:bodyPr/>
          <a:lstStyle/>
          <a:p>
            <a:pPr algn="ctr"/>
            <a:r>
              <a:rPr lang="en-US" err="1">
                <a:solidFill>
                  <a:srgbClr val="00B050"/>
                </a:solidFill>
              </a:rPr>
              <a:t>Napp</a:t>
            </a:r>
            <a:r>
              <a:rPr lang="en-US">
                <a:solidFill>
                  <a:srgbClr val="00B050"/>
                </a:solidFill>
              </a:rPr>
              <a:t>, </a:t>
            </a:r>
            <a:r>
              <a:rPr lang="en-US" err="1">
                <a:solidFill>
                  <a:srgbClr val="00B050"/>
                </a:solidFill>
              </a:rPr>
              <a:t>tumme</a:t>
            </a:r>
            <a:r>
              <a:rPr lang="en-US">
                <a:solidFill>
                  <a:srgbClr val="00B050"/>
                </a:solidFill>
              </a:rPr>
              <a:t>, </a:t>
            </a:r>
            <a:r>
              <a:rPr lang="en-US" err="1">
                <a:solidFill>
                  <a:srgbClr val="00B050"/>
                </a:solidFill>
              </a:rPr>
              <a:t>språkutveckling</a:t>
            </a:r>
            <a:endParaRPr lang="en-US">
              <a:solidFill>
                <a:srgbClr val="00B050"/>
              </a:solidFill>
            </a:endParaRPr>
          </a:p>
        </p:txBody>
      </p:sp>
      <p:pic>
        <p:nvPicPr>
          <p:cNvPr id="4" name="Platshållare för innehåll 3" descr="En bild som visar Tand, leende, Människoansikte, läpp&#10;&#10;Automatiskt genererad beskrivning">
            <a:extLst>
              <a:ext uri="{FF2B5EF4-FFF2-40B4-BE49-F238E27FC236}">
                <a16:creationId xmlns:a16="http://schemas.microsoft.com/office/drawing/2014/main" id="{5B704064-F1DD-8A49-3FFB-B2CC383A50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541" y="1297686"/>
            <a:ext cx="7766703" cy="5062226"/>
          </a:xfrm>
        </p:spPr>
      </p:pic>
    </p:spTree>
    <p:extLst>
      <p:ext uri="{BB962C8B-B14F-4D97-AF65-F5344CB8AC3E}">
        <p14:creationId xmlns:p14="http://schemas.microsoft.com/office/powerpoint/2010/main" val="73242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3744368-9D76-E6AA-E773-58D86749A352}"/>
              </a:ext>
            </a:extLst>
          </p:cNvPr>
          <p:cNvSpPr>
            <a:spLocks noGrp="1"/>
          </p:cNvSpPr>
          <p:nvPr>
            <p:ph type="title"/>
          </p:nvPr>
        </p:nvSpPr>
        <p:spPr>
          <a:xfrm>
            <a:off x="609600" y="360000"/>
            <a:ext cx="10972800" cy="745786"/>
          </a:xfrm>
        </p:spPr>
        <p:txBody>
          <a:bodyPr anchor="t">
            <a:normAutofit/>
          </a:bodyPr>
          <a:lstStyle/>
          <a:p>
            <a:r>
              <a:rPr lang="sv-SE"/>
              <a:t>Samlade diskussionsfrågor</a:t>
            </a:r>
            <a:endParaRPr lang="sv-SE" dirty="0"/>
          </a:p>
        </p:txBody>
      </p:sp>
      <p:sp>
        <p:nvSpPr>
          <p:cNvPr id="4" name="Platshållare för innehåll 3">
            <a:extLst>
              <a:ext uri="{FF2B5EF4-FFF2-40B4-BE49-F238E27FC236}">
                <a16:creationId xmlns:a16="http://schemas.microsoft.com/office/drawing/2014/main" id="{F5A0B3AB-2FE6-F82B-BDF7-F076EF01572A}"/>
              </a:ext>
            </a:extLst>
          </p:cNvPr>
          <p:cNvSpPr>
            <a:spLocks noGrp="1"/>
          </p:cNvSpPr>
          <p:nvPr>
            <p:ph idx="1"/>
          </p:nvPr>
        </p:nvSpPr>
        <p:spPr>
          <a:xfrm>
            <a:off x="609600" y="1275907"/>
            <a:ext cx="10972800" cy="4850257"/>
          </a:xfrm>
        </p:spPr>
        <p:txBody>
          <a:bodyPr>
            <a:normAutofit fontScale="77500" lnSpcReduction="20000"/>
          </a:bodyPr>
          <a:lstStyle/>
          <a:p>
            <a:pPr>
              <a:lnSpc>
                <a:spcPct val="100000"/>
              </a:lnSpc>
            </a:pPr>
            <a:r>
              <a:rPr lang="sv-SE" sz="2600" b="0" dirty="0">
                <a:effectLst/>
              </a:rPr>
              <a:t>Vilka</a:t>
            </a:r>
            <a:r>
              <a:rPr lang="sv-SE" sz="2600" dirty="0"/>
              <a:t> minnen har ni av hur det var med era tänder när ni var barn? Vilka erfarenheter har du själv att gå till tandläkaren?</a:t>
            </a:r>
          </a:p>
          <a:p>
            <a:pPr>
              <a:lnSpc>
                <a:spcPct val="100000"/>
              </a:lnSpc>
            </a:pPr>
            <a:r>
              <a:rPr lang="sv-SE" sz="2600" dirty="0"/>
              <a:t>Har ditt barn fått någon tand eller tror du att någon tand är på väg? Hur var/är det? </a:t>
            </a:r>
          </a:p>
          <a:p>
            <a:pPr>
              <a:lnSpc>
                <a:spcPct val="100000"/>
              </a:lnSpc>
            </a:pPr>
            <a:r>
              <a:rPr lang="sv-SE" sz="2600" dirty="0"/>
              <a:t>Är det viktigt att barn inte får hål i sina mjölktänder, hur tänker du?</a:t>
            </a:r>
          </a:p>
          <a:p>
            <a:pPr>
              <a:lnSpc>
                <a:spcPct val="100000"/>
              </a:lnSpc>
            </a:pPr>
            <a:r>
              <a:rPr lang="sv-SE" sz="2600" b="0" dirty="0">
                <a:effectLst/>
                <a:latin typeface="Public Sans" pitchFamily="2" charset="0"/>
                <a:ea typeface="ADLaM Display" panose="020F0502020204030204" pitchFamily="2" charset="0"/>
                <a:cs typeface="ADLaM Display" panose="020F0502020204030204" pitchFamily="2" charset="0"/>
              </a:rPr>
              <a:t>Har ni tänkt något kring fredagsmys och lördagsgodis? Hur tänker ni kring den utökade familjen (mormor –morfar, farmor- och farfar) har ni pratat om att inte ge sötsaker och söta drycker? Vad har ni fått för reaktioner? </a:t>
            </a:r>
          </a:p>
          <a:p>
            <a:pPr>
              <a:lnSpc>
                <a:spcPct val="100000"/>
              </a:lnSpc>
            </a:pPr>
            <a:r>
              <a:rPr lang="sv-SE" sz="2600" dirty="0"/>
              <a:t>Om man kör fast och det låser sig, vad tänker du kan göra tandborstningen på ditt barn lättare?</a:t>
            </a:r>
          </a:p>
          <a:p>
            <a:pPr>
              <a:lnSpc>
                <a:spcPct val="100000"/>
              </a:lnSpc>
            </a:pPr>
            <a:r>
              <a:rPr lang="sv-SE" sz="2600" dirty="0"/>
              <a:t>Är tandborstning en del i personlig hygien jämförbart med att tvätta håret, klippa naglar, byta blöja? Hur tänker du?</a:t>
            </a:r>
          </a:p>
          <a:p>
            <a:pPr>
              <a:lnSpc>
                <a:spcPct val="100000"/>
              </a:lnSpc>
            </a:pPr>
            <a:r>
              <a:rPr lang="sv-SE" sz="2600" b="0" dirty="0">
                <a:effectLst/>
                <a:latin typeface="Public Sans" pitchFamily="2" charset="0"/>
              </a:rPr>
              <a:t>Använde någon av er napp när ni var små? Hur vande ni er av med det? Hur kan man göra för att avvänja sitt barn från napp/tumme?</a:t>
            </a:r>
          </a:p>
          <a:p>
            <a:pPr>
              <a:lnSpc>
                <a:spcPct val="100000"/>
              </a:lnSpc>
            </a:pPr>
            <a:endParaRPr lang="sv-SE" sz="2300" dirty="0"/>
          </a:p>
          <a:p>
            <a:pPr marL="0" indent="0">
              <a:lnSpc>
                <a:spcPct val="100000"/>
              </a:lnSpc>
              <a:buNone/>
            </a:pPr>
            <a:endParaRPr lang="sv-SE" sz="2300" dirty="0"/>
          </a:p>
        </p:txBody>
      </p:sp>
    </p:spTree>
    <p:extLst>
      <p:ext uri="{BB962C8B-B14F-4D97-AF65-F5344CB8AC3E}">
        <p14:creationId xmlns:p14="http://schemas.microsoft.com/office/powerpoint/2010/main" val="2210718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Skånes presentationsmall</Template>
  <TotalTime>0</TotalTime>
  <Words>2516</Words>
  <Application>Microsoft Office PowerPoint</Application>
  <PresentationFormat>Bredbild</PresentationFormat>
  <Paragraphs>200</Paragraphs>
  <Slides>9</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PublicSans-Medium</vt:lpstr>
      <vt:lpstr>Public Sans</vt:lpstr>
      <vt:lpstr>Tinos</vt:lpstr>
      <vt:lpstr>Arial</vt:lpstr>
      <vt:lpstr>Calibri</vt:lpstr>
      <vt:lpstr>Lato</vt:lpstr>
      <vt:lpstr>Region Skåne presentation</vt:lpstr>
      <vt:lpstr>Barnets tänder och munhälsa 0-6 år </vt:lpstr>
      <vt:lpstr>Tändernas utveckling </vt:lpstr>
      <vt:lpstr>När får barnet sina tänder</vt:lpstr>
      <vt:lpstr>Karies</vt:lpstr>
      <vt:lpstr>Sunda vanor för kropp, mun och tänder</vt:lpstr>
      <vt:lpstr>Borsta för rena och starka tänder      </vt:lpstr>
      <vt:lpstr>Positioner vid tandborstning</vt:lpstr>
      <vt:lpstr>Napp, tumme, språkutveckling</vt:lpstr>
      <vt:lpstr>Samlade diskussionsfrågor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Ulinder Josefin;Malin.E.Skoog@skane.se</dc:creator>
  <cp:lastModifiedBy>Persson Jill</cp:lastModifiedBy>
  <cp:revision>34</cp:revision>
  <dcterms:created xsi:type="dcterms:W3CDTF">2024-10-26T14:09:33Z</dcterms:created>
  <dcterms:modified xsi:type="dcterms:W3CDTF">2025-03-03T13:10:59Z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