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7" r:id="rId1"/>
  </p:sldMasterIdLst>
  <p:notesMasterIdLst>
    <p:notesMasterId r:id="rId22"/>
  </p:notesMasterIdLst>
  <p:handoutMasterIdLst>
    <p:handoutMasterId r:id="rId23"/>
  </p:handoutMasterIdLst>
  <p:sldIdLst>
    <p:sldId id="327" r:id="rId2"/>
    <p:sldId id="299" r:id="rId3"/>
    <p:sldId id="307" r:id="rId4"/>
    <p:sldId id="308" r:id="rId5"/>
    <p:sldId id="311" r:id="rId6"/>
    <p:sldId id="323" r:id="rId7"/>
    <p:sldId id="324" r:id="rId8"/>
    <p:sldId id="325" r:id="rId9"/>
    <p:sldId id="309" r:id="rId10"/>
    <p:sldId id="310" r:id="rId11"/>
    <p:sldId id="315" r:id="rId12"/>
    <p:sldId id="316" r:id="rId13"/>
    <p:sldId id="326" r:id="rId14"/>
    <p:sldId id="313" r:id="rId15"/>
    <p:sldId id="312" r:id="rId16"/>
    <p:sldId id="329" r:id="rId17"/>
    <p:sldId id="318" r:id="rId18"/>
    <p:sldId id="319" r:id="rId19"/>
    <p:sldId id="320" r:id="rId20"/>
    <p:sldId id="328" r:id="rId21"/>
  </p:sldIdLst>
  <p:sldSz cx="9144000" cy="6858000" type="screen4x3"/>
  <p:notesSz cx="7315200" cy="9601200"/>
  <p:custDataLst>
    <p:tags r:id="rId24"/>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319088" indent="138113"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639763" indent="274638"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958850" indent="41275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279525" indent="549275"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5325F"/>
    <a:srgbClr val="00A1E0"/>
    <a:srgbClr val="FFFFFF"/>
    <a:srgbClr val="BED9ED"/>
    <a:srgbClr val="35CBDA"/>
    <a:srgbClr val="6E20A0"/>
    <a:srgbClr val="808285"/>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63" autoAdjust="0"/>
  </p:normalViewPr>
  <p:slideViewPr>
    <p:cSldViewPr snapToGrid="0" showGuides="1">
      <p:cViewPr>
        <p:scale>
          <a:sx n="95" d="100"/>
          <a:sy n="95" d="100"/>
        </p:scale>
        <p:origin x="-1013" y="86"/>
      </p:cViewPr>
      <p:guideLst>
        <p:guide orient="horz" pos="211"/>
        <p:guide orient="horz" pos="4147"/>
        <p:guide orient="horz" pos="719"/>
        <p:guide pos="300"/>
        <p:guide pos="2874"/>
        <p:guide pos="54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5" d="100"/>
          <a:sy n="65" d="100"/>
        </p:scale>
        <p:origin x="-2083" y="-8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charset="0"/>
                <a:ea typeface="Geneva" charset="0"/>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11C30D4F-D84E-4DFC-994F-28C26DDFFBF9}" type="datetimeFigureOut">
              <a:rPr lang="en-US" altLang="de-DE"/>
              <a:pPr>
                <a:defRPr/>
              </a:pPr>
              <a:t>5/26/2015</a:t>
            </a:fld>
            <a:endParaRPr lang="en-US" altLang="de-DE"/>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atin typeface="Arial" charset="0"/>
                <a:ea typeface="Geneva" charset="0"/>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92ACBF8F-376A-45B9-869A-A2144A217D1C}" type="slidenum">
              <a:rPr lang="en-US" altLang="de-DE"/>
              <a:pPr>
                <a:defRPr/>
              </a:pPr>
              <a:t>‹Nr.›</a:t>
            </a:fld>
            <a:endParaRPr lang="en-US" altLang="de-DE"/>
          </a:p>
        </p:txBody>
      </p:sp>
    </p:spTree>
    <p:extLst>
      <p:ext uri="{BB962C8B-B14F-4D97-AF65-F5344CB8AC3E}">
        <p14:creationId xmlns:p14="http://schemas.microsoft.com/office/powerpoint/2010/main" val="33624293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defTabSz="966788">
              <a:defRPr sz="1300">
                <a:latin typeface="Arial" charset="0"/>
                <a:ea typeface="Geneva" charset="0"/>
                <a:cs typeface="+mn-cs"/>
              </a:defRPr>
            </a:lvl1pPr>
          </a:lstStyle>
          <a:p>
            <a:pPr>
              <a:defRPr/>
            </a:pPr>
            <a:endParaRPr lang="en-US"/>
          </a:p>
        </p:txBody>
      </p:sp>
      <p:sp>
        <p:nvSpPr>
          <p:cNvPr id="20483" name="Rectangle 3"/>
          <p:cNvSpPr>
            <a:spLocks noGrp="1" noChangeArrowheads="1"/>
          </p:cNvSpPr>
          <p:nvPr>
            <p:ph type="dt" idx="1"/>
          </p:nvPr>
        </p:nvSpPr>
        <p:spPr bwMode="auto">
          <a:xfrm>
            <a:off x="4143375" y="0"/>
            <a:ext cx="3170238" cy="479425"/>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algn="r" defTabSz="966788">
              <a:defRPr sz="1300">
                <a:latin typeface="Arial" charset="0"/>
                <a:ea typeface="Geneva" charset="0"/>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731838" y="4560888"/>
            <a:ext cx="5851525" cy="4319587"/>
          </a:xfrm>
          <a:prstGeom prst="rect">
            <a:avLst/>
          </a:prstGeom>
          <a:noFill/>
          <a:ln>
            <a:noFill/>
          </a:ln>
          <a:effectLs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120188"/>
            <a:ext cx="3170238" cy="479425"/>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defTabSz="966788">
              <a:defRPr sz="1300">
                <a:latin typeface="Arial" charset="0"/>
                <a:ea typeface="Geneva" charset="0"/>
                <a:cs typeface="+mn-cs"/>
              </a:defRPr>
            </a:lvl1pPr>
          </a:lstStyle>
          <a:p>
            <a:pPr>
              <a:defRPr/>
            </a:pPr>
            <a:endParaRPr lang="en-US"/>
          </a:p>
        </p:txBody>
      </p:sp>
      <p:sp>
        <p:nvSpPr>
          <p:cNvPr id="20487" name="Rectangle 7"/>
          <p:cNvSpPr>
            <a:spLocks noGrp="1" noChangeArrowheads="1"/>
          </p:cNvSpPr>
          <p:nvPr>
            <p:ph type="sldNum" sz="quarter" idx="5"/>
          </p:nvPr>
        </p:nvSpPr>
        <p:spPr bwMode="auto">
          <a:xfrm>
            <a:off x="4143375" y="9120188"/>
            <a:ext cx="3170238" cy="479425"/>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BB9E2A7C-AADC-440C-8FA3-672FBAB7A7D3}" type="slidenum">
              <a:rPr lang="en-US" altLang="de-DE"/>
              <a:pPr>
                <a:defRPr/>
              </a:pPr>
              <a:t>‹Nr.›</a:t>
            </a:fld>
            <a:endParaRPr lang="en-US" altLang="de-DE"/>
          </a:p>
        </p:txBody>
      </p:sp>
    </p:spTree>
    <p:extLst>
      <p:ext uri="{BB962C8B-B14F-4D97-AF65-F5344CB8AC3E}">
        <p14:creationId xmlns:p14="http://schemas.microsoft.com/office/powerpoint/2010/main" val="288546873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800" kern="1200">
        <a:solidFill>
          <a:schemeClr val="tx1"/>
        </a:solidFill>
        <a:latin typeface="Arial" charset="0"/>
        <a:ea typeface="ＭＳ Ｐゴシック" charset="0"/>
        <a:cs typeface="Geneva" charset="0"/>
      </a:defRPr>
    </a:lvl1pPr>
    <a:lvl2pPr marL="319088" algn="l" rtl="0" eaLnBrk="0" fontAlgn="base" hangingPunct="0">
      <a:spcBef>
        <a:spcPct val="30000"/>
      </a:spcBef>
      <a:spcAft>
        <a:spcPct val="0"/>
      </a:spcAft>
      <a:defRPr sz="800" kern="1200">
        <a:solidFill>
          <a:schemeClr val="tx1"/>
        </a:solidFill>
        <a:latin typeface="Arial" charset="0"/>
        <a:ea typeface="Geneva" charset="0"/>
        <a:cs typeface="Geneva" charset="0"/>
      </a:defRPr>
    </a:lvl2pPr>
    <a:lvl3pPr marL="639763" algn="l" rtl="0" eaLnBrk="0" fontAlgn="base" hangingPunct="0">
      <a:spcBef>
        <a:spcPct val="30000"/>
      </a:spcBef>
      <a:spcAft>
        <a:spcPct val="0"/>
      </a:spcAft>
      <a:defRPr sz="800" kern="1200">
        <a:solidFill>
          <a:schemeClr val="tx1"/>
        </a:solidFill>
        <a:latin typeface="Arial" charset="0"/>
        <a:ea typeface="Geneva" charset="0"/>
        <a:cs typeface="Geneva" charset="0"/>
      </a:defRPr>
    </a:lvl3pPr>
    <a:lvl4pPr marL="958850" algn="l" rtl="0" eaLnBrk="0" fontAlgn="base" hangingPunct="0">
      <a:spcBef>
        <a:spcPct val="30000"/>
      </a:spcBef>
      <a:spcAft>
        <a:spcPct val="0"/>
      </a:spcAft>
      <a:defRPr sz="800" kern="1200">
        <a:solidFill>
          <a:schemeClr val="tx1"/>
        </a:solidFill>
        <a:latin typeface="Arial" charset="0"/>
        <a:ea typeface="Geneva" charset="0"/>
        <a:cs typeface="Geneva" charset="0"/>
      </a:defRPr>
    </a:lvl4pPr>
    <a:lvl5pPr marL="1279525" algn="l" rtl="0" eaLnBrk="0" fontAlgn="base" hangingPunct="0">
      <a:spcBef>
        <a:spcPct val="30000"/>
      </a:spcBef>
      <a:spcAft>
        <a:spcPct val="0"/>
      </a:spcAft>
      <a:defRPr sz="800" kern="1200">
        <a:solidFill>
          <a:schemeClr val="tx1"/>
        </a:solidFill>
        <a:latin typeface="Arial" charset="0"/>
        <a:ea typeface="Geneva" charset="0"/>
        <a:cs typeface="Geneva" charset="0"/>
      </a:defRPr>
    </a:lvl5pPr>
    <a:lvl6pPr marL="1599960" algn="l" defTabSz="319992" rtl="0" eaLnBrk="1" latinLnBrk="0" hangingPunct="1">
      <a:defRPr sz="800" kern="1200">
        <a:solidFill>
          <a:schemeClr val="tx1"/>
        </a:solidFill>
        <a:latin typeface="+mn-lt"/>
        <a:ea typeface="+mn-ea"/>
        <a:cs typeface="+mn-cs"/>
      </a:defRPr>
    </a:lvl6pPr>
    <a:lvl7pPr marL="1919952" algn="l" defTabSz="319992" rtl="0" eaLnBrk="1" latinLnBrk="0" hangingPunct="1">
      <a:defRPr sz="800" kern="1200">
        <a:solidFill>
          <a:schemeClr val="tx1"/>
        </a:solidFill>
        <a:latin typeface="+mn-lt"/>
        <a:ea typeface="+mn-ea"/>
        <a:cs typeface="+mn-cs"/>
      </a:defRPr>
    </a:lvl7pPr>
    <a:lvl8pPr marL="2239944" algn="l" defTabSz="319992" rtl="0" eaLnBrk="1" latinLnBrk="0" hangingPunct="1">
      <a:defRPr sz="800" kern="1200">
        <a:solidFill>
          <a:schemeClr val="tx1"/>
        </a:solidFill>
        <a:latin typeface="+mn-lt"/>
        <a:ea typeface="+mn-ea"/>
        <a:cs typeface="+mn-cs"/>
      </a:defRPr>
    </a:lvl8pPr>
    <a:lvl9pPr marL="2559936" algn="l" defTabSz="319992"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p:cNvSpPr>
          <p:nvPr>
            <p:ph type="sldImg"/>
          </p:nvPr>
        </p:nvSpPr>
        <p:spPr>
          <a:ln/>
        </p:spPr>
      </p:sp>
      <p:sp>
        <p:nvSpPr>
          <p:cNvPr id="17410"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smtClean="0">
              <a:latin typeface="Arial" pitchFamily="34" charset="0"/>
              <a:ea typeface="ＭＳ Ｐゴシック" pitchFamily="34" charset="-128"/>
              <a:cs typeface="Geneva"/>
            </a:endParaRPr>
          </a:p>
        </p:txBody>
      </p:sp>
      <p:sp>
        <p:nvSpPr>
          <p:cNvPr id="17411" name="Datumsplatzhalt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CEFAEC84-DDF8-44F0-87AC-FDC26CABAC65}" type="datetime1">
              <a:rPr lang="fr-FR" altLang="de-DE" smtClean="0">
                <a:ea typeface="Geneva"/>
                <a:cs typeface="Geneva"/>
              </a:rPr>
              <a:pPr/>
              <a:t>26/05/2015</a:t>
            </a:fld>
            <a:endParaRPr lang="fr-FR" altLang="de-DE" smtClean="0">
              <a:ea typeface="Geneva"/>
              <a:cs typeface="Geneva"/>
            </a:endParaRPr>
          </a:p>
        </p:txBody>
      </p:sp>
      <p:sp>
        <p:nvSpPr>
          <p:cNvPr id="17412" name="Foliennummernplatzhalt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860A1777-5EA0-4471-B1DC-F85CDE81C92C}" type="slidenum">
              <a:rPr lang="fr-FR" altLang="de-DE" smtClean="0"/>
              <a:pPr/>
              <a:t>3</a:t>
            </a:fld>
            <a:endParaRPr lang="fr-FR"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p:cNvSpPr>
          <p:nvPr>
            <p:ph type="sldImg"/>
          </p:nvPr>
        </p:nvSpPr>
        <p:spPr>
          <a:ln/>
        </p:spPr>
      </p:sp>
      <p:sp>
        <p:nvSpPr>
          <p:cNvPr id="3" name="Notizenplatzhalter 2"/>
          <p:cNvSpPr>
            <a:spLocks noGrp="1"/>
          </p:cNvSpPr>
          <p:nvPr>
            <p:ph type="body" idx="1"/>
          </p:nvPr>
        </p:nvSpPr>
        <p:spPr/>
        <p:txBody>
          <a:bodyPr>
            <a:normAutofit/>
          </a:bodyPr>
          <a:lstStyle/>
          <a:p>
            <a:pPr>
              <a:defRPr/>
            </a:pPr>
            <a:r>
              <a:rPr lang="en-US" sz="1100" dirty="0" smtClean="0"/>
              <a:t>Customers as well as decision makers with IT-background qualify communication systems also on grounds of their ability to easily integrate with the environment.  Provision of interfaces based on industry standards is key for interoperability. </a:t>
            </a:r>
            <a:br>
              <a:rPr lang="en-US" sz="1100" dirty="0" smtClean="0"/>
            </a:br>
            <a:endParaRPr lang="en-US" sz="1100" dirty="0" smtClean="0"/>
          </a:p>
          <a:p>
            <a:pPr>
              <a:defRPr/>
            </a:pPr>
            <a:r>
              <a:rPr lang="en-US" sz="1100" dirty="0" smtClean="0"/>
              <a:t>MiVoice Office  400 is consistently based upon global standards like SIP on the trunk and extension side, it supports the LDAP protocol for accessing external directories, features a KNX interface used to connect with building automation and process control systems.</a:t>
            </a:r>
          </a:p>
          <a:p>
            <a:pPr marL="231224" indent="-231224">
              <a:lnSpc>
                <a:spcPct val="80000"/>
              </a:lnSpc>
              <a:defRPr/>
            </a:pPr>
            <a:endParaRPr lang="en-US" dirty="0" smtClean="0"/>
          </a:p>
          <a:p>
            <a:pPr>
              <a:defRPr/>
            </a:pPr>
            <a:r>
              <a:rPr lang="en-US" dirty="0" smtClean="0"/>
              <a:t>SIMPLE  = SIP for Instant Messaging and Presence Leveraging Extensions (simple) is for presence sharing with AMCC and all other kinds of presence based applications like chat,…</a:t>
            </a:r>
          </a:p>
          <a:p>
            <a:pPr>
              <a:defRPr/>
            </a:pPr>
            <a:r>
              <a:rPr lang="en-US" dirty="0" smtClean="0"/>
              <a:t>MSRP = used for chat</a:t>
            </a:r>
          </a:p>
          <a:p>
            <a:pPr>
              <a:defRPr/>
            </a:pPr>
            <a:r>
              <a:rPr lang="en-US" dirty="0" smtClean="0"/>
              <a:t>LDAP : MiVoice Office  400 is a LDAP Server  !</a:t>
            </a:r>
          </a:p>
          <a:p>
            <a:pPr>
              <a:defRPr/>
            </a:pPr>
            <a:r>
              <a:rPr lang="en-US" dirty="0" smtClean="0"/>
              <a:t>SNMP : the MiVoice Office  400 can be supervised by standard SNMP clients, together with the other IT appliances or servers</a:t>
            </a:r>
          </a:p>
          <a:p>
            <a:pPr>
              <a:defRPr/>
            </a:pPr>
            <a:r>
              <a:rPr lang="en-US" dirty="0" smtClean="0"/>
              <a:t>KNX : this world standard allows to steer Industry/Building automations from the Mitel phones.</a:t>
            </a:r>
          </a:p>
          <a:p>
            <a:pPr>
              <a:defRPr/>
            </a:pPr>
            <a:r>
              <a:rPr lang="en-US" dirty="0" smtClean="0"/>
              <a:t>CSTA III XML: a powerful and modern CTI interface which has been introduced with R2.0.</a:t>
            </a:r>
          </a:p>
          <a:p>
            <a:pPr>
              <a:defRPr/>
            </a:pPr>
            <a:r>
              <a:rPr lang="en-US" dirty="0" smtClean="0"/>
              <a:t>TAPI 2.1 : well known standard CTI interface</a:t>
            </a:r>
          </a:p>
        </p:txBody>
      </p:sp>
      <p:sp>
        <p:nvSpPr>
          <p:cNvPr id="40963" name="Datumsplatzhalt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34ECE08C-CEAE-45B0-9043-FE854B78FED4}" type="datetime1">
              <a:rPr lang="fr-FR" altLang="de-DE" smtClean="0">
                <a:ea typeface="Geneva"/>
                <a:cs typeface="Geneva"/>
              </a:rPr>
              <a:pPr/>
              <a:t>26/05/2015</a:t>
            </a:fld>
            <a:endParaRPr lang="fr-FR" altLang="de-DE" smtClean="0">
              <a:ea typeface="Geneva"/>
              <a:cs typeface="Geneva"/>
            </a:endParaRPr>
          </a:p>
        </p:txBody>
      </p:sp>
      <p:sp>
        <p:nvSpPr>
          <p:cNvPr id="40964" name="Foliennummernplatzhalt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9E873A43-FD49-4068-A9E5-4FD9E697A9FE}" type="slidenum">
              <a:rPr lang="fr-FR" altLang="de-DE" smtClean="0"/>
              <a:pPr/>
              <a:t>17</a:t>
            </a:fld>
            <a:endParaRPr lang="fr-FR"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lienbildplatzhalter 1"/>
          <p:cNvSpPr>
            <a:spLocks noGrp="1" noRot="1" noChangeAspect="1"/>
          </p:cNvSpPr>
          <p:nvPr>
            <p:ph type="sldImg"/>
          </p:nvPr>
        </p:nvSpPr>
        <p:spPr>
          <a:ln/>
        </p:spPr>
      </p:sp>
      <p:sp>
        <p:nvSpPr>
          <p:cNvPr id="43010"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defTabSz="923925">
              <a:lnSpc>
                <a:spcPct val="80000"/>
              </a:lnSpc>
              <a:buFontTx/>
              <a:buChar char="•"/>
            </a:pPr>
            <a:r>
              <a:rPr lang="en-US" altLang="de-DE" sz="1000" smtClean="0">
                <a:latin typeface="Arial" pitchFamily="34" charset="0"/>
                <a:ea typeface="ＭＳ Ｐゴシック" pitchFamily="34" charset="-128"/>
                <a:cs typeface="Geneva"/>
              </a:rPr>
              <a:t>AIN networking: offers high comfort and functionality.  Mitel 470 and Mitel 430 can both act as the AIN master.</a:t>
            </a:r>
          </a:p>
          <a:p>
            <a:pPr marL="230188" indent="-230188" defTabSz="923925">
              <a:lnSpc>
                <a:spcPct val="80000"/>
              </a:lnSpc>
              <a:buFontTx/>
              <a:buChar char="•"/>
            </a:pPr>
            <a:r>
              <a:rPr lang="en-US" altLang="de-DE" sz="1000" smtClean="0">
                <a:latin typeface="Arial" pitchFamily="34" charset="0"/>
                <a:ea typeface="ＭＳ Ｐゴシック" pitchFamily="34" charset="-128"/>
                <a:cs typeface="Geneva"/>
              </a:rPr>
              <a:t>SIP Networking: flexible, heterogeneous, large networks, high grade of autonomy of sites. Sites can be MiVoice Office  400, MiVoice MX-ONE, MiVoice 5000 or 3</a:t>
            </a:r>
            <a:r>
              <a:rPr lang="en-US" altLang="de-DE" sz="1000" baseline="30000" smtClean="0">
                <a:latin typeface="Arial" pitchFamily="34" charset="0"/>
                <a:ea typeface="ＭＳ Ｐゴシック" pitchFamily="34" charset="-128"/>
                <a:cs typeface="Geneva"/>
              </a:rPr>
              <a:t>rd</a:t>
            </a:r>
            <a:r>
              <a:rPr lang="en-US" altLang="de-DE" sz="1000" smtClean="0">
                <a:latin typeface="Arial" pitchFamily="34" charset="0"/>
                <a:ea typeface="ＭＳ Ｐゴシック" pitchFamily="34" charset="-128"/>
                <a:cs typeface="Geneva"/>
              </a:rPr>
              <a:t> party.</a:t>
            </a:r>
          </a:p>
          <a:p>
            <a:pPr marL="230188" indent="-230188" defTabSz="923925">
              <a:lnSpc>
                <a:spcPct val="80000"/>
              </a:lnSpc>
              <a:buFontTx/>
              <a:buChar char="•"/>
            </a:pPr>
            <a:r>
              <a:rPr lang="en-US" altLang="de-DE" sz="1000" smtClean="0">
                <a:latin typeface="Arial" pitchFamily="34" charset="0"/>
                <a:ea typeface="ＭＳ Ｐゴシック" pitchFamily="34" charset="-128"/>
                <a:cs typeface="Geneva"/>
              </a:rPr>
              <a:t>Q.SIG: ISDN networking for interconnection to legacy PBXs</a:t>
            </a:r>
          </a:p>
          <a:p>
            <a:pPr marL="230188" indent="-230188" defTabSz="923925">
              <a:lnSpc>
                <a:spcPct val="80000"/>
              </a:lnSpc>
              <a:buFontTx/>
              <a:buChar char="•"/>
            </a:pPr>
            <a:endParaRPr lang="en-US" altLang="de-DE" sz="1000" smtClean="0">
              <a:latin typeface="Arial" pitchFamily="34" charset="0"/>
              <a:ea typeface="ＭＳ Ｐゴシック" pitchFamily="34" charset="-128"/>
              <a:cs typeface="Geneva"/>
            </a:endParaRPr>
          </a:p>
          <a:p>
            <a:pPr marL="230188" indent="-230188" defTabSz="923925">
              <a:lnSpc>
                <a:spcPct val="80000"/>
              </a:lnSpc>
            </a:pPr>
            <a:endParaRPr lang="en-US" altLang="de-DE" sz="1000" smtClean="0">
              <a:latin typeface="Arial" pitchFamily="34" charset="0"/>
              <a:ea typeface="ＭＳ Ｐゴシック" pitchFamily="34" charset="-128"/>
              <a:cs typeface="Geneva"/>
            </a:endParaRPr>
          </a:p>
          <a:p>
            <a:pPr marL="230188" indent="-230188" defTabSz="923925">
              <a:lnSpc>
                <a:spcPct val="80000"/>
              </a:lnSpc>
            </a:pPr>
            <a:endParaRPr lang="en-US" altLang="de-DE" smtClean="0">
              <a:latin typeface="Arial" pitchFamily="34" charset="0"/>
              <a:ea typeface="ＭＳ Ｐゴシック" pitchFamily="34" charset="-128"/>
              <a:cs typeface="Geneva"/>
            </a:endParaRPr>
          </a:p>
        </p:txBody>
      </p:sp>
      <p:sp>
        <p:nvSpPr>
          <p:cNvPr id="43011" name="Datumsplatzhalt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36B6F5D8-484F-486A-9F57-61E9F5CBD528}" type="datetime1">
              <a:rPr lang="fr-FR" altLang="de-DE" smtClean="0">
                <a:ea typeface="Geneva"/>
                <a:cs typeface="Geneva"/>
              </a:rPr>
              <a:pPr/>
              <a:t>26/05/2015</a:t>
            </a:fld>
            <a:endParaRPr lang="fr-FR" altLang="de-DE" smtClean="0">
              <a:ea typeface="Geneva"/>
              <a:cs typeface="Geneva"/>
            </a:endParaRPr>
          </a:p>
        </p:txBody>
      </p:sp>
      <p:sp>
        <p:nvSpPr>
          <p:cNvPr id="43012" name="Foliennummernplatzhalt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7EF679AE-888A-467D-88B7-169A26E8D375}" type="slidenum">
              <a:rPr lang="fr-FR" altLang="de-DE" smtClean="0"/>
              <a:pPr/>
              <a:t>18</a:t>
            </a:fld>
            <a:endParaRPr lang="fr-FR" alt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lienbildplatzhalter 1"/>
          <p:cNvSpPr>
            <a:spLocks noGrp="1" noRot="1" noChangeAspect="1"/>
          </p:cNvSpPr>
          <p:nvPr>
            <p:ph type="sldImg"/>
          </p:nvPr>
        </p:nvSpPr>
        <p:spPr>
          <a:ln/>
        </p:spPr>
      </p:sp>
      <p:sp>
        <p:nvSpPr>
          <p:cNvPr id="45058"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smtClean="0">
              <a:latin typeface="Arial" pitchFamily="34" charset="0"/>
              <a:ea typeface="ＭＳ Ｐゴシック" pitchFamily="34" charset="-128"/>
              <a:cs typeface="Geneva"/>
            </a:endParaRPr>
          </a:p>
        </p:txBody>
      </p:sp>
      <p:sp>
        <p:nvSpPr>
          <p:cNvPr id="45059" name="Datumsplatzhalt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3FAB964C-0FA7-4AF2-926A-BFA77720D86A}" type="datetime1">
              <a:rPr lang="fr-FR" altLang="de-DE" smtClean="0">
                <a:ea typeface="Geneva"/>
                <a:cs typeface="Geneva"/>
              </a:rPr>
              <a:pPr/>
              <a:t>26/05/2015</a:t>
            </a:fld>
            <a:endParaRPr lang="fr-FR" altLang="de-DE" smtClean="0">
              <a:ea typeface="Geneva"/>
              <a:cs typeface="Geneva"/>
            </a:endParaRPr>
          </a:p>
        </p:txBody>
      </p:sp>
      <p:sp>
        <p:nvSpPr>
          <p:cNvPr id="45060" name="Foliennummernplatzhalt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4641779F-DD47-4CA5-ADE4-E04A600D75F8}" type="slidenum">
              <a:rPr lang="fr-FR" altLang="de-DE" smtClean="0"/>
              <a:pPr/>
              <a:t>19</a:t>
            </a:fld>
            <a:endParaRPr lang="fr-FR"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317500" y="4360863"/>
            <a:ext cx="6659563" cy="4784725"/>
          </a:xfrm>
        </p:spPr>
        <p:txBody>
          <a:bodyPr/>
          <a:lstStyle/>
          <a:p>
            <a:pPr>
              <a:defRPr/>
            </a:pPr>
            <a:r>
              <a:rPr lang="en-US" b="1" dirty="0" smtClean="0"/>
              <a:t>Objective </a:t>
            </a:r>
            <a:r>
              <a:rPr lang="en-US" b="1" dirty="0"/>
              <a:t>for this </a:t>
            </a:r>
            <a:r>
              <a:rPr lang="en-US" b="1" dirty="0" smtClean="0"/>
              <a:t>slide </a:t>
            </a:r>
            <a:endParaRPr lang="en-US" b="1" dirty="0"/>
          </a:p>
          <a:p>
            <a:pPr>
              <a:defRPr/>
            </a:pPr>
            <a:r>
              <a:rPr lang="en-US" dirty="0"/>
              <a:t>Establish Mitel’s </a:t>
            </a:r>
            <a:r>
              <a:rPr lang="en-US" dirty="0" smtClean="0"/>
              <a:t>value </a:t>
            </a:r>
            <a:r>
              <a:rPr lang="en-US" dirty="0"/>
              <a:t>proposition. This is </a:t>
            </a:r>
            <a:r>
              <a:rPr lang="en-US" dirty="0" smtClean="0"/>
              <a:t>“what </a:t>
            </a:r>
            <a:r>
              <a:rPr lang="en-US" dirty="0"/>
              <a:t>we </a:t>
            </a:r>
            <a:r>
              <a:rPr lang="en-US" dirty="0" smtClean="0"/>
              <a:t>do.”</a:t>
            </a:r>
            <a:endParaRPr lang="en-US" dirty="0"/>
          </a:p>
          <a:p>
            <a:pPr>
              <a:defRPr/>
            </a:pPr>
            <a:endParaRPr lang="en-US" dirty="0"/>
          </a:p>
          <a:p>
            <a:pPr>
              <a:defRPr/>
            </a:pPr>
            <a:r>
              <a:rPr lang="en-US" b="1" dirty="0"/>
              <a:t>Key </a:t>
            </a:r>
            <a:r>
              <a:rPr lang="en-US" b="1" dirty="0" smtClean="0"/>
              <a:t>messages</a:t>
            </a:r>
            <a:endParaRPr lang="en-US" b="1" dirty="0"/>
          </a:p>
          <a:p>
            <a:pPr>
              <a:defRPr/>
            </a:pPr>
            <a:r>
              <a:rPr lang="en-US" dirty="0"/>
              <a:t>We help </a:t>
            </a:r>
            <a:r>
              <a:rPr lang="en-US" dirty="0" smtClean="0"/>
              <a:t>customers:</a:t>
            </a:r>
          </a:p>
          <a:p>
            <a:pPr marL="177845" indent="-177845">
              <a:buFont typeface="Arial"/>
              <a:buChar char="•"/>
              <a:defRPr/>
            </a:pPr>
            <a:r>
              <a:rPr lang="en-US" dirty="0" smtClean="0"/>
              <a:t>make </a:t>
            </a:r>
            <a:r>
              <a:rPr lang="en-US" dirty="0"/>
              <a:t>decisions faster</a:t>
            </a:r>
          </a:p>
          <a:p>
            <a:pPr marL="177845" indent="-177845">
              <a:buFont typeface="Arial"/>
              <a:buChar char="•"/>
              <a:defRPr/>
            </a:pPr>
            <a:r>
              <a:rPr lang="en-US" dirty="0"/>
              <a:t>complete projects more effectively</a:t>
            </a:r>
          </a:p>
          <a:p>
            <a:pPr marL="177845" indent="-177845">
              <a:buFont typeface="Arial"/>
              <a:buChar char="•"/>
              <a:defRPr/>
            </a:pPr>
            <a:r>
              <a:rPr lang="en-US" dirty="0"/>
              <a:t>grow revenue faster</a:t>
            </a:r>
          </a:p>
          <a:p>
            <a:pPr marL="177845" indent="-177845">
              <a:buFont typeface="Arial"/>
              <a:buChar char="•"/>
              <a:defRPr/>
            </a:pPr>
            <a:r>
              <a:rPr lang="en-US" dirty="0"/>
              <a:t>reduce operating expenses through better </a:t>
            </a:r>
            <a:r>
              <a:rPr lang="en-US" dirty="0" smtClean="0"/>
              <a:t>communication </a:t>
            </a:r>
            <a:r>
              <a:rPr lang="en-US" dirty="0"/>
              <a:t>and collaboration</a:t>
            </a:r>
          </a:p>
          <a:p>
            <a:pPr>
              <a:defRPr/>
            </a:pPr>
            <a:r>
              <a:rPr lang="en-US" dirty="0"/>
              <a:t>Customers can achieve this through choosing to deploy in the cloud, on their </a:t>
            </a:r>
            <a:r>
              <a:rPr lang="en-US" dirty="0" smtClean="0"/>
              <a:t>premise, </a:t>
            </a:r>
            <a:r>
              <a:rPr lang="en-US" dirty="0"/>
              <a:t>or a hybrid configuration.</a:t>
            </a:r>
          </a:p>
          <a:p>
            <a:pPr>
              <a:defRPr/>
            </a:pPr>
            <a:endParaRPr lang="en-US" dirty="0"/>
          </a:p>
          <a:p>
            <a:pPr>
              <a:defRPr/>
            </a:pPr>
            <a:r>
              <a:rPr lang="en-US" b="1" dirty="0" smtClean="0"/>
              <a:t>Script</a:t>
            </a:r>
            <a:endParaRPr lang="en-US" b="1" dirty="0"/>
          </a:p>
          <a:p>
            <a:pPr>
              <a:defRPr/>
            </a:pPr>
            <a:r>
              <a:rPr lang="en-US" dirty="0"/>
              <a:t>Mitel helps </a:t>
            </a:r>
            <a:r>
              <a:rPr lang="en-US" dirty="0" smtClean="0"/>
              <a:t>customers </a:t>
            </a:r>
            <a:r>
              <a:rPr lang="en-US" dirty="0"/>
              <a:t>communicate and collaborate with the device of their choice, regardless of location or network. Our solutions can be deployed on-site or in the cloud. You choose.</a:t>
            </a:r>
          </a:p>
          <a:p>
            <a:pPr>
              <a:defRPr/>
            </a:pPr>
            <a:endParaRPr lang="en-US" dirty="0"/>
          </a:p>
          <a:p>
            <a:pPr>
              <a:defRPr/>
            </a:pPr>
            <a:r>
              <a:rPr lang="en-US" dirty="0"/>
              <a:t>Collaborate:</a:t>
            </a:r>
          </a:p>
          <a:p>
            <a:pPr>
              <a:defRPr/>
            </a:pPr>
            <a:r>
              <a:rPr lang="en-US" dirty="0"/>
              <a:t>We help our customers communicate and collaborate more effectively –</a:t>
            </a:r>
            <a:r>
              <a:rPr lang="en-US" dirty="0" smtClean="0"/>
              <a:t>  in the office</a:t>
            </a:r>
            <a:r>
              <a:rPr lang="en-US" dirty="0"/>
              <a:t>, on the road, connected to any network, using any device. Mitel increases engagement between employees, </a:t>
            </a:r>
            <a:r>
              <a:rPr lang="en-US" dirty="0" smtClean="0"/>
              <a:t>customers, </a:t>
            </a:r>
            <a:r>
              <a:rPr lang="en-US" dirty="0"/>
              <a:t>and partners to accelerate decision making. </a:t>
            </a:r>
            <a:r>
              <a:rPr lang="en-US" dirty="0" smtClean="0"/>
              <a:t>This </a:t>
            </a:r>
            <a:r>
              <a:rPr lang="en-US" dirty="0"/>
              <a:t>dynamic improves the quality of decisions, makes it possible to design and launch products or programs faster, accelerates selling cycles and win rates, increases revenue, and decreases expenses. The important impact is improved business performance, by making employees more effective and productive.</a:t>
            </a:r>
          </a:p>
          <a:p>
            <a:pPr>
              <a:defRPr/>
            </a:pPr>
            <a:endParaRPr lang="en-US" dirty="0"/>
          </a:p>
          <a:p>
            <a:pPr>
              <a:defRPr/>
            </a:pPr>
            <a:r>
              <a:rPr lang="en-US" dirty="0"/>
              <a:t>Manage the business:</a:t>
            </a:r>
          </a:p>
          <a:p>
            <a:pPr>
              <a:defRPr/>
            </a:pPr>
            <a:r>
              <a:rPr lang="en-US" dirty="0"/>
              <a:t>Mitel makes it easy to use real-time and historical data to track trends on how customers and employees engage. </a:t>
            </a:r>
            <a:r>
              <a:rPr lang="en-US" dirty="0" smtClean="0"/>
              <a:t>This </a:t>
            </a:r>
            <a:r>
              <a:rPr lang="en-US" dirty="0"/>
              <a:t>enables measurement of metrics that define how well you are serving customers, managing the supply chain, the activity and productivity of your sales force.  Once again, the result is improved business performance.</a:t>
            </a:r>
          </a:p>
          <a:p>
            <a:pPr>
              <a:defRPr/>
            </a:pPr>
            <a:endParaRPr lang="en-US" dirty="0"/>
          </a:p>
          <a:p>
            <a:pPr>
              <a:defRPr/>
            </a:pPr>
            <a:r>
              <a:rPr lang="en-US" dirty="0"/>
              <a:t>Mobilize the workforce:</a:t>
            </a:r>
          </a:p>
          <a:p>
            <a:pPr>
              <a:defRPr/>
            </a:pPr>
            <a:r>
              <a:rPr lang="en-US" dirty="0"/>
              <a:t>The explosion in adoption of smart mobile devices is changing everything related to how we communicate and work. </a:t>
            </a:r>
            <a:r>
              <a:rPr lang="en-US" dirty="0" smtClean="0"/>
              <a:t>Today </a:t>
            </a:r>
            <a:r>
              <a:rPr lang="en-US" dirty="0"/>
              <a:t>we use our “smart tools” to communicate and collaborate, learn about new products, find creative ways to solve problems, navigate, buy something, or sell something. </a:t>
            </a:r>
            <a:r>
              <a:rPr lang="en-US" dirty="0" smtClean="0"/>
              <a:t>Work </a:t>
            </a:r>
            <a:r>
              <a:rPr lang="en-US" dirty="0"/>
              <a:t>is no longer a place, it is an activity that happens anywhere, at </a:t>
            </a:r>
            <a:r>
              <a:rPr lang="en-US" dirty="0" smtClean="0"/>
              <a:t>any time</a:t>
            </a:r>
            <a:r>
              <a:rPr lang="en-US" dirty="0"/>
              <a:t>. Integrating the mobile worker into the communication and collaboration fabric of the business is essential if a company is going to thrive and capitalize on </a:t>
            </a:r>
            <a:r>
              <a:rPr lang="en-US" dirty="0" smtClean="0"/>
              <a:t>the productivity </a:t>
            </a:r>
            <a:r>
              <a:rPr lang="en-US" dirty="0"/>
              <a:t>benefits that are possible in an </a:t>
            </a:r>
            <a:r>
              <a:rPr lang="en-US" dirty="0" smtClean="0"/>
              <a:t>always-on always-connected </a:t>
            </a:r>
            <a:r>
              <a:rPr lang="en-US" dirty="0"/>
              <a:t>world. </a:t>
            </a:r>
            <a:r>
              <a:rPr lang="en-US" dirty="0" smtClean="0"/>
              <a:t>Mitel </a:t>
            </a:r>
            <a:r>
              <a:rPr lang="en-US" dirty="0"/>
              <a:t>makes this happen and gives you control to fully capitalize on the power of mobility.</a:t>
            </a:r>
          </a:p>
          <a:p>
            <a:pPr>
              <a:defRPr/>
            </a:pPr>
            <a:endParaRPr lang="en-US" dirty="0"/>
          </a:p>
          <a:p>
            <a:pPr>
              <a:defRPr/>
            </a:pPr>
            <a:r>
              <a:rPr lang="en-US" dirty="0"/>
              <a:t>Always on:</a:t>
            </a:r>
          </a:p>
          <a:p>
            <a:pPr>
              <a:defRPr/>
            </a:pPr>
            <a:r>
              <a:rPr lang="en-US" dirty="0"/>
              <a:t>Communications </a:t>
            </a:r>
            <a:r>
              <a:rPr lang="en-US" dirty="0" smtClean="0"/>
              <a:t>must be </a:t>
            </a:r>
            <a:r>
              <a:rPr lang="en-US" dirty="0"/>
              <a:t>available 24/7, and </a:t>
            </a:r>
            <a:r>
              <a:rPr lang="en-US" dirty="0" smtClean="0"/>
              <a:t>be easy </a:t>
            </a:r>
            <a:r>
              <a:rPr lang="en-US" dirty="0"/>
              <a:t>to deploy, manage and use. Your business relies on it. Mitel systems are highly available, </a:t>
            </a:r>
            <a:r>
              <a:rPr lang="en-US" dirty="0" smtClean="0"/>
              <a:t>network-resilient</a:t>
            </a:r>
            <a:r>
              <a:rPr lang="en-US" dirty="0"/>
              <a:t>, can be geographically dispersed or centralized, and can be deployed with design flexibility that allows for evolving topologies over time without stranding investment along the way. </a:t>
            </a:r>
            <a:r>
              <a:rPr lang="en-US" dirty="0" smtClean="0"/>
              <a:t>This </a:t>
            </a:r>
            <a:r>
              <a:rPr lang="en-US" dirty="0"/>
              <a:t>means much lower lifecycle cost, which comes from flexibility and simplicity.</a:t>
            </a:r>
          </a:p>
          <a:p>
            <a:pPr>
              <a:defRPr/>
            </a:pPr>
            <a:endParaRPr lang="en-US" dirty="0"/>
          </a:p>
        </p:txBody>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CB02923E-4E16-48BA-8207-6F65ED64E6BB}" type="slidenum">
              <a:rPr lang="en-US" altLang="de-DE" smtClean="0"/>
              <a:pPr/>
              <a:t>20</a:t>
            </a:fld>
            <a:endParaRPr lang="en-US"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73D6F71A-FEA2-4FCB-9BE4-1F86C6DE4D8C}" type="slidenum">
              <a:rPr lang="en-US" altLang="de-DE" smtClean="0"/>
              <a:pPr/>
              <a:t>4</a:t>
            </a:fld>
            <a:endParaRPr lang="en-US" altLang="de-DE" smtClean="0"/>
          </a:p>
        </p:txBody>
      </p:sp>
      <p:sp>
        <p:nvSpPr>
          <p:cNvPr id="19458" name="Rectangle 2"/>
          <p:cNvSpPr>
            <a:spLocks noGrp="1" noRot="1" noChangeAspect="1" noChangeArrowheads="1" noTextEdit="1"/>
          </p:cNvSpPr>
          <p:nvPr>
            <p:ph type="sldImg"/>
          </p:nvPr>
        </p:nvSpPr>
        <p:spPr>
          <a:xfrm>
            <a:off x="898525" y="293688"/>
            <a:ext cx="5519738" cy="4138612"/>
          </a:xfrm>
          <a:ln/>
        </p:spPr>
      </p:sp>
      <p:sp>
        <p:nvSpPr>
          <p:cNvPr id="83972" name="Rectangle 3"/>
          <p:cNvSpPr>
            <a:spLocks noGrp="1" noChangeArrowheads="1"/>
          </p:cNvSpPr>
          <p:nvPr>
            <p:ph type="body" idx="1"/>
          </p:nvPr>
        </p:nvSpPr>
        <p:spPr>
          <a:xfrm>
            <a:off x="411163" y="4579938"/>
            <a:ext cx="6492875" cy="4725987"/>
          </a:xfrm>
          <a:ln/>
        </p:spPr>
        <p:txBody>
          <a:bodyPr/>
          <a:lstStyle/>
          <a:p>
            <a:pPr>
              <a:defRPr/>
            </a:pPr>
            <a:r>
              <a:rPr lang="en-US" dirty="0" smtClean="0"/>
              <a:t>Each bullet point is explained more in details in the next slides</a:t>
            </a:r>
          </a:p>
          <a:p>
            <a:pPr>
              <a:defRPr/>
            </a:pPr>
            <a:endParaRPr lang="en-US" dirty="0" smtClean="0"/>
          </a:p>
          <a:p>
            <a:pPr>
              <a:defRPr/>
            </a:pPr>
            <a:r>
              <a:rPr lang="en-US" dirty="0" err="1" smtClean="0"/>
              <a:t>Aastra</a:t>
            </a:r>
            <a:r>
              <a:rPr lang="en-US" dirty="0" smtClean="0"/>
              <a:t> 400 o</a:t>
            </a:r>
            <a:r>
              <a:rPr lang="en-GB" dirty="0" err="1" smtClean="0"/>
              <a:t>ffers</a:t>
            </a:r>
            <a:r>
              <a:rPr lang="en-GB" dirty="0" smtClean="0"/>
              <a:t> users the most effective and appropriate way to communicate, depending on purpose and location:</a:t>
            </a:r>
          </a:p>
          <a:p>
            <a:pPr>
              <a:defRPr/>
            </a:pPr>
            <a:r>
              <a:rPr lang="en-GB" dirty="0" smtClean="0"/>
              <a:t>- Variety of phones</a:t>
            </a:r>
          </a:p>
          <a:p>
            <a:pPr marL="171450" indent="-171450">
              <a:buFontTx/>
              <a:buChar char="-"/>
              <a:defRPr/>
            </a:pPr>
            <a:r>
              <a:rPr lang="en-US" dirty="0" smtClean="0"/>
              <a:t>Mobility solution</a:t>
            </a:r>
          </a:p>
          <a:p>
            <a:pPr marL="171450" indent="-171450">
              <a:buFontTx/>
              <a:buChar char="-"/>
              <a:defRPr/>
            </a:pPr>
            <a:r>
              <a:rPr lang="en-US" dirty="0" smtClean="0"/>
              <a:t>Video and UCC</a:t>
            </a:r>
          </a:p>
          <a:p>
            <a:pPr>
              <a:defRPr/>
            </a:pPr>
            <a:endParaRPr lang="en-US" dirty="0" smtClean="0"/>
          </a:p>
          <a:p>
            <a:pPr>
              <a:defRPr/>
            </a:pPr>
            <a:r>
              <a:rPr lang="en-US" dirty="0" smtClean="0"/>
              <a:t>Low TCO:</a:t>
            </a:r>
          </a:p>
          <a:p>
            <a:pPr marL="171450" indent="-171450">
              <a:buFontTx/>
              <a:buChar char="-"/>
              <a:defRPr/>
            </a:pPr>
            <a:r>
              <a:rPr lang="en-US" dirty="0" smtClean="0"/>
              <a:t>Solution is highly modular and scalable</a:t>
            </a:r>
          </a:p>
          <a:p>
            <a:pPr marL="171450" indent="-171450">
              <a:buFontTx/>
              <a:buChar char="-"/>
              <a:defRPr/>
            </a:pPr>
            <a:r>
              <a:rPr lang="en-US" dirty="0" smtClean="0"/>
              <a:t>Easy and fast installation</a:t>
            </a:r>
          </a:p>
          <a:p>
            <a:pPr marL="171450" indent="-171450">
              <a:buFontTx/>
              <a:buChar char="-"/>
              <a:defRPr/>
            </a:pPr>
            <a:r>
              <a:rPr lang="en-US" dirty="0" smtClean="0"/>
              <a:t>Efficient maintenance</a:t>
            </a:r>
          </a:p>
          <a:p>
            <a:pPr marL="171450" indent="-171450">
              <a:buFontTx/>
              <a:buChar char="-"/>
              <a:defRPr/>
            </a:pPr>
            <a:r>
              <a:rPr lang="en-US" dirty="0" smtClean="0"/>
              <a:t>High quality and reliability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smtClean="0">
              <a:latin typeface="Arial" pitchFamily="34" charset="0"/>
              <a:ea typeface="ＭＳ Ｐゴシック" pitchFamily="34" charset="-128"/>
              <a:cs typeface="Geneva"/>
            </a:endParaRPr>
          </a:p>
        </p:txBody>
      </p:sp>
      <p:sp>
        <p:nvSpPr>
          <p:cNvPr id="215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E378E549-C70F-4925-908F-13C57325529D}" type="slidenum">
              <a:rPr lang="fr-FR" altLang="de-DE" smtClean="0"/>
              <a:pPr/>
              <a:t>5</a:t>
            </a:fld>
            <a:endParaRPr lang="fr-FR"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A1E0"/>
              </a:buClr>
            </a:pPr>
            <a:r>
              <a:rPr lang="en-US" altLang="de-DE" smtClean="0">
                <a:solidFill>
                  <a:schemeClr val="bg1"/>
                </a:solidFill>
                <a:latin typeface="Arial" pitchFamily="34" charset="0"/>
                <a:ea typeface="ＭＳ Ｐゴシック" pitchFamily="34" charset="-128"/>
                <a:cs typeface="Geneva"/>
              </a:rPr>
              <a:t>Audio, Web and Video Collaboration : MiCollab AWV Conferencing 6.1 &amp; R4.0</a:t>
            </a:r>
          </a:p>
          <a:p>
            <a:pPr>
              <a:buClr>
                <a:srgbClr val="00A1E0"/>
              </a:buClr>
            </a:pPr>
            <a:r>
              <a:rPr lang="en-US" altLang="de-DE" smtClean="0">
                <a:solidFill>
                  <a:schemeClr val="bg1"/>
                </a:solidFill>
                <a:latin typeface="Arial" pitchFamily="34" charset="0"/>
                <a:ea typeface="ＭＳ Ｐゴシック" pitchFamily="34" charset="-128"/>
                <a:cs typeface="Geneva"/>
              </a:rPr>
              <a:t>Contact centers: embedded (Mitel 400 Call Center) and full featured standalone (MiCC as of September 2015)</a:t>
            </a:r>
          </a:p>
          <a:p>
            <a:pPr>
              <a:buClr>
                <a:srgbClr val="00A1E0"/>
              </a:buClr>
            </a:pPr>
            <a:r>
              <a:rPr lang="en-US" altLang="de-DE" smtClean="0">
                <a:solidFill>
                  <a:schemeClr val="bg1"/>
                </a:solidFill>
                <a:latin typeface="Arial" pitchFamily="34" charset="0"/>
                <a:ea typeface="ＭＳ Ｐゴシック" pitchFamily="34" charset="-128"/>
                <a:cs typeface="Geneva"/>
              </a:rPr>
              <a:t>Operators : phone based (5380 / 5380 IP) , PC based with side phone, PC based with VOIP (</a:t>
            </a:r>
            <a:r>
              <a:rPr lang="en-US" altLang="de-DE" smtClean="0">
                <a:latin typeface="Arial" pitchFamily="34" charset="0"/>
                <a:ea typeface="ＭＳ Ｐゴシック" pitchFamily="34" charset="-128"/>
                <a:cs typeface="Geneva"/>
              </a:rPr>
              <a:t>MiVoice 1560 PC Operator </a:t>
            </a:r>
            <a:r>
              <a:rPr lang="en-US" altLang="de-DE" smtClean="0">
                <a:solidFill>
                  <a:schemeClr val="bg1"/>
                </a:solidFill>
                <a:latin typeface="Arial" pitchFamily="34" charset="0"/>
                <a:ea typeface="ＭＳ Ｐゴシック" pitchFamily="34" charset="-128"/>
                <a:cs typeface="Geneva"/>
              </a:rPr>
              <a:t>)</a:t>
            </a:r>
          </a:p>
          <a:p>
            <a:pPr>
              <a:buClr>
                <a:srgbClr val="00A1E0"/>
              </a:buClr>
            </a:pPr>
            <a:r>
              <a:rPr lang="en-US" altLang="de-DE" smtClean="0">
                <a:solidFill>
                  <a:schemeClr val="bg1"/>
                </a:solidFill>
                <a:latin typeface="Arial" pitchFamily="34" charset="0"/>
                <a:ea typeface="ＭＳ Ｐゴシック" pitchFamily="34" charset="-128"/>
                <a:cs typeface="Geneva"/>
              </a:rPr>
              <a:t>Softphones with video, presence and chat (BluStar for PC, IOS and Android, </a:t>
            </a:r>
            <a:r>
              <a:rPr lang="en-US" altLang="de-DE" smtClean="0">
                <a:latin typeface="Arial" pitchFamily="34" charset="0"/>
                <a:ea typeface="ＭＳ Ｐゴシック" pitchFamily="34" charset="-128"/>
                <a:cs typeface="Geneva"/>
              </a:rPr>
              <a:t>MiVoice 2380 Softphone )</a:t>
            </a:r>
            <a:endParaRPr lang="en-US" altLang="de-DE" smtClean="0">
              <a:solidFill>
                <a:schemeClr val="bg1"/>
              </a:solidFill>
              <a:latin typeface="Arial" pitchFamily="34" charset="0"/>
              <a:ea typeface="ＭＳ Ｐゴシック" pitchFamily="34" charset="-128"/>
              <a:cs typeface="Geneva"/>
            </a:endParaRPr>
          </a:p>
          <a:p>
            <a:pPr>
              <a:buClr>
                <a:srgbClr val="00A1E0"/>
              </a:buClr>
            </a:pPr>
            <a:r>
              <a:rPr lang="en-US" altLang="de-DE" smtClean="0">
                <a:solidFill>
                  <a:schemeClr val="bg1"/>
                </a:solidFill>
                <a:latin typeface="Arial" pitchFamily="34" charset="0"/>
                <a:ea typeface="ＭＳ Ｐゴシック" pitchFamily="34" charset="-128"/>
                <a:cs typeface="Geneva"/>
              </a:rPr>
              <a:t>CTI Clients with presence and UC (BluStar for PC, Mitel Dialer, Mitel Office Suite, </a:t>
            </a:r>
            <a:r>
              <a:rPr lang="en-US" altLang="de-DE" smtClean="0">
                <a:latin typeface="Arial" pitchFamily="34" charset="0"/>
                <a:ea typeface="ＭＳ Ｐゴシック" pitchFamily="34" charset="-128"/>
                <a:cs typeface="Geneva"/>
              </a:rPr>
              <a:t>Mitel Business CTI )</a:t>
            </a:r>
            <a:endParaRPr lang="en-US" altLang="de-DE" smtClean="0">
              <a:solidFill>
                <a:schemeClr val="bg1"/>
              </a:solidFill>
              <a:latin typeface="Arial" pitchFamily="34" charset="0"/>
              <a:ea typeface="ＭＳ Ｐゴシック" pitchFamily="34" charset="-128"/>
              <a:cs typeface="Geneva"/>
            </a:endParaRPr>
          </a:p>
          <a:p>
            <a:pPr>
              <a:buClr>
                <a:srgbClr val="00A1E0"/>
              </a:buClr>
            </a:pPr>
            <a:r>
              <a:rPr lang="en-US" altLang="de-DE" smtClean="0">
                <a:solidFill>
                  <a:schemeClr val="bg1"/>
                </a:solidFill>
                <a:latin typeface="Arial" pitchFamily="34" charset="0"/>
                <a:ea typeface="ＭＳ Ｐゴシック" pitchFamily="34" charset="-128"/>
                <a:cs typeface="Geneva"/>
              </a:rPr>
              <a:t>Directory servers (Mitel MetaDirectory, OIP exchange connection, OIP Directories)</a:t>
            </a:r>
          </a:p>
          <a:p>
            <a:endParaRPr lang="en-US" altLang="de-DE" smtClean="0">
              <a:latin typeface="Arial" pitchFamily="34" charset="0"/>
              <a:ea typeface="ＭＳ Ｐゴシック" pitchFamily="34" charset="-128"/>
              <a:cs typeface="Geneva"/>
            </a:endParaRPr>
          </a:p>
        </p:txBody>
      </p:sp>
      <p:sp>
        <p:nvSpPr>
          <p:cNvPr id="235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EBA03EDC-0D74-497B-8BBB-6972FE5D4E47}" type="slidenum">
              <a:rPr lang="en-US" altLang="de-DE" smtClean="0"/>
              <a:pPr/>
              <a:t>6</a:t>
            </a:fld>
            <a:endParaRPr lang="en-US"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sz="2000" dirty="0" smtClean="0">
                <a:solidFill>
                  <a:schemeClr val="tx1">
                    <a:lumMod val="60000"/>
                    <a:lumOff val="40000"/>
                  </a:schemeClr>
                </a:solidFill>
              </a:rPr>
              <a:t>Mitel BluStar marks a new era in enterprise communications – available immediately.</a:t>
            </a:r>
          </a:p>
          <a:p>
            <a:pPr marL="171450" indent="-171450">
              <a:buFont typeface="Arial" pitchFamily="34" charset="0"/>
              <a:buChar char="•"/>
              <a:defRPr/>
            </a:pPr>
            <a:r>
              <a:rPr lang="en-US" sz="2000" dirty="0" smtClean="0">
                <a:solidFill>
                  <a:schemeClr val="tx1">
                    <a:lumMod val="60000"/>
                    <a:lumOff val="40000"/>
                  </a:schemeClr>
                </a:solidFill>
              </a:rPr>
              <a:t>It elevates business communication to a new level across a choice of devices, providing a consistent user experience by using video as the key driver.</a:t>
            </a:r>
          </a:p>
          <a:p>
            <a:pPr marL="171450" indent="-171450">
              <a:buFont typeface="Arial" pitchFamily="34" charset="0"/>
              <a:buChar char="•"/>
              <a:defRPr/>
            </a:pPr>
            <a:r>
              <a:rPr lang="en-US" sz="2000" dirty="0" smtClean="0">
                <a:solidFill>
                  <a:schemeClr val="tx1">
                    <a:lumMod val="60000"/>
                    <a:lumOff val="40000"/>
                  </a:schemeClr>
                </a:solidFill>
              </a:rPr>
              <a:t>Multimedia is not just a feature added on top of audio – it is a genuine new and powerful communication approach.</a:t>
            </a:r>
          </a:p>
          <a:p>
            <a:pPr marL="171450" indent="-171450">
              <a:buFont typeface="Arial" pitchFamily="34" charset="0"/>
              <a:buChar char="•"/>
              <a:defRPr/>
            </a:pPr>
            <a:r>
              <a:rPr lang="en-US" sz="2000" dirty="0" smtClean="0">
                <a:solidFill>
                  <a:schemeClr val="tx1">
                    <a:lumMod val="60000"/>
                    <a:lumOff val="40000"/>
                  </a:schemeClr>
                </a:solidFill>
              </a:rPr>
              <a:t>It is a breakthrough in companies processes and efficiency which can be compared to the adoption of the email by enterprises in the 90’s.</a:t>
            </a:r>
            <a:endParaRPr lang="en-US" sz="2000" dirty="0"/>
          </a:p>
        </p:txBody>
      </p:sp>
      <p:sp>
        <p:nvSpPr>
          <p:cNvPr id="276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7276319A-E081-4C7E-8B00-263922CA8B41}" type="slidenum">
              <a:rPr lang="fr-FR" altLang="de-DE" smtClean="0"/>
              <a:pPr/>
              <a:t>9</a:t>
            </a:fld>
            <a:endParaRPr lang="fr-FR"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de-DE" smtClean="0">
                <a:latin typeface="Arial" pitchFamily="34" charset="0"/>
                <a:ea typeface="ＭＳ Ｐゴシック" pitchFamily="34" charset="-128"/>
                <a:cs typeface="Geneva"/>
              </a:rPr>
              <a:t>On the individual point of view, employees are better connected to their company and customers</a:t>
            </a:r>
          </a:p>
          <a:p>
            <a:pPr marL="171450" indent="-171450">
              <a:buFontTx/>
              <a:buChar char="•"/>
            </a:pPr>
            <a:r>
              <a:rPr lang="en-US" altLang="de-DE" smtClean="0">
                <a:latin typeface="Arial" pitchFamily="34" charset="0"/>
                <a:ea typeface="ＭＳ Ｐゴシック" pitchFamily="34" charset="-128"/>
                <a:cs typeface="Geneva"/>
              </a:rPr>
              <a:t>The companies teams collaborate also better by knowing each other and sharing more information</a:t>
            </a:r>
          </a:p>
          <a:p>
            <a:pPr marL="171450" indent="-171450">
              <a:buFontTx/>
              <a:buChar char="•"/>
            </a:pPr>
            <a:r>
              <a:rPr lang="en-US" altLang="de-DE" smtClean="0">
                <a:latin typeface="Arial" pitchFamily="34" charset="0"/>
                <a:ea typeface="ＭＳ Ｐゴシック" pitchFamily="34" charset="-128"/>
                <a:cs typeface="Geneva"/>
              </a:rPr>
              <a:t>Images and sound are sharp, phones and clients are easy to use. </a:t>
            </a:r>
          </a:p>
          <a:p>
            <a:pPr marL="171450" indent="-171450">
              <a:buFontTx/>
              <a:buChar char="•"/>
            </a:pPr>
            <a:r>
              <a:rPr lang="en-US" altLang="de-DE" smtClean="0">
                <a:latin typeface="Arial" pitchFamily="34" charset="0"/>
                <a:ea typeface="ＭＳ Ｐゴシック" pitchFamily="34" charset="-128"/>
                <a:cs typeface="Geneva"/>
              </a:rPr>
              <a:t>Deployment processes are standard and not more complicated compared to normal phones</a:t>
            </a:r>
          </a:p>
          <a:p>
            <a:pPr marL="171450" indent="-171450">
              <a:buFontTx/>
              <a:buChar char="•"/>
            </a:pPr>
            <a:r>
              <a:rPr lang="en-US" altLang="de-DE" smtClean="0">
                <a:latin typeface="Arial" pitchFamily="34" charset="0"/>
                <a:ea typeface="ＭＳ Ｐゴシック" pitchFamily="34" charset="-128"/>
                <a:cs typeface="Geneva"/>
              </a:rPr>
              <a:t>All communication needs (Multimedia and conventional) are addressed by one unique system = MiVoice Office 400</a:t>
            </a:r>
          </a:p>
          <a:p>
            <a:pPr marL="171450" indent="-171450">
              <a:buFontTx/>
              <a:buChar char="•"/>
            </a:pPr>
            <a:r>
              <a:rPr lang="en-US" altLang="de-DE" smtClean="0">
                <a:latin typeface="Arial" pitchFamily="34" charset="0"/>
                <a:ea typeface="ＭＳ Ｐゴシック" pitchFamily="34" charset="-128"/>
                <a:cs typeface="Geneva"/>
              </a:rPr>
              <a:t>Compared to existing, dedicated video solutions, less investments are needed: no special rooms, no special servers, etc…</a:t>
            </a:r>
          </a:p>
        </p:txBody>
      </p:sp>
      <p:sp>
        <p:nvSpPr>
          <p:cNvPr id="296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A6A731D7-3CFA-40CD-838F-642B1379A8FE}" type="slidenum">
              <a:rPr lang="fr-FR" altLang="de-DE" smtClean="0"/>
              <a:pPr/>
              <a:t>10</a:t>
            </a:fld>
            <a:endParaRPr lang="fr-FR"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bildplatzhalter 1"/>
          <p:cNvSpPr>
            <a:spLocks noGrp="1" noRot="1" noChangeAspect="1"/>
          </p:cNvSpPr>
          <p:nvPr>
            <p:ph type="sldImg"/>
          </p:nvPr>
        </p:nvSpPr>
        <p:spPr>
          <a:ln/>
        </p:spPr>
      </p:sp>
      <p:sp>
        <p:nvSpPr>
          <p:cNvPr id="31746"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de-DE" sz="1100" smtClean="0">
                <a:latin typeface="Arial" pitchFamily="34" charset="0"/>
                <a:ea typeface="ＭＳ Ｐゴシック" pitchFamily="34" charset="-128"/>
                <a:cs typeface="Geneva"/>
              </a:rPr>
              <a:t> Aastra 400 customers can </a:t>
            </a:r>
            <a:r>
              <a:rPr lang="en-GB" altLang="de-DE" sz="1100" smtClean="0">
                <a:latin typeface="Arial" pitchFamily="34" charset="0"/>
                <a:ea typeface="ＭＳ Ｐゴシック" pitchFamily="34" charset="-128"/>
                <a:cs typeface="Geneva"/>
              </a:rPr>
              <a:t>choose between IP, SIP and digital desktop phones.</a:t>
            </a:r>
          </a:p>
          <a:p>
            <a:pPr>
              <a:buFontTx/>
              <a:buChar char="•"/>
            </a:pPr>
            <a:r>
              <a:rPr lang="en-GB" altLang="de-DE" sz="1100" smtClean="0">
                <a:latin typeface="Arial" pitchFamily="34" charset="0"/>
                <a:ea typeface="ＭＳ Ｐゴシック" pitchFamily="34" charset="-128"/>
                <a:cs typeface="Geneva"/>
              </a:rPr>
              <a:t> </a:t>
            </a:r>
            <a:r>
              <a:rPr lang="en-US" altLang="de-DE" sz="1100" smtClean="0">
                <a:latin typeface="Arial" pitchFamily="34" charset="0"/>
                <a:ea typeface="ＭＳ Ｐゴシック" pitchFamily="34" charset="-128"/>
                <a:cs typeface="Geneva"/>
              </a:rPr>
              <a:t>Even if some communication systems support a multitude of functions, they often fail in delivering them to users due to lack of usability.</a:t>
            </a:r>
          </a:p>
          <a:p>
            <a:pPr>
              <a:buFontTx/>
              <a:buChar char="•"/>
            </a:pPr>
            <a:r>
              <a:rPr lang="en-US" altLang="de-DE" sz="1100" smtClean="0">
                <a:latin typeface="Arial" pitchFamily="34" charset="0"/>
                <a:ea typeface="ＭＳ Ｐゴシック" pitchFamily="34" charset="-128"/>
                <a:cs typeface="Geneva"/>
              </a:rPr>
              <a:t> Aastra 400 system phones are characterized by context menus with the same operating philosophy over all terminals whether desktop, mobile </a:t>
            </a:r>
            <a:r>
              <a:rPr lang="en-GB" altLang="de-DE" sz="1100" smtClean="0">
                <a:latin typeface="Arial" pitchFamily="34" charset="0"/>
                <a:ea typeface="ＭＳ Ｐゴシック" pitchFamily="34" charset="-128"/>
                <a:cs typeface="Geneva"/>
              </a:rPr>
              <a:t>or soft-client</a:t>
            </a:r>
            <a:r>
              <a:rPr lang="en-US" altLang="de-DE" sz="1100" smtClean="0">
                <a:latin typeface="Arial" pitchFamily="34" charset="0"/>
                <a:ea typeface="ＭＳ Ｐゴシック" pitchFamily="34" charset="-128"/>
                <a:cs typeface="Geneva"/>
              </a:rPr>
              <a:t>. This make the end-user adoption rate much higher and results in higher productivity gains.</a:t>
            </a:r>
          </a:p>
          <a:p>
            <a:pPr>
              <a:buFontTx/>
              <a:buChar char="•"/>
            </a:pPr>
            <a:r>
              <a:rPr lang="en-US" altLang="de-DE" smtClean="0">
                <a:latin typeface="Arial" pitchFamily="34" charset="0"/>
                <a:ea typeface="ＭＳ Ｐゴシック" pitchFamily="34" charset="-128"/>
                <a:cs typeface="Geneva"/>
              </a:rPr>
              <a:t> Thanks to an extensive and complete portfolio, customers will find the right phone for each of his employees – within a range of technologies, designs and comfort levels.</a:t>
            </a:r>
          </a:p>
          <a:p>
            <a:pPr>
              <a:buFontTx/>
              <a:buChar char="•"/>
            </a:pPr>
            <a:r>
              <a:rPr lang="en-US" altLang="de-DE" smtClean="0">
                <a:latin typeface="Arial" pitchFamily="34" charset="0"/>
                <a:ea typeface="ＭＳ Ｐゴシック" pitchFamily="34" charset="-128"/>
                <a:cs typeface="Geneva"/>
              </a:rPr>
              <a:t> The User-centric approach sets the user experience as the main target - technology and features being only means for reaching this goal.</a:t>
            </a:r>
          </a:p>
          <a:p>
            <a:endParaRPr lang="de-CH" altLang="de-DE" sz="1400" smtClean="0">
              <a:latin typeface="Arial" pitchFamily="34" charset="0"/>
              <a:ea typeface="ＭＳ Ｐゴシック" pitchFamily="34" charset="-128"/>
              <a:cs typeface="Geneva"/>
            </a:endParaRPr>
          </a:p>
        </p:txBody>
      </p:sp>
      <p:sp>
        <p:nvSpPr>
          <p:cNvPr id="31747" name="Datumsplatzhalt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2AEACEAE-0553-49DF-B0BE-7BE6637AF944}" type="datetime1">
              <a:rPr lang="fr-FR" altLang="de-DE" smtClean="0">
                <a:ea typeface="Geneva"/>
                <a:cs typeface="Geneva"/>
              </a:rPr>
              <a:pPr/>
              <a:t>26/05/2015</a:t>
            </a:fld>
            <a:endParaRPr lang="fr-FR" altLang="de-DE" smtClean="0">
              <a:ea typeface="Geneva"/>
              <a:cs typeface="Geneva"/>
            </a:endParaRPr>
          </a:p>
        </p:txBody>
      </p:sp>
      <p:sp>
        <p:nvSpPr>
          <p:cNvPr id="31748" name="Foliennummernplatzhalt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70E7E45F-91F2-4548-A9DE-1614754E2C8A}" type="slidenum">
              <a:rPr lang="fr-FR" altLang="de-DE" smtClean="0"/>
              <a:pPr/>
              <a:t>11</a:t>
            </a:fld>
            <a:endParaRPr lang="fr-FR"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p:cNvSpPr>
          <p:nvPr>
            <p:ph type="sldImg"/>
          </p:nvPr>
        </p:nvSpPr>
        <p:spPr>
          <a:ln/>
        </p:spPr>
      </p:sp>
      <p:sp>
        <p:nvSpPr>
          <p:cNvPr id="3" name="Notizenplatzhalter 2"/>
          <p:cNvSpPr>
            <a:spLocks noGrp="1"/>
          </p:cNvSpPr>
          <p:nvPr>
            <p:ph type="body" idx="1"/>
          </p:nvPr>
        </p:nvSpPr>
        <p:spPr/>
        <p:txBody>
          <a:bodyPr>
            <a:normAutofit/>
          </a:bodyPr>
          <a:lstStyle/>
          <a:p>
            <a:pPr marL="171450" indent="-171450">
              <a:buFont typeface="Arial" pitchFamily="34" charset="0"/>
              <a:buChar char="•"/>
              <a:defRPr/>
            </a:pPr>
            <a:r>
              <a:rPr lang="en-US" sz="1100" dirty="0"/>
              <a:t>Seamless availability on the company premises (DECT, SIP-DECT and WLAN) and outside the company premises (FMC) with professional, integrated mobility solutions.</a:t>
            </a:r>
          </a:p>
          <a:p>
            <a:pPr marL="171450" indent="-171450">
              <a:buFont typeface="Arial" pitchFamily="34" charset="0"/>
              <a:buChar char="•"/>
              <a:defRPr/>
            </a:pPr>
            <a:r>
              <a:rPr lang="en-US" dirty="0" smtClean="0"/>
              <a:t>True mobility is having always access to corporate services and support, flexibility while on the move, and being able to maintain constant contact with </a:t>
            </a:r>
            <a:r>
              <a:rPr lang="de-CH" dirty="0" smtClean="0"/>
              <a:t>the customers enterprise communications infrastructure.</a:t>
            </a:r>
          </a:p>
          <a:p>
            <a:pPr marL="231224" indent="-231224">
              <a:lnSpc>
                <a:spcPct val="80000"/>
              </a:lnSpc>
              <a:defRPr/>
            </a:pPr>
            <a:endParaRPr lang="en-US" dirty="0"/>
          </a:p>
        </p:txBody>
      </p:sp>
      <p:sp>
        <p:nvSpPr>
          <p:cNvPr id="33795" name="Datumsplatzhalt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936D6DAF-1601-4D90-B1B1-1A6DD44E5FA9}" type="datetime1">
              <a:rPr lang="fr-FR" altLang="de-DE" smtClean="0">
                <a:ea typeface="Geneva"/>
                <a:cs typeface="Geneva"/>
              </a:rPr>
              <a:pPr/>
              <a:t>26/05/2015</a:t>
            </a:fld>
            <a:endParaRPr lang="fr-FR" altLang="de-DE" smtClean="0">
              <a:ea typeface="Geneva"/>
              <a:cs typeface="Geneva"/>
            </a:endParaRPr>
          </a:p>
        </p:txBody>
      </p:sp>
      <p:sp>
        <p:nvSpPr>
          <p:cNvPr id="33796" name="Foliennummernplatzhalt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367A32A6-5931-470E-8E0F-5DCF0722E395}" type="slidenum">
              <a:rPr lang="fr-FR" altLang="de-DE" smtClean="0"/>
              <a:pPr/>
              <a:t>12</a:t>
            </a:fld>
            <a:endParaRPr lang="fr-FR"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dirty="0" smtClean="0"/>
              <a:t>All MiVoice Office 400 communication servers are modular and scalable thus allowing to scale with evolving customer needs. </a:t>
            </a:r>
          </a:p>
          <a:p>
            <a:pPr marL="171450" indent="-171450">
              <a:buFont typeface="Arial" pitchFamily="34" charset="0"/>
              <a:buChar char="•"/>
              <a:defRPr/>
            </a:pPr>
            <a:r>
              <a:rPr lang="en-US" dirty="0" smtClean="0"/>
              <a:t>Pay per user: most of the MiVoice Office  400 features can be purchased on a ‘per user’ basis, via licences</a:t>
            </a:r>
          </a:p>
          <a:p>
            <a:pPr marL="171450" indent="-171450">
              <a:buFont typeface="Arial" pitchFamily="34" charset="0"/>
              <a:buChar char="•"/>
              <a:defRPr/>
            </a:pPr>
            <a:r>
              <a:rPr lang="en-US" dirty="0" smtClean="0"/>
              <a:t>Modular and Expandable Hardware: MiVoice Office 400 offers high granularity in terms of hardware ports: 1,2,4,8,16,32. The offer depends of course on the kind of interface and the platform. Additionally, DSP resources can be added gradually by stacking standard cards. </a:t>
            </a:r>
          </a:p>
          <a:p>
            <a:pPr marL="171450" indent="-171450">
              <a:buFont typeface="Arial" pitchFamily="34" charset="0"/>
              <a:buChar char="•"/>
              <a:defRPr/>
            </a:pPr>
            <a:r>
              <a:rPr lang="en-US" dirty="0" smtClean="0"/>
              <a:t>Customer tailored: the MiVoice Office 400 Solution can reflect the exact needs of the customer, not more, not less</a:t>
            </a:r>
          </a:p>
          <a:p>
            <a:pPr marL="171450" indent="-171450">
              <a:buFont typeface="Arial" pitchFamily="34" charset="0"/>
              <a:buChar char="•"/>
              <a:defRPr/>
            </a:pPr>
            <a:r>
              <a:rPr lang="en-US" dirty="0" smtClean="0"/>
              <a:t>Cost effective: Customers get exactly what they need, ending in a price competitive and efficient solution.</a:t>
            </a:r>
          </a:p>
          <a:p>
            <a:pPr marL="171450" indent="-171450">
              <a:buFont typeface="Arial" pitchFamily="34" charset="0"/>
              <a:buChar char="•"/>
              <a:defRPr/>
            </a:pPr>
            <a:r>
              <a:rPr lang="en-US" dirty="0" smtClean="0"/>
              <a:t>Same features and phones for 4-600 users: end-users will not notice if the communication server has been changed for an extension – the service level is identical from 4 to 600 users</a:t>
            </a:r>
          </a:p>
          <a:p>
            <a:pPr marL="171450" indent="-171450">
              <a:buFont typeface="Arial" pitchFamily="34" charset="0"/>
              <a:buChar char="•"/>
              <a:defRPr/>
            </a:pPr>
            <a:r>
              <a:rPr lang="en-US" dirty="0" smtClean="0"/>
              <a:t>Same applications for 4-600 users: applications do not depend on the size of the system – the same comfort, feature level and efficiency is provided from 4 to 600 users.</a:t>
            </a:r>
          </a:p>
          <a:p>
            <a:pPr>
              <a:buFont typeface="Arial" pitchFamily="34" charset="0"/>
              <a:buChar char="•"/>
              <a:defRPr/>
            </a:pPr>
            <a:endParaRPr lang="en-US" dirty="0" smtClean="0"/>
          </a:p>
          <a:p>
            <a:pPr>
              <a:defRPr/>
            </a:pPr>
            <a:endParaRPr lang="en-US" dirty="0"/>
          </a:p>
        </p:txBody>
      </p:sp>
      <p:sp>
        <p:nvSpPr>
          <p:cNvPr id="3891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itchFamily="34" charset="0"/>
                <a:ea typeface="ＭＳ Ｐゴシック" pitchFamily="34" charset="-128"/>
              </a:defRPr>
            </a:lvl1pPr>
            <a:lvl2pPr marL="742950" indent="-285750" defTabSz="966788">
              <a:defRPr>
                <a:solidFill>
                  <a:schemeClr val="tx1"/>
                </a:solidFill>
                <a:latin typeface="Arial" pitchFamily="34" charset="0"/>
                <a:ea typeface="ＭＳ Ｐゴシック" pitchFamily="34" charset="-128"/>
              </a:defRPr>
            </a:lvl2pPr>
            <a:lvl3pPr marL="1143000" indent="-228600" defTabSz="966788">
              <a:defRPr>
                <a:solidFill>
                  <a:schemeClr val="tx1"/>
                </a:solidFill>
                <a:latin typeface="Arial" pitchFamily="34" charset="0"/>
                <a:ea typeface="ＭＳ Ｐゴシック" pitchFamily="34" charset="-128"/>
              </a:defRPr>
            </a:lvl3pPr>
            <a:lvl4pPr marL="1600200" indent="-228600" defTabSz="966788">
              <a:defRPr>
                <a:solidFill>
                  <a:schemeClr val="tx1"/>
                </a:solidFill>
                <a:latin typeface="Arial" pitchFamily="34" charset="0"/>
                <a:ea typeface="ＭＳ Ｐゴシック" pitchFamily="34" charset="-128"/>
              </a:defRPr>
            </a:lvl4pPr>
            <a:lvl5pPr marL="2057400" indent="-228600" defTabSz="966788">
              <a:defRPr>
                <a:solidFill>
                  <a:schemeClr val="tx1"/>
                </a:solidFill>
                <a:latin typeface="Arial" pitchFamily="34" charset="0"/>
                <a:ea typeface="ＭＳ Ｐゴシック" pitchFamily="34" charset="-128"/>
              </a:defRPr>
            </a:lvl5pPr>
            <a:lvl6pPr marL="2514600" indent="-228600" defTabSz="966788"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966788"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966788"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966788" fontAlgn="base">
              <a:spcBef>
                <a:spcPct val="0"/>
              </a:spcBef>
              <a:spcAft>
                <a:spcPct val="0"/>
              </a:spcAft>
              <a:defRPr>
                <a:solidFill>
                  <a:schemeClr val="tx1"/>
                </a:solidFill>
                <a:latin typeface="Arial" pitchFamily="34" charset="0"/>
                <a:ea typeface="ＭＳ Ｐゴシック" pitchFamily="34" charset="-128"/>
              </a:defRPr>
            </a:lvl9pPr>
          </a:lstStyle>
          <a:p>
            <a:fld id="{D1A5F377-3C55-4C10-B164-56E91CD3BA6E}" type="slidenum">
              <a:rPr lang="en-US" altLang="de-DE" smtClean="0"/>
              <a:pPr/>
              <a:t>16</a:t>
            </a:fld>
            <a:endParaRPr lang="en-US"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imple Title Slide">
    <p:spTree>
      <p:nvGrpSpPr>
        <p:cNvPr id="1" name=""/>
        <p:cNvGrpSpPr/>
        <p:nvPr/>
      </p:nvGrpSpPr>
      <p:grpSpPr>
        <a:xfrm>
          <a:off x="0" y="0"/>
          <a:ext cx="0" cy="0"/>
          <a:chOff x="0" y="0"/>
          <a:chExt cx="0" cy="0"/>
        </a:xfrm>
      </p:grpSpPr>
      <p:pic>
        <p:nvPicPr>
          <p:cNvPr id="4" name="Picture 12" descr="MitelLogoTag4c.ai"/>
          <p:cNvPicPr>
            <a:picLocks noChangeAspect="1"/>
          </p:cNvPicPr>
          <p:nvPr userDrawn="1"/>
        </p:nvPicPr>
        <p:blipFill>
          <a:blip r:embed="rId2">
            <a:extLst>
              <a:ext uri="{28A0092B-C50C-407E-A947-70E740481C1C}">
                <a14:useLocalDpi xmlns:a14="http://schemas.microsoft.com/office/drawing/2010/main" val="0"/>
              </a:ext>
            </a:extLst>
          </a:blip>
          <a:srcRect l="11900" t="14368" r="8958" b="20200"/>
          <a:stretch>
            <a:fillRect/>
          </a:stretch>
        </p:blipFill>
        <p:spPr bwMode="auto">
          <a:xfrm>
            <a:off x="6884988" y="5821363"/>
            <a:ext cx="18192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653024" y="904963"/>
            <a:ext cx="7772400" cy="1470025"/>
          </a:xfrm>
        </p:spPr>
        <p:txBody>
          <a:bodyPr>
            <a:noAutofit/>
          </a:bodyPr>
          <a:lstStyle>
            <a:lvl1pPr algn="l">
              <a:defRPr sz="5400"/>
            </a:lvl1pPr>
          </a:lstStyle>
          <a:p>
            <a:r>
              <a:rPr lang="de-DE" smtClean="0"/>
              <a:t>Titelmasterformat durch Klicken bearbeiten</a:t>
            </a:r>
            <a:endParaRPr lang="en-US" dirty="0"/>
          </a:p>
        </p:txBody>
      </p:sp>
      <p:sp>
        <p:nvSpPr>
          <p:cNvPr id="9" name="Subtitle 2"/>
          <p:cNvSpPr>
            <a:spLocks noGrp="1"/>
          </p:cNvSpPr>
          <p:nvPr>
            <p:ph type="subTitle" idx="1"/>
          </p:nvPr>
        </p:nvSpPr>
        <p:spPr>
          <a:xfrm>
            <a:off x="642352" y="2542450"/>
            <a:ext cx="6400800" cy="1752600"/>
          </a:xfrm>
        </p:spPr>
        <p:txBody>
          <a:bodyPr>
            <a:normAutofit/>
          </a:bodyPr>
          <a:lstStyle>
            <a:lvl1pPr marL="0" indent="0" algn="l">
              <a:buNone/>
              <a:defRPr sz="2000" b="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Tree>
    <p:extLst>
      <p:ext uri="{BB962C8B-B14F-4D97-AF65-F5344CB8AC3E}">
        <p14:creationId xmlns:p14="http://schemas.microsoft.com/office/powerpoint/2010/main" val="652546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12" descr="MitelLogoTag4c.ai"/>
          <p:cNvPicPr>
            <a:picLocks noChangeAspect="1"/>
          </p:cNvPicPr>
          <p:nvPr userDrawn="1"/>
        </p:nvPicPr>
        <p:blipFill>
          <a:blip r:embed="rId3">
            <a:extLst>
              <a:ext uri="{28A0092B-C50C-407E-A947-70E740481C1C}">
                <a14:useLocalDpi xmlns:a14="http://schemas.microsoft.com/office/drawing/2010/main" val="0"/>
              </a:ext>
            </a:extLst>
          </a:blip>
          <a:srcRect l="11900" t="14368" r="8958" b="20200"/>
          <a:stretch>
            <a:fillRect/>
          </a:stretch>
        </p:blipFill>
        <p:spPr bwMode="auto">
          <a:xfrm>
            <a:off x="6884988" y="5821363"/>
            <a:ext cx="18192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379413" y="1235120"/>
            <a:ext cx="7310437" cy="1673135"/>
          </a:xfrm>
        </p:spPr>
        <p:txBody>
          <a:bodyPr>
            <a:noAutofit/>
          </a:bodyPr>
          <a:lstStyle>
            <a:lvl1pPr algn="l">
              <a:lnSpc>
                <a:spcPct val="90000"/>
              </a:lnSpc>
              <a:defRPr sz="4600">
                <a:solidFill>
                  <a:srgbClr val="FFFFFF"/>
                </a:solidFill>
              </a:defRPr>
            </a:lvl1pPr>
          </a:lstStyle>
          <a:p>
            <a:r>
              <a:rPr lang="en-CA" dirty="0" smtClean="0"/>
              <a:t>Click to edit Master title style</a:t>
            </a:r>
            <a:endParaRPr lang="en-US" dirty="0"/>
          </a:p>
        </p:txBody>
      </p:sp>
      <p:sp>
        <p:nvSpPr>
          <p:cNvPr id="6" name="Subtitle 2"/>
          <p:cNvSpPr>
            <a:spLocks noGrp="1"/>
          </p:cNvSpPr>
          <p:nvPr>
            <p:ph type="subTitle" idx="1"/>
          </p:nvPr>
        </p:nvSpPr>
        <p:spPr>
          <a:xfrm>
            <a:off x="379413" y="3158400"/>
            <a:ext cx="6326187" cy="1477100"/>
          </a:xfrm>
        </p:spPr>
        <p:txBody>
          <a:bodyPr>
            <a:normAutofit/>
          </a:bodyPr>
          <a:lstStyle>
            <a:lvl1pPr marL="0" indent="0" algn="l">
              <a:buNone/>
              <a:defRPr sz="2400" b="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9"/>
          <p:cNvSpPr>
            <a:spLocks noGrp="1"/>
          </p:cNvSpPr>
          <p:nvPr>
            <p:ph type="body" sz="quarter" idx="10"/>
          </p:nvPr>
        </p:nvSpPr>
        <p:spPr>
          <a:xfrm>
            <a:off x="400188" y="5890428"/>
            <a:ext cx="4219750" cy="220015"/>
          </a:xfrm>
          <a:ln>
            <a:noFill/>
          </a:ln>
        </p:spPr>
        <p:txBody>
          <a:bodyPr/>
          <a:lstStyle>
            <a:lvl1pPr marL="0" indent="0">
              <a:spcBef>
                <a:spcPts val="0"/>
              </a:spcBef>
              <a:buNone/>
              <a:defRPr sz="1400">
                <a:solidFill>
                  <a:schemeClr val="bg1"/>
                </a:solidFill>
              </a:defRPr>
            </a:lvl1pPr>
          </a:lstStyle>
          <a:p>
            <a:pPr lvl="0"/>
            <a:r>
              <a:rPr lang="en-CA" dirty="0" smtClean="0"/>
              <a:t>Click to edit Master text styles</a:t>
            </a:r>
          </a:p>
          <a:p>
            <a:pPr lvl="1"/>
            <a:r>
              <a:rPr lang="en-CA" dirty="0" smtClean="0"/>
              <a:t>Second level</a:t>
            </a:r>
          </a:p>
        </p:txBody>
      </p:sp>
      <p:sp>
        <p:nvSpPr>
          <p:cNvPr id="26" name="Text Placeholder 25"/>
          <p:cNvSpPr>
            <a:spLocks noGrp="1"/>
          </p:cNvSpPr>
          <p:nvPr>
            <p:ph type="body" sz="quarter" idx="11"/>
          </p:nvPr>
        </p:nvSpPr>
        <p:spPr>
          <a:xfrm>
            <a:off x="400188" y="6119116"/>
            <a:ext cx="4219750" cy="214605"/>
          </a:xfrm>
          <a:ln>
            <a:noFill/>
          </a:ln>
        </p:spPr>
        <p:txBody>
          <a:bodyPr/>
          <a:lstStyle>
            <a:lvl1pPr marL="0" indent="0">
              <a:buNone/>
              <a:defRPr sz="1100">
                <a:solidFill>
                  <a:schemeClr val="bg1"/>
                </a:solidFill>
              </a:defRPr>
            </a:lvl1pPr>
          </a:lstStyle>
          <a:p>
            <a:pPr lvl="0"/>
            <a:r>
              <a:rPr lang="en-CA" dirty="0" smtClean="0"/>
              <a:t>Click to edit Master text styles</a:t>
            </a:r>
          </a:p>
        </p:txBody>
      </p:sp>
      <p:sp>
        <p:nvSpPr>
          <p:cNvPr id="28" name="Text Placeholder 27"/>
          <p:cNvSpPr>
            <a:spLocks noGrp="1"/>
          </p:cNvSpPr>
          <p:nvPr>
            <p:ph type="body" sz="quarter" idx="12"/>
          </p:nvPr>
        </p:nvSpPr>
        <p:spPr>
          <a:xfrm>
            <a:off x="400188" y="6341465"/>
            <a:ext cx="4219750" cy="240160"/>
          </a:xfrm>
          <a:ln>
            <a:noFill/>
          </a:ln>
        </p:spPr>
        <p:txBody>
          <a:bodyPr/>
          <a:lstStyle>
            <a:lvl1pPr marL="0" indent="0">
              <a:buNone/>
              <a:defRPr sz="1100">
                <a:solidFill>
                  <a:srgbClr val="00A1E0"/>
                </a:solidFill>
              </a:defRPr>
            </a:lvl1pPr>
          </a:lstStyle>
          <a:p>
            <a:pPr lvl="0"/>
            <a:r>
              <a:rPr lang="en-CA" smtClean="0"/>
              <a:t>Click to edit Master text styles</a:t>
            </a:r>
          </a:p>
        </p:txBody>
      </p:sp>
    </p:spTree>
    <p:extLst>
      <p:ext uri="{BB962C8B-B14F-4D97-AF65-F5344CB8AC3E}">
        <p14:creationId xmlns:p14="http://schemas.microsoft.com/office/powerpoint/2010/main" val="294004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MitelLogoTag4c.ai"/>
          <p:cNvPicPr>
            <a:picLocks noChangeAspect="1"/>
          </p:cNvPicPr>
          <p:nvPr userDrawn="1"/>
        </p:nvPicPr>
        <p:blipFill>
          <a:blip r:embed="rId3">
            <a:extLst>
              <a:ext uri="{28A0092B-C50C-407E-A947-70E740481C1C}">
                <a14:useLocalDpi xmlns:a14="http://schemas.microsoft.com/office/drawing/2010/main" val="0"/>
              </a:ext>
            </a:extLst>
          </a:blip>
          <a:srcRect l="11900" t="14368" r="8958" b="20200"/>
          <a:stretch>
            <a:fillRect/>
          </a:stretch>
        </p:blipFill>
        <p:spPr bwMode="auto">
          <a:xfrm>
            <a:off x="6884988" y="5821363"/>
            <a:ext cx="18192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685800" y="1857459"/>
            <a:ext cx="7772400" cy="1470025"/>
          </a:xfrm>
        </p:spPr>
        <p:txBody>
          <a:bodyPr>
            <a:noAutofit/>
          </a:bodyPr>
          <a:lstStyle>
            <a:lvl1pPr algn="ctr">
              <a:defRPr sz="3200">
                <a:solidFill>
                  <a:srgbClr val="FFFFFF"/>
                </a:solidFill>
              </a:defRPr>
            </a:lvl1pPr>
          </a:lstStyle>
          <a:p>
            <a:r>
              <a:rPr lang="de-DE" smtClean="0"/>
              <a:t>Titelmasterformat durch Klicken bearbeiten</a:t>
            </a:r>
            <a:endParaRPr lang="en-US" dirty="0"/>
          </a:p>
        </p:txBody>
      </p:sp>
      <p:sp>
        <p:nvSpPr>
          <p:cNvPr id="9" name="Subtitle 2"/>
          <p:cNvSpPr>
            <a:spLocks noGrp="1"/>
          </p:cNvSpPr>
          <p:nvPr>
            <p:ph type="subTitle" idx="1"/>
          </p:nvPr>
        </p:nvSpPr>
        <p:spPr>
          <a:xfrm>
            <a:off x="1371600" y="3460252"/>
            <a:ext cx="6393543" cy="813979"/>
          </a:xfrm>
        </p:spPr>
        <p:txBody>
          <a:bodyPr>
            <a:normAutofit/>
          </a:bodyPr>
          <a:lstStyle>
            <a:lvl1pPr marL="0" indent="0" algn="ctr">
              <a:buNone/>
              <a:defRPr sz="2000" b="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Tree>
    <p:extLst>
      <p:ext uri="{BB962C8B-B14F-4D97-AF65-F5344CB8AC3E}">
        <p14:creationId xmlns:p14="http://schemas.microsoft.com/office/powerpoint/2010/main" val="42618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Slide Number Placeholder 5"/>
          <p:cNvSpPr>
            <a:spLocks noGrp="1"/>
          </p:cNvSpPr>
          <p:nvPr>
            <p:ph type="sldNum" sz="quarter" idx="10"/>
          </p:nvPr>
        </p:nvSpPr>
        <p:spPr/>
        <p:txBody>
          <a:bodyPr/>
          <a:lstStyle>
            <a:lvl1pPr>
              <a:defRPr/>
            </a:lvl1pPr>
          </a:lstStyle>
          <a:p>
            <a:pPr>
              <a:defRPr/>
            </a:pPr>
            <a:fld id="{CDA5EC98-18A6-4591-997A-6F5A511033B2}" type="slidenum">
              <a:rPr lang="en-US" altLang="de-DE"/>
              <a:pPr>
                <a:defRPr/>
              </a:pPr>
              <a:t>‹Nr.›</a:t>
            </a:fld>
            <a:endParaRPr lang="en-US" altLang="de-DE"/>
          </a:p>
        </p:txBody>
      </p:sp>
    </p:spTree>
    <p:extLst>
      <p:ext uri="{BB962C8B-B14F-4D97-AF65-F5344CB8AC3E}">
        <p14:creationId xmlns:p14="http://schemas.microsoft.com/office/powerpoint/2010/main" val="50150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Abschnitts-&#10;überschrift">
    <p:spTree>
      <p:nvGrpSpPr>
        <p:cNvPr id="1" name=""/>
        <p:cNvGrpSpPr/>
        <p:nvPr/>
      </p:nvGrpSpPr>
      <p:grpSpPr>
        <a:xfrm>
          <a:off x="0" y="0"/>
          <a:ext cx="0" cy="0"/>
          <a:chOff x="0" y="0"/>
          <a:chExt cx="0" cy="0"/>
        </a:xfrm>
      </p:grpSpPr>
      <p:pic>
        <p:nvPicPr>
          <p:cNvPr id="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p:nvSpPr>
        <p:spPr>
          <a:xfrm>
            <a:off x="587375" y="6356350"/>
            <a:ext cx="3060700" cy="365125"/>
          </a:xfrm>
          <a:prstGeom prst="rect">
            <a:avLst/>
          </a:prstGeom>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de-DE" sz="700" dirty="0" smtClean="0">
                <a:solidFill>
                  <a:srgbClr val="8A8F9D"/>
                </a:solidFill>
              </a:rPr>
              <a:t>|   © Mitel 2015	MiVoice Office 400 </a:t>
            </a:r>
            <a:r>
              <a:rPr lang="en-US" altLang="de-DE" sz="700" dirty="0" err="1" smtClean="0">
                <a:solidFill>
                  <a:srgbClr val="8A8F9D"/>
                </a:solidFill>
              </a:rPr>
              <a:t>Verkaufspräsentation</a:t>
            </a:r>
            <a:endParaRPr lang="en-US" altLang="de-DE" sz="700" dirty="0" smtClean="0">
              <a:solidFill>
                <a:srgbClr val="8A8F9D"/>
              </a:solidFill>
            </a:endParaRPr>
          </a:p>
        </p:txBody>
      </p:sp>
      <p:pic>
        <p:nvPicPr>
          <p:cNvPr id="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p:nvPr/>
        </p:nvSpPr>
        <p:spPr>
          <a:xfrm>
            <a:off x="434975" y="815975"/>
            <a:ext cx="8391525" cy="217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3"/>
          <p:cNvSpPr/>
          <p:nvPr/>
        </p:nvSpPr>
        <p:spPr>
          <a:xfrm>
            <a:off x="434975" y="815975"/>
            <a:ext cx="8391525" cy="217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9" name="Group 13"/>
          <p:cNvGrpSpPr>
            <a:grpSpLocks noChangeAspect="1"/>
          </p:cNvGrpSpPr>
          <p:nvPr userDrawn="1"/>
        </p:nvGrpSpPr>
        <p:grpSpPr bwMode="auto">
          <a:xfrm>
            <a:off x="7391400" y="6259513"/>
            <a:ext cx="1368425" cy="322262"/>
            <a:chOff x="5195" y="2766"/>
            <a:chExt cx="862" cy="203"/>
          </a:xfrm>
        </p:grpSpPr>
        <p:sp>
          <p:nvSpPr>
            <p:cNvPr id="10" name="AutoShape 14"/>
            <p:cNvSpPr>
              <a:spLocks noChangeAspect="1" noChangeArrowheads="1" noTextEdit="1"/>
            </p:cNvSpPr>
            <p:nvPr userDrawn="1"/>
          </p:nvSpPr>
          <p:spPr bwMode="auto">
            <a:xfrm>
              <a:off x="5195" y="2766"/>
              <a:ext cx="862" cy="203"/>
            </a:xfrm>
            <a:prstGeom prst="rect">
              <a:avLst/>
            </a:prstGeom>
            <a:noFill/>
            <a:ln>
              <a:noFill/>
            </a:ln>
            <a:extLst/>
          </p:spPr>
          <p:txBody>
            <a:bodyPr/>
            <a:lstStyle/>
            <a:p>
              <a:pPr>
                <a:defRPr/>
              </a:pPr>
              <a:endParaRPr lang="de-CH">
                <a:cs typeface="+mn-cs"/>
              </a:endParaRPr>
            </a:p>
          </p:txBody>
        </p:sp>
        <p:sp>
          <p:nvSpPr>
            <p:cNvPr id="11" name="Freeform 15"/>
            <p:cNvSpPr>
              <a:spLocks/>
            </p:cNvSpPr>
            <p:nvPr userDrawn="1"/>
          </p:nvSpPr>
          <p:spPr bwMode="auto">
            <a:xfrm>
              <a:off x="5276" y="2798"/>
              <a:ext cx="152" cy="169"/>
            </a:xfrm>
            <a:custGeom>
              <a:avLst/>
              <a:gdLst>
                <a:gd name="T0" fmla="*/ 31 w 287"/>
                <a:gd name="T1" fmla="*/ 61 h 311"/>
                <a:gd name="T2" fmla="*/ 31 w 287"/>
                <a:gd name="T3" fmla="*/ 61 h 311"/>
                <a:gd name="T4" fmla="*/ 19 w 287"/>
                <a:gd name="T5" fmla="*/ 53 h 311"/>
                <a:gd name="T6" fmla="*/ 15 w 287"/>
                <a:gd name="T7" fmla="*/ 51 h 311"/>
                <a:gd name="T8" fmla="*/ 12 w 287"/>
                <a:gd name="T9" fmla="*/ 46 h 311"/>
                <a:gd name="T10" fmla="*/ 15 w 287"/>
                <a:gd name="T11" fmla="*/ 41 h 311"/>
                <a:gd name="T12" fmla="*/ 19 w 287"/>
                <a:gd name="T13" fmla="*/ 39 h 311"/>
                <a:gd name="T14" fmla="*/ 6 w 287"/>
                <a:gd name="T15" fmla="*/ 31 h 311"/>
                <a:gd name="T16" fmla="*/ 0 w 287"/>
                <a:gd name="T17" fmla="*/ 46 h 311"/>
                <a:gd name="T18" fmla="*/ 6 w 287"/>
                <a:gd name="T19" fmla="*/ 61 h 311"/>
                <a:gd name="T20" fmla="*/ 8 w 287"/>
                <a:gd name="T21" fmla="*/ 62 h 311"/>
                <a:gd name="T22" fmla="*/ 52 w 287"/>
                <a:gd name="T23" fmla="*/ 89 h 311"/>
                <a:gd name="T24" fmla="*/ 62 w 287"/>
                <a:gd name="T25" fmla="*/ 92 h 311"/>
                <a:gd name="T26" fmla="*/ 81 w 287"/>
                <a:gd name="T27" fmla="*/ 72 h 311"/>
                <a:gd name="T28" fmla="*/ 81 w 287"/>
                <a:gd name="T29" fmla="*/ 20 h 311"/>
                <a:gd name="T30" fmla="*/ 62 w 287"/>
                <a:gd name="T31" fmla="*/ 0 h 311"/>
                <a:gd name="T32" fmla="*/ 52 w 287"/>
                <a:gd name="T33" fmla="*/ 3 h 311"/>
                <a:gd name="T34" fmla="*/ 19 w 287"/>
                <a:gd name="T35" fmla="*/ 23 h 311"/>
                <a:gd name="T36" fmla="*/ 29 w 287"/>
                <a:gd name="T37" fmla="*/ 29 h 311"/>
                <a:gd name="T38" fmla="*/ 31 w 287"/>
                <a:gd name="T39" fmla="*/ 31 h 311"/>
                <a:gd name="T40" fmla="*/ 59 w 287"/>
                <a:gd name="T41" fmla="*/ 14 h 311"/>
                <a:gd name="T42" fmla="*/ 62 w 287"/>
                <a:gd name="T43" fmla="*/ 13 h 311"/>
                <a:gd name="T44" fmla="*/ 68 w 287"/>
                <a:gd name="T45" fmla="*/ 20 h 311"/>
                <a:gd name="T46" fmla="*/ 68 w 287"/>
                <a:gd name="T47" fmla="*/ 72 h 311"/>
                <a:gd name="T48" fmla="*/ 62 w 287"/>
                <a:gd name="T49" fmla="*/ 79 h 311"/>
                <a:gd name="T50" fmla="*/ 59 w 287"/>
                <a:gd name="T51" fmla="*/ 78 h 311"/>
                <a:gd name="T52" fmla="*/ 31 w 287"/>
                <a:gd name="T53" fmla="*/ 61 h 3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7" h="311">
                  <a:moveTo>
                    <a:pt x="110" y="206"/>
                  </a:moveTo>
                  <a:lnTo>
                    <a:pt x="110" y="206"/>
                  </a:lnTo>
                  <a:lnTo>
                    <a:pt x="67" y="181"/>
                  </a:lnTo>
                  <a:lnTo>
                    <a:pt x="53" y="173"/>
                  </a:lnTo>
                  <a:cubicBezTo>
                    <a:pt x="48" y="169"/>
                    <a:pt x="44" y="163"/>
                    <a:pt x="44" y="155"/>
                  </a:cubicBezTo>
                  <a:cubicBezTo>
                    <a:pt x="44" y="148"/>
                    <a:pt x="48" y="142"/>
                    <a:pt x="53" y="138"/>
                  </a:cubicBezTo>
                  <a:lnTo>
                    <a:pt x="67" y="130"/>
                  </a:lnTo>
                  <a:lnTo>
                    <a:pt x="23" y="105"/>
                  </a:lnTo>
                  <a:cubicBezTo>
                    <a:pt x="9" y="117"/>
                    <a:pt x="0" y="135"/>
                    <a:pt x="0" y="155"/>
                  </a:cubicBezTo>
                  <a:cubicBezTo>
                    <a:pt x="0" y="176"/>
                    <a:pt x="9" y="194"/>
                    <a:pt x="23" y="206"/>
                  </a:cubicBezTo>
                  <a:cubicBezTo>
                    <a:pt x="25" y="208"/>
                    <a:pt x="28" y="210"/>
                    <a:pt x="31" y="212"/>
                  </a:cubicBezTo>
                  <a:lnTo>
                    <a:pt x="186" y="301"/>
                  </a:lnTo>
                  <a:cubicBezTo>
                    <a:pt x="196" y="307"/>
                    <a:pt x="208" y="311"/>
                    <a:pt x="220" y="311"/>
                  </a:cubicBezTo>
                  <a:cubicBezTo>
                    <a:pt x="257" y="311"/>
                    <a:pt x="287" y="281"/>
                    <a:pt x="287" y="244"/>
                  </a:cubicBezTo>
                  <a:lnTo>
                    <a:pt x="287" y="67"/>
                  </a:lnTo>
                  <a:cubicBezTo>
                    <a:pt x="287" y="30"/>
                    <a:pt x="257" y="0"/>
                    <a:pt x="220" y="0"/>
                  </a:cubicBezTo>
                  <a:cubicBezTo>
                    <a:pt x="208" y="0"/>
                    <a:pt x="196" y="3"/>
                    <a:pt x="186" y="9"/>
                  </a:cubicBezTo>
                  <a:lnTo>
                    <a:pt x="66" y="78"/>
                  </a:lnTo>
                  <a:lnTo>
                    <a:pt x="102" y="99"/>
                  </a:lnTo>
                  <a:cubicBezTo>
                    <a:pt x="105" y="101"/>
                    <a:pt x="107" y="103"/>
                    <a:pt x="110" y="105"/>
                  </a:cubicBezTo>
                  <a:lnTo>
                    <a:pt x="209" y="47"/>
                  </a:lnTo>
                  <a:cubicBezTo>
                    <a:pt x="212" y="45"/>
                    <a:pt x="216" y="44"/>
                    <a:pt x="220" y="44"/>
                  </a:cubicBezTo>
                  <a:cubicBezTo>
                    <a:pt x="232" y="44"/>
                    <a:pt x="242" y="54"/>
                    <a:pt x="242" y="67"/>
                  </a:cubicBezTo>
                  <a:lnTo>
                    <a:pt x="242" y="244"/>
                  </a:lnTo>
                  <a:cubicBezTo>
                    <a:pt x="242" y="256"/>
                    <a:pt x="232" y="266"/>
                    <a:pt x="220" y="266"/>
                  </a:cubicBezTo>
                  <a:cubicBezTo>
                    <a:pt x="216" y="266"/>
                    <a:pt x="212" y="265"/>
                    <a:pt x="209" y="263"/>
                  </a:cubicBezTo>
                  <a:lnTo>
                    <a:pt x="110" y="206"/>
                  </a:lnTo>
                  <a:close/>
                </a:path>
              </a:pathLst>
            </a:custGeom>
            <a:solidFill>
              <a:srgbClr val="48A1DE"/>
            </a:solidFill>
            <a:ln>
              <a:noFill/>
            </a:ln>
            <a:extLst/>
          </p:spPr>
          <p:txBody>
            <a:bodyPr/>
            <a:lstStyle/>
            <a:p>
              <a:pPr>
                <a:defRPr/>
              </a:pPr>
              <a:endParaRPr lang="de-CH">
                <a:cs typeface="+mn-cs"/>
              </a:endParaRPr>
            </a:p>
          </p:txBody>
        </p:sp>
        <p:sp>
          <p:nvSpPr>
            <p:cNvPr id="12" name="Freeform 16"/>
            <p:cNvSpPr>
              <a:spLocks/>
            </p:cNvSpPr>
            <p:nvPr userDrawn="1"/>
          </p:nvSpPr>
          <p:spPr bwMode="auto">
            <a:xfrm>
              <a:off x="5765" y="2790"/>
              <a:ext cx="57" cy="185"/>
            </a:xfrm>
            <a:custGeom>
              <a:avLst/>
              <a:gdLst>
                <a:gd name="T0" fmla="*/ 13 w 108"/>
                <a:gd name="T1" fmla="*/ 69 h 340"/>
                <a:gd name="T2" fmla="*/ 13 w 108"/>
                <a:gd name="T3" fmla="*/ 69 h 340"/>
                <a:gd name="T4" fmla="*/ 13 w 108"/>
                <a:gd name="T5" fmla="*/ 30 h 340"/>
                <a:gd name="T6" fmla="*/ 30 w 108"/>
                <a:gd name="T7" fmla="*/ 30 h 340"/>
                <a:gd name="T8" fmla="*/ 30 w 108"/>
                <a:gd name="T9" fmla="*/ 17 h 340"/>
                <a:gd name="T10" fmla="*/ 13 w 108"/>
                <a:gd name="T11" fmla="*/ 17 h 340"/>
                <a:gd name="T12" fmla="*/ 13 w 108"/>
                <a:gd name="T13" fmla="*/ 0 h 340"/>
                <a:gd name="T14" fmla="*/ 0 w 108"/>
                <a:gd name="T15" fmla="*/ 0 h 340"/>
                <a:gd name="T16" fmla="*/ 0 w 108"/>
                <a:gd name="T17" fmla="*/ 69 h 340"/>
                <a:gd name="T18" fmla="*/ 30 w 108"/>
                <a:gd name="T19" fmla="*/ 98 h 340"/>
                <a:gd name="T20" fmla="*/ 30 w 108"/>
                <a:gd name="T21" fmla="*/ 86 h 340"/>
                <a:gd name="T22" fmla="*/ 13 w 108"/>
                <a:gd name="T23" fmla="*/ 69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340">
                  <a:moveTo>
                    <a:pt x="45" y="232"/>
                  </a:moveTo>
                  <a:lnTo>
                    <a:pt x="45" y="232"/>
                  </a:lnTo>
                  <a:lnTo>
                    <a:pt x="45" y="102"/>
                  </a:lnTo>
                  <a:lnTo>
                    <a:pt x="107" y="102"/>
                  </a:lnTo>
                  <a:lnTo>
                    <a:pt x="107" y="59"/>
                  </a:lnTo>
                  <a:lnTo>
                    <a:pt x="45" y="59"/>
                  </a:lnTo>
                  <a:lnTo>
                    <a:pt x="45" y="0"/>
                  </a:lnTo>
                  <a:lnTo>
                    <a:pt x="0" y="0"/>
                  </a:lnTo>
                  <a:lnTo>
                    <a:pt x="0" y="232"/>
                  </a:lnTo>
                  <a:cubicBezTo>
                    <a:pt x="0" y="302"/>
                    <a:pt x="44" y="340"/>
                    <a:pt x="108" y="332"/>
                  </a:cubicBezTo>
                  <a:lnTo>
                    <a:pt x="108" y="291"/>
                  </a:lnTo>
                  <a:cubicBezTo>
                    <a:pt x="74" y="293"/>
                    <a:pt x="45" y="281"/>
                    <a:pt x="45" y="232"/>
                  </a:cubicBezTo>
                  <a:close/>
                </a:path>
              </a:pathLst>
            </a:custGeom>
            <a:solidFill>
              <a:srgbClr val="0C2F50"/>
            </a:solidFill>
            <a:ln>
              <a:noFill/>
            </a:ln>
            <a:extLst/>
          </p:spPr>
          <p:txBody>
            <a:bodyPr/>
            <a:lstStyle/>
            <a:p>
              <a:pPr>
                <a:defRPr/>
              </a:pPr>
              <a:endParaRPr lang="de-CH">
                <a:cs typeface="+mn-cs"/>
              </a:endParaRPr>
            </a:p>
          </p:txBody>
        </p:sp>
        <p:sp>
          <p:nvSpPr>
            <p:cNvPr id="13" name="Freeform 17"/>
            <p:cNvSpPr>
              <a:spLocks/>
            </p:cNvSpPr>
            <p:nvPr userDrawn="1"/>
          </p:nvSpPr>
          <p:spPr bwMode="auto">
            <a:xfrm>
              <a:off x="5710" y="2775"/>
              <a:ext cx="29" cy="30"/>
            </a:xfrm>
            <a:custGeom>
              <a:avLst/>
              <a:gdLst>
                <a:gd name="T0" fmla="*/ 7 w 55"/>
                <a:gd name="T1" fmla="*/ 0 h 55"/>
                <a:gd name="T2" fmla="*/ 7 w 55"/>
                <a:gd name="T3" fmla="*/ 0 h 55"/>
                <a:gd name="T4" fmla="*/ 0 w 55"/>
                <a:gd name="T5" fmla="*/ 8 h 55"/>
                <a:gd name="T6" fmla="*/ 7 w 55"/>
                <a:gd name="T7" fmla="*/ 16 h 55"/>
                <a:gd name="T8" fmla="*/ 15 w 55"/>
                <a:gd name="T9" fmla="*/ 8 h 55"/>
                <a:gd name="T10" fmla="*/ 7 w 55"/>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5">
                  <a:moveTo>
                    <a:pt x="27" y="0"/>
                  </a:moveTo>
                  <a:lnTo>
                    <a:pt x="27" y="0"/>
                  </a:lnTo>
                  <a:cubicBezTo>
                    <a:pt x="12" y="0"/>
                    <a:pt x="0" y="12"/>
                    <a:pt x="0" y="27"/>
                  </a:cubicBezTo>
                  <a:cubicBezTo>
                    <a:pt x="0" y="42"/>
                    <a:pt x="12" y="55"/>
                    <a:pt x="27" y="55"/>
                  </a:cubicBezTo>
                  <a:cubicBezTo>
                    <a:pt x="42" y="55"/>
                    <a:pt x="55" y="42"/>
                    <a:pt x="55" y="27"/>
                  </a:cubicBezTo>
                  <a:cubicBezTo>
                    <a:pt x="55" y="12"/>
                    <a:pt x="42" y="0"/>
                    <a:pt x="27" y="0"/>
                  </a:cubicBezTo>
                  <a:close/>
                </a:path>
              </a:pathLst>
            </a:custGeom>
            <a:solidFill>
              <a:srgbClr val="48A1DE"/>
            </a:solidFill>
            <a:ln>
              <a:noFill/>
            </a:ln>
            <a:extLst/>
          </p:spPr>
          <p:txBody>
            <a:bodyPr/>
            <a:lstStyle/>
            <a:p>
              <a:pPr>
                <a:defRPr/>
              </a:pPr>
              <a:endParaRPr lang="de-CH">
                <a:cs typeface="+mn-cs"/>
              </a:endParaRPr>
            </a:p>
          </p:txBody>
        </p:sp>
        <p:sp>
          <p:nvSpPr>
            <p:cNvPr id="14" name="Freeform 18"/>
            <p:cNvSpPr>
              <a:spLocks/>
            </p:cNvSpPr>
            <p:nvPr userDrawn="1"/>
          </p:nvSpPr>
          <p:spPr bwMode="auto">
            <a:xfrm>
              <a:off x="5996" y="2765"/>
              <a:ext cx="48" cy="204"/>
            </a:xfrm>
            <a:custGeom>
              <a:avLst/>
              <a:gdLst>
                <a:gd name="T0" fmla="*/ 13 w 91"/>
                <a:gd name="T1" fmla="*/ 84 h 376"/>
                <a:gd name="T2" fmla="*/ 13 w 91"/>
                <a:gd name="T3" fmla="*/ 84 h 376"/>
                <a:gd name="T4" fmla="*/ 13 w 91"/>
                <a:gd name="T5" fmla="*/ 0 h 376"/>
                <a:gd name="T6" fmla="*/ 0 w 91"/>
                <a:gd name="T7" fmla="*/ 0 h 376"/>
                <a:gd name="T8" fmla="*/ 0 w 91"/>
                <a:gd name="T9" fmla="*/ 84 h 376"/>
                <a:gd name="T10" fmla="*/ 25 w 91"/>
                <a:gd name="T11" fmla="*/ 111 h 376"/>
                <a:gd name="T12" fmla="*/ 25 w 91"/>
                <a:gd name="T13" fmla="*/ 97 h 376"/>
                <a:gd name="T14" fmla="*/ 13 w 91"/>
                <a:gd name="T15" fmla="*/ 84 h 3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376">
                  <a:moveTo>
                    <a:pt x="45" y="285"/>
                  </a:moveTo>
                  <a:lnTo>
                    <a:pt x="45" y="285"/>
                  </a:lnTo>
                  <a:lnTo>
                    <a:pt x="45" y="0"/>
                  </a:lnTo>
                  <a:lnTo>
                    <a:pt x="0" y="0"/>
                  </a:lnTo>
                  <a:lnTo>
                    <a:pt x="0" y="285"/>
                  </a:lnTo>
                  <a:cubicBezTo>
                    <a:pt x="0" y="335"/>
                    <a:pt x="40" y="376"/>
                    <a:pt x="91" y="376"/>
                  </a:cubicBezTo>
                  <a:lnTo>
                    <a:pt x="91" y="330"/>
                  </a:lnTo>
                  <a:cubicBezTo>
                    <a:pt x="66" y="330"/>
                    <a:pt x="45" y="310"/>
                    <a:pt x="45" y="285"/>
                  </a:cubicBezTo>
                  <a:close/>
                </a:path>
              </a:pathLst>
            </a:custGeom>
            <a:solidFill>
              <a:srgbClr val="0C2F50"/>
            </a:solidFill>
            <a:ln>
              <a:noFill/>
            </a:ln>
            <a:extLst/>
          </p:spPr>
          <p:txBody>
            <a:bodyPr/>
            <a:lstStyle/>
            <a:p>
              <a:pPr>
                <a:defRPr/>
              </a:pPr>
              <a:endParaRPr lang="de-CH">
                <a:cs typeface="+mn-cs"/>
              </a:endParaRPr>
            </a:p>
          </p:txBody>
        </p:sp>
        <p:sp>
          <p:nvSpPr>
            <p:cNvPr id="15" name="Freeform 19"/>
            <p:cNvSpPr>
              <a:spLocks/>
            </p:cNvSpPr>
            <p:nvPr userDrawn="1"/>
          </p:nvSpPr>
          <p:spPr bwMode="auto">
            <a:xfrm>
              <a:off x="5502" y="2777"/>
              <a:ext cx="182" cy="191"/>
            </a:xfrm>
            <a:custGeom>
              <a:avLst/>
              <a:gdLst>
                <a:gd name="T0" fmla="*/ 79 w 344"/>
                <a:gd name="T1" fmla="*/ 0 h 351"/>
                <a:gd name="T2" fmla="*/ 79 w 344"/>
                <a:gd name="T3" fmla="*/ 0 h 351"/>
                <a:gd name="T4" fmla="*/ 48 w 344"/>
                <a:gd name="T5" fmla="*/ 78 h 351"/>
                <a:gd name="T6" fmla="*/ 17 w 344"/>
                <a:gd name="T7" fmla="*/ 0 h 351"/>
                <a:gd name="T8" fmla="*/ 0 w 344"/>
                <a:gd name="T9" fmla="*/ 0 h 351"/>
                <a:gd name="T10" fmla="*/ 0 w 344"/>
                <a:gd name="T11" fmla="*/ 104 h 351"/>
                <a:gd name="T12" fmla="*/ 12 w 344"/>
                <a:gd name="T13" fmla="*/ 104 h 351"/>
                <a:gd name="T14" fmla="*/ 12 w 344"/>
                <a:gd name="T15" fmla="*/ 19 h 351"/>
                <a:gd name="T16" fmla="*/ 46 w 344"/>
                <a:gd name="T17" fmla="*/ 104 h 351"/>
                <a:gd name="T18" fmla="*/ 51 w 344"/>
                <a:gd name="T19" fmla="*/ 104 h 351"/>
                <a:gd name="T20" fmla="*/ 84 w 344"/>
                <a:gd name="T21" fmla="*/ 19 h 351"/>
                <a:gd name="T22" fmla="*/ 84 w 344"/>
                <a:gd name="T23" fmla="*/ 104 h 351"/>
                <a:gd name="T24" fmla="*/ 96 w 344"/>
                <a:gd name="T25" fmla="*/ 104 h 351"/>
                <a:gd name="T26" fmla="*/ 96 w 344"/>
                <a:gd name="T27" fmla="*/ 0 h 351"/>
                <a:gd name="T28" fmla="*/ 79 w 344"/>
                <a:gd name="T29" fmla="*/ 0 h 3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4" h="351">
                  <a:moveTo>
                    <a:pt x="281" y="0"/>
                  </a:moveTo>
                  <a:lnTo>
                    <a:pt x="281" y="0"/>
                  </a:lnTo>
                  <a:lnTo>
                    <a:pt x="172" y="264"/>
                  </a:lnTo>
                  <a:lnTo>
                    <a:pt x="63" y="0"/>
                  </a:lnTo>
                  <a:lnTo>
                    <a:pt x="0" y="0"/>
                  </a:lnTo>
                  <a:lnTo>
                    <a:pt x="0" y="351"/>
                  </a:lnTo>
                  <a:lnTo>
                    <a:pt x="44" y="351"/>
                  </a:lnTo>
                  <a:lnTo>
                    <a:pt x="44" y="63"/>
                  </a:lnTo>
                  <a:lnTo>
                    <a:pt x="163" y="351"/>
                  </a:lnTo>
                  <a:lnTo>
                    <a:pt x="181" y="351"/>
                  </a:lnTo>
                  <a:lnTo>
                    <a:pt x="300" y="63"/>
                  </a:lnTo>
                  <a:lnTo>
                    <a:pt x="300" y="351"/>
                  </a:lnTo>
                  <a:lnTo>
                    <a:pt x="344" y="351"/>
                  </a:lnTo>
                  <a:lnTo>
                    <a:pt x="344" y="0"/>
                  </a:lnTo>
                  <a:lnTo>
                    <a:pt x="281" y="0"/>
                  </a:lnTo>
                  <a:close/>
                </a:path>
              </a:pathLst>
            </a:custGeom>
            <a:solidFill>
              <a:srgbClr val="0C2F50"/>
            </a:solidFill>
            <a:ln>
              <a:noFill/>
            </a:ln>
            <a:extLst/>
          </p:spPr>
          <p:txBody>
            <a:bodyPr/>
            <a:lstStyle/>
            <a:p>
              <a:pPr>
                <a:defRPr/>
              </a:pPr>
              <a:endParaRPr lang="de-CH">
                <a:cs typeface="+mn-cs"/>
              </a:endParaRPr>
            </a:p>
          </p:txBody>
        </p:sp>
        <p:sp>
          <p:nvSpPr>
            <p:cNvPr id="16" name="Freeform 20"/>
            <p:cNvSpPr>
              <a:spLocks/>
            </p:cNvSpPr>
            <p:nvPr userDrawn="1"/>
          </p:nvSpPr>
          <p:spPr bwMode="auto">
            <a:xfrm>
              <a:off x="5195" y="2798"/>
              <a:ext cx="151" cy="169"/>
            </a:xfrm>
            <a:custGeom>
              <a:avLst/>
              <a:gdLst>
                <a:gd name="T0" fmla="*/ 61 w 286"/>
                <a:gd name="T1" fmla="*/ 39 h 311"/>
                <a:gd name="T2" fmla="*/ 61 w 286"/>
                <a:gd name="T3" fmla="*/ 39 h 311"/>
                <a:gd name="T4" fmla="*/ 65 w 286"/>
                <a:gd name="T5" fmla="*/ 41 h 311"/>
                <a:gd name="T6" fmla="*/ 68 w 286"/>
                <a:gd name="T7" fmla="*/ 46 h 311"/>
                <a:gd name="T8" fmla="*/ 65 w 286"/>
                <a:gd name="T9" fmla="*/ 51 h 311"/>
                <a:gd name="T10" fmla="*/ 61 w 286"/>
                <a:gd name="T11" fmla="*/ 53 h 311"/>
                <a:gd name="T12" fmla="*/ 73 w 286"/>
                <a:gd name="T13" fmla="*/ 61 h 311"/>
                <a:gd name="T14" fmla="*/ 80 w 286"/>
                <a:gd name="T15" fmla="*/ 46 h 311"/>
                <a:gd name="T16" fmla="*/ 73 w 286"/>
                <a:gd name="T17" fmla="*/ 31 h 311"/>
                <a:gd name="T18" fmla="*/ 71 w 286"/>
                <a:gd name="T19" fmla="*/ 29 h 311"/>
                <a:gd name="T20" fmla="*/ 28 w 286"/>
                <a:gd name="T21" fmla="*/ 3 h 311"/>
                <a:gd name="T22" fmla="*/ 18 w 286"/>
                <a:gd name="T23" fmla="*/ 0 h 311"/>
                <a:gd name="T24" fmla="*/ 0 w 286"/>
                <a:gd name="T25" fmla="*/ 20 h 311"/>
                <a:gd name="T26" fmla="*/ 0 w 286"/>
                <a:gd name="T27" fmla="*/ 72 h 311"/>
                <a:gd name="T28" fmla="*/ 18 w 286"/>
                <a:gd name="T29" fmla="*/ 92 h 311"/>
                <a:gd name="T30" fmla="*/ 28 w 286"/>
                <a:gd name="T31" fmla="*/ 89 h 311"/>
                <a:gd name="T32" fmla="*/ 61 w 286"/>
                <a:gd name="T33" fmla="*/ 68 h 311"/>
                <a:gd name="T34" fmla="*/ 51 w 286"/>
                <a:gd name="T35" fmla="*/ 62 h 311"/>
                <a:gd name="T36" fmla="*/ 49 w 286"/>
                <a:gd name="T37" fmla="*/ 61 h 311"/>
                <a:gd name="T38" fmla="*/ 22 w 286"/>
                <a:gd name="T39" fmla="*/ 78 h 311"/>
                <a:gd name="T40" fmla="*/ 18 w 286"/>
                <a:gd name="T41" fmla="*/ 79 h 311"/>
                <a:gd name="T42" fmla="*/ 12 w 286"/>
                <a:gd name="T43" fmla="*/ 72 h 311"/>
                <a:gd name="T44" fmla="*/ 12 w 286"/>
                <a:gd name="T45" fmla="*/ 20 h 311"/>
                <a:gd name="T46" fmla="*/ 18 w 286"/>
                <a:gd name="T47" fmla="*/ 13 h 311"/>
                <a:gd name="T48" fmla="*/ 22 w 286"/>
                <a:gd name="T49" fmla="*/ 14 h 311"/>
                <a:gd name="T50" fmla="*/ 49 w 286"/>
                <a:gd name="T51" fmla="*/ 31 h 311"/>
                <a:gd name="T52" fmla="*/ 49 w 286"/>
                <a:gd name="T53" fmla="*/ 31 h 311"/>
                <a:gd name="T54" fmla="*/ 61 w 286"/>
                <a:gd name="T55" fmla="*/ 39 h 3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6" h="311">
                  <a:moveTo>
                    <a:pt x="220" y="130"/>
                  </a:moveTo>
                  <a:lnTo>
                    <a:pt x="220" y="130"/>
                  </a:lnTo>
                  <a:lnTo>
                    <a:pt x="233" y="138"/>
                  </a:lnTo>
                  <a:cubicBezTo>
                    <a:pt x="238" y="142"/>
                    <a:pt x="242" y="148"/>
                    <a:pt x="242" y="155"/>
                  </a:cubicBezTo>
                  <a:cubicBezTo>
                    <a:pt x="242" y="163"/>
                    <a:pt x="238" y="169"/>
                    <a:pt x="233" y="173"/>
                  </a:cubicBezTo>
                  <a:lnTo>
                    <a:pt x="220" y="181"/>
                  </a:lnTo>
                  <a:lnTo>
                    <a:pt x="263" y="206"/>
                  </a:lnTo>
                  <a:cubicBezTo>
                    <a:pt x="277" y="194"/>
                    <a:pt x="286" y="176"/>
                    <a:pt x="286" y="155"/>
                  </a:cubicBezTo>
                  <a:cubicBezTo>
                    <a:pt x="286" y="135"/>
                    <a:pt x="277" y="117"/>
                    <a:pt x="263" y="105"/>
                  </a:cubicBezTo>
                  <a:cubicBezTo>
                    <a:pt x="260" y="103"/>
                    <a:pt x="258" y="101"/>
                    <a:pt x="255" y="99"/>
                  </a:cubicBezTo>
                  <a:lnTo>
                    <a:pt x="100" y="9"/>
                  </a:lnTo>
                  <a:cubicBezTo>
                    <a:pt x="90" y="3"/>
                    <a:pt x="78" y="0"/>
                    <a:pt x="66" y="0"/>
                  </a:cubicBezTo>
                  <a:cubicBezTo>
                    <a:pt x="29" y="0"/>
                    <a:pt x="0" y="30"/>
                    <a:pt x="0" y="67"/>
                  </a:cubicBezTo>
                  <a:lnTo>
                    <a:pt x="0" y="244"/>
                  </a:lnTo>
                  <a:cubicBezTo>
                    <a:pt x="0" y="281"/>
                    <a:pt x="29" y="311"/>
                    <a:pt x="66" y="311"/>
                  </a:cubicBezTo>
                  <a:cubicBezTo>
                    <a:pt x="78" y="311"/>
                    <a:pt x="90" y="307"/>
                    <a:pt x="100" y="301"/>
                  </a:cubicBezTo>
                  <a:lnTo>
                    <a:pt x="220" y="232"/>
                  </a:lnTo>
                  <a:lnTo>
                    <a:pt x="184" y="212"/>
                  </a:lnTo>
                  <a:cubicBezTo>
                    <a:pt x="181" y="210"/>
                    <a:pt x="178" y="208"/>
                    <a:pt x="176" y="206"/>
                  </a:cubicBezTo>
                  <a:lnTo>
                    <a:pt x="77" y="263"/>
                  </a:lnTo>
                  <a:cubicBezTo>
                    <a:pt x="74" y="265"/>
                    <a:pt x="70" y="266"/>
                    <a:pt x="66" y="266"/>
                  </a:cubicBezTo>
                  <a:cubicBezTo>
                    <a:pt x="54" y="266"/>
                    <a:pt x="44" y="256"/>
                    <a:pt x="44" y="244"/>
                  </a:cubicBezTo>
                  <a:lnTo>
                    <a:pt x="44" y="67"/>
                  </a:lnTo>
                  <a:cubicBezTo>
                    <a:pt x="44" y="54"/>
                    <a:pt x="54" y="44"/>
                    <a:pt x="66" y="44"/>
                  </a:cubicBezTo>
                  <a:cubicBezTo>
                    <a:pt x="70" y="44"/>
                    <a:pt x="74" y="45"/>
                    <a:pt x="77" y="47"/>
                  </a:cubicBezTo>
                  <a:lnTo>
                    <a:pt x="176" y="105"/>
                  </a:lnTo>
                  <a:lnTo>
                    <a:pt x="220" y="130"/>
                  </a:lnTo>
                  <a:close/>
                </a:path>
              </a:pathLst>
            </a:custGeom>
            <a:solidFill>
              <a:srgbClr val="0C2F50"/>
            </a:solidFill>
            <a:ln>
              <a:noFill/>
            </a:ln>
            <a:extLst/>
          </p:spPr>
          <p:txBody>
            <a:bodyPr/>
            <a:lstStyle/>
            <a:p>
              <a:pPr>
                <a:defRPr/>
              </a:pPr>
              <a:endParaRPr lang="de-CH">
                <a:cs typeface="+mn-cs"/>
              </a:endParaRPr>
            </a:p>
          </p:txBody>
        </p:sp>
        <p:sp>
          <p:nvSpPr>
            <p:cNvPr id="17" name="Freeform 21"/>
            <p:cNvSpPr>
              <a:spLocks noEditPoints="1"/>
            </p:cNvSpPr>
            <p:nvPr userDrawn="1"/>
          </p:nvSpPr>
          <p:spPr bwMode="auto">
            <a:xfrm>
              <a:off x="6030" y="2766"/>
              <a:ext cx="27" cy="26"/>
            </a:xfrm>
            <a:custGeom>
              <a:avLst/>
              <a:gdLst>
                <a:gd name="T0" fmla="*/ 6 w 51"/>
                <a:gd name="T1" fmla="*/ 6 h 49"/>
                <a:gd name="T2" fmla="*/ 6 w 51"/>
                <a:gd name="T3" fmla="*/ 6 h 49"/>
                <a:gd name="T4" fmla="*/ 7 w 51"/>
                <a:gd name="T5" fmla="*/ 6 h 49"/>
                <a:gd name="T6" fmla="*/ 9 w 51"/>
                <a:gd name="T7" fmla="*/ 5 h 49"/>
                <a:gd name="T8" fmla="*/ 7 w 51"/>
                <a:gd name="T9" fmla="*/ 4 h 49"/>
                <a:gd name="T10" fmla="*/ 6 w 51"/>
                <a:gd name="T11" fmla="*/ 4 h 49"/>
                <a:gd name="T12" fmla="*/ 6 w 51"/>
                <a:gd name="T13" fmla="*/ 6 h 49"/>
                <a:gd name="T14" fmla="*/ 6 w 51"/>
                <a:gd name="T15" fmla="*/ 6 h 49"/>
                <a:gd name="T16" fmla="*/ 4 w 51"/>
                <a:gd name="T17" fmla="*/ 3 h 49"/>
                <a:gd name="T18" fmla="*/ 4 w 51"/>
                <a:gd name="T19" fmla="*/ 3 h 49"/>
                <a:gd name="T20" fmla="*/ 7 w 51"/>
                <a:gd name="T21" fmla="*/ 3 h 49"/>
                <a:gd name="T22" fmla="*/ 11 w 51"/>
                <a:gd name="T23" fmla="*/ 5 h 49"/>
                <a:gd name="T24" fmla="*/ 8 w 51"/>
                <a:gd name="T25" fmla="*/ 7 h 49"/>
                <a:gd name="T26" fmla="*/ 11 w 51"/>
                <a:gd name="T27" fmla="*/ 11 h 49"/>
                <a:gd name="T28" fmla="*/ 9 w 51"/>
                <a:gd name="T29" fmla="*/ 11 h 49"/>
                <a:gd name="T30" fmla="*/ 7 w 51"/>
                <a:gd name="T31" fmla="*/ 7 h 49"/>
                <a:gd name="T32" fmla="*/ 6 w 51"/>
                <a:gd name="T33" fmla="*/ 7 h 49"/>
                <a:gd name="T34" fmla="*/ 6 w 51"/>
                <a:gd name="T35" fmla="*/ 11 h 49"/>
                <a:gd name="T36" fmla="*/ 4 w 51"/>
                <a:gd name="T37" fmla="*/ 11 h 49"/>
                <a:gd name="T38" fmla="*/ 4 w 51"/>
                <a:gd name="T39" fmla="*/ 3 h 49"/>
                <a:gd name="T40" fmla="*/ 4 w 51"/>
                <a:gd name="T41" fmla="*/ 3 h 49"/>
                <a:gd name="T42" fmla="*/ 7 w 51"/>
                <a:gd name="T43" fmla="*/ 13 h 49"/>
                <a:gd name="T44" fmla="*/ 7 w 51"/>
                <a:gd name="T45" fmla="*/ 13 h 49"/>
                <a:gd name="T46" fmla="*/ 13 w 51"/>
                <a:gd name="T47" fmla="*/ 7 h 49"/>
                <a:gd name="T48" fmla="*/ 7 w 51"/>
                <a:gd name="T49" fmla="*/ 1 h 49"/>
                <a:gd name="T50" fmla="*/ 2 w 51"/>
                <a:gd name="T51" fmla="*/ 7 h 49"/>
                <a:gd name="T52" fmla="*/ 7 w 51"/>
                <a:gd name="T53" fmla="*/ 13 h 49"/>
                <a:gd name="T54" fmla="*/ 7 w 51"/>
                <a:gd name="T55" fmla="*/ 13 h 49"/>
                <a:gd name="T56" fmla="*/ 7 w 51"/>
                <a:gd name="T57" fmla="*/ 0 h 49"/>
                <a:gd name="T58" fmla="*/ 7 w 51"/>
                <a:gd name="T59" fmla="*/ 0 h 49"/>
                <a:gd name="T60" fmla="*/ 14 w 51"/>
                <a:gd name="T61" fmla="*/ 7 h 49"/>
                <a:gd name="T62" fmla="*/ 7 w 51"/>
                <a:gd name="T63" fmla="*/ 14 h 49"/>
                <a:gd name="T64" fmla="*/ 0 w 51"/>
                <a:gd name="T65" fmla="*/ 7 h 49"/>
                <a:gd name="T66" fmla="*/ 7 w 51"/>
                <a:gd name="T67" fmla="*/ 0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1" h="49">
                  <a:moveTo>
                    <a:pt x="20" y="22"/>
                  </a:moveTo>
                  <a:lnTo>
                    <a:pt x="20" y="22"/>
                  </a:lnTo>
                  <a:lnTo>
                    <a:pt x="25" y="22"/>
                  </a:lnTo>
                  <a:cubicBezTo>
                    <a:pt x="29" y="22"/>
                    <a:pt x="33" y="22"/>
                    <a:pt x="33" y="17"/>
                  </a:cubicBezTo>
                  <a:cubicBezTo>
                    <a:pt x="33" y="13"/>
                    <a:pt x="30" y="13"/>
                    <a:pt x="27" y="13"/>
                  </a:cubicBezTo>
                  <a:lnTo>
                    <a:pt x="20" y="13"/>
                  </a:lnTo>
                  <a:lnTo>
                    <a:pt x="20" y="22"/>
                  </a:lnTo>
                  <a:close/>
                  <a:moveTo>
                    <a:pt x="16" y="9"/>
                  </a:moveTo>
                  <a:lnTo>
                    <a:pt x="16" y="9"/>
                  </a:lnTo>
                  <a:lnTo>
                    <a:pt x="27" y="9"/>
                  </a:lnTo>
                  <a:cubicBezTo>
                    <a:pt x="34" y="9"/>
                    <a:pt x="38" y="12"/>
                    <a:pt x="38" y="18"/>
                  </a:cubicBezTo>
                  <a:cubicBezTo>
                    <a:pt x="38" y="23"/>
                    <a:pt x="34" y="25"/>
                    <a:pt x="30" y="26"/>
                  </a:cubicBezTo>
                  <a:lnTo>
                    <a:pt x="38" y="39"/>
                  </a:lnTo>
                  <a:lnTo>
                    <a:pt x="33" y="39"/>
                  </a:lnTo>
                  <a:lnTo>
                    <a:pt x="25" y="26"/>
                  </a:lnTo>
                  <a:lnTo>
                    <a:pt x="20" y="26"/>
                  </a:lnTo>
                  <a:lnTo>
                    <a:pt x="20" y="39"/>
                  </a:lnTo>
                  <a:lnTo>
                    <a:pt x="16" y="39"/>
                  </a:lnTo>
                  <a:lnTo>
                    <a:pt x="16" y="9"/>
                  </a:lnTo>
                  <a:close/>
                  <a:moveTo>
                    <a:pt x="26" y="46"/>
                  </a:moveTo>
                  <a:lnTo>
                    <a:pt x="26" y="46"/>
                  </a:lnTo>
                  <a:cubicBezTo>
                    <a:pt x="37" y="46"/>
                    <a:pt x="47" y="36"/>
                    <a:pt x="47" y="24"/>
                  </a:cubicBezTo>
                  <a:cubicBezTo>
                    <a:pt x="47" y="12"/>
                    <a:pt x="37" y="2"/>
                    <a:pt x="26" y="2"/>
                  </a:cubicBezTo>
                  <a:cubicBezTo>
                    <a:pt x="14" y="2"/>
                    <a:pt x="5" y="12"/>
                    <a:pt x="5" y="24"/>
                  </a:cubicBezTo>
                  <a:cubicBezTo>
                    <a:pt x="5" y="36"/>
                    <a:pt x="14" y="46"/>
                    <a:pt x="26" y="46"/>
                  </a:cubicBezTo>
                  <a:close/>
                  <a:moveTo>
                    <a:pt x="26" y="0"/>
                  </a:moveTo>
                  <a:lnTo>
                    <a:pt x="26" y="0"/>
                  </a:lnTo>
                  <a:cubicBezTo>
                    <a:pt x="40" y="0"/>
                    <a:pt x="51" y="10"/>
                    <a:pt x="51" y="24"/>
                  </a:cubicBezTo>
                  <a:cubicBezTo>
                    <a:pt x="51" y="38"/>
                    <a:pt x="40" y="49"/>
                    <a:pt x="26" y="49"/>
                  </a:cubicBezTo>
                  <a:cubicBezTo>
                    <a:pt x="12" y="49"/>
                    <a:pt x="0" y="38"/>
                    <a:pt x="0" y="24"/>
                  </a:cubicBezTo>
                  <a:cubicBezTo>
                    <a:pt x="0" y="10"/>
                    <a:pt x="12" y="0"/>
                    <a:pt x="26" y="0"/>
                  </a:cubicBezTo>
                  <a:close/>
                </a:path>
              </a:pathLst>
            </a:custGeom>
            <a:solidFill>
              <a:srgbClr val="0C2F50"/>
            </a:solidFill>
            <a:ln>
              <a:noFill/>
            </a:ln>
            <a:extLst/>
          </p:spPr>
          <p:txBody>
            <a:bodyPr/>
            <a:lstStyle/>
            <a:p>
              <a:pPr>
                <a:defRPr/>
              </a:pPr>
              <a:endParaRPr lang="de-CH">
                <a:cs typeface="+mn-cs"/>
              </a:endParaRPr>
            </a:p>
          </p:txBody>
        </p:sp>
        <p:sp>
          <p:nvSpPr>
            <p:cNvPr id="18" name="Freeform 22"/>
            <p:cNvSpPr>
              <a:spLocks/>
            </p:cNvSpPr>
            <p:nvPr userDrawn="1"/>
          </p:nvSpPr>
          <p:spPr bwMode="auto">
            <a:xfrm>
              <a:off x="5712" y="2819"/>
              <a:ext cx="24" cy="149"/>
            </a:xfrm>
            <a:custGeom>
              <a:avLst/>
              <a:gdLst>
                <a:gd name="T0" fmla="*/ 0 w 45"/>
                <a:gd name="T1" fmla="*/ 0 h 274"/>
                <a:gd name="T2" fmla="*/ 0 w 45"/>
                <a:gd name="T3" fmla="*/ 0 h 274"/>
                <a:gd name="T4" fmla="*/ 13 w 45"/>
                <a:gd name="T5" fmla="*/ 0 h 274"/>
                <a:gd name="T6" fmla="*/ 13 w 45"/>
                <a:gd name="T7" fmla="*/ 81 h 274"/>
                <a:gd name="T8" fmla="*/ 0 w 45"/>
                <a:gd name="T9" fmla="*/ 81 h 274"/>
                <a:gd name="T10" fmla="*/ 0 w 45"/>
                <a:gd name="T11" fmla="*/ 0 h 2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274">
                  <a:moveTo>
                    <a:pt x="0" y="0"/>
                  </a:moveTo>
                  <a:lnTo>
                    <a:pt x="0" y="0"/>
                  </a:lnTo>
                  <a:lnTo>
                    <a:pt x="45" y="0"/>
                  </a:lnTo>
                  <a:lnTo>
                    <a:pt x="45" y="274"/>
                  </a:lnTo>
                  <a:lnTo>
                    <a:pt x="0" y="274"/>
                  </a:lnTo>
                  <a:lnTo>
                    <a:pt x="0" y="0"/>
                  </a:lnTo>
                  <a:close/>
                </a:path>
              </a:pathLst>
            </a:custGeom>
            <a:solidFill>
              <a:srgbClr val="0C2F50"/>
            </a:solidFill>
            <a:ln>
              <a:noFill/>
            </a:ln>
            <a:extLst/>
          </p:spPr>
          <p:txBody>
            <a:bodyPr/>
            <a:lstStyle/>
            <a:p>
              <a:pPr>
                <a:defRPr/>
              </a:pPr>
              <a:endParaRPr lang="de-CH">
                <a:cs typeface="+mn-cs"/>
              </a:endParaRPr>
            </a:p>
          </p:txBody>
        </p:sp>
        <p:sp>
          <p:nvSpPr>
            <p:cNvPr id="19" name="Freeform 23"/>
            <p:cNvSpPr>
              <a:spLocks noEditPoints="1"/>
            </p:cNvSpPr>
            <p:nvPr userDrawn="1"/>
          </p:nvSpPr>
          <p:spPr bwMode="auto">
            <a:xfrm>
              <a:off x="5831" y="2818"/>
              <a:ext cx="146" cy="156"/>
            </a:xfrm>
            <a:custGeom>
              <a:avLst/>
              <a:gdLst>
                <a:gd name="T0" fmla="*/ 38 w 276"/>
                <a:gd name="T1" fmla="*/ 12 h 287"/>
                <a:gd name="T2" fmla="*/ 38 w 276"/>
                <a:gd name="T3" fmla="*/ 12 h 287"/>
                <a:gd name="T4" fmla="*/ 63 w 276"/>
                <a:gd name="T5" fmla="*/ 34 h 287"/>
                <a:gd name="T6" fmla="*/ 13 w 276"/>
                <a:gd name="T7" fmla="*/ 34 h 287"/>
                <a:gd name="T8" fmla="*/ 38 w 276"/>
                <a:gd name="T9" fmla="*/ 12 h 287"/>
                <a:gd name="T10" fmla="*/ 38 w 276"/>
                <a:gd name="T11" fmla="*/ 12 h 287"/>
                <a:gd name="T12" fmla="*/ 40 w 276"/>
                <a:gd name="T13" fmla="*/ 73 h 287"/>
                <a:gd name="T14" fmla="*/ 40 w 276"/>
                <a:gd name="T15" fmla="*/ 73 h 287"/>
                <a:gd name="T16" fmla="*/ 13 w 276"/>
                <a:gd name="T17" fmla="*/ 46 h 287"/>
                <a:gd name="T18" fmla="*/ 77 w 276"/>
                <a:gd name="T19" fmla="*/ 46 h 287"/>
                <a:gd name="T20" fmla="*/ 39 w 276"/>
                <a:gd name="T21" fmla="*/ 0 h 287"/>
                <a:gd name="T22" fmla="*/ 0 w 276"/>
                <a:gd name="T23" fmla="*/ 42 h 287"/>
                <a:gd name="T24" fmla="*/ 40 w 276"/>
                <a:gd name="T25" fmla="*/ 85 h 287"/>
                <a:gd name="T26" fmla="*/ 76 w 276"/>
                <a:gd name="T27" fmla="*/ 58 h 287"/>
                <a:gd name="T28" fmla="*/ 62 w 276"/>
                <a:gd name="T29" fmla="*/ 58 h 287"/>
                <a:gd name="T30" fmla="*/ 40 w 276"/>
                <a:gd name="T31" fmla="*/ 73 h 2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6" h="287">
                  <a:moveTo>
                    <a:pt x="137" y="41"/>
                  </a:moveTo>
                  <a:lnTo>
                    <a:pt x="137" y="41"/>
                  </a:lnTo>
                  <a:cubicBezTo>
                    <a:pt x="177" y="41"/>
                    <a:pt x="214" y="70"/>
                    <a:pt x="226" y="115"/>
                  </a:cubicBezTo>
                  <a:lnTo>
                    <a:pt x="48" y="115"/>
                  </a:lnTo>
                  <a:cubicBezTo>
                    <a:pt x="60" y="68"/>
                    <a:pt x="100" y="41"/>
                    <a:pt x="137" y="41"/>
                  </a:cubicBezTo>
                  <a:close/>
                  <a:moveTo>
                    <a:pt x="141" y="246"/>
                  </a:moveTo>
                  <a:lnTo>
                    <a:pt x="141" y="246"/>
                  </a:lnTo>
                  <a:cubicBezTo>
                    <a:pt x="95" y="246"/>
                    <a:pt x="52" y="212"/>
                    <a:pt x="46" y="155"/>
                  </a:cubicBezTo>
                  <a:lnTo>
                    <a:pt x="276" y="155"/>
                  </a:lnTo>
                  <a:cubicBezTo>
                    <a:pt x="276" y="58"/>
                    <a:pt x="209" y="0"/>
                    <a:pt x="138" y="0"/>
                  </a:cubicBezTo>
                  <a:cubicBezTo>
                    <a:pt x="62" y="0"/>
                    <a:pt x="0" y="64"/>
                    <a:pt x="0" y="144"/>
                  </a:cubicBezTo>
                  <a:cubicBezTo>
                    <a:pt x="0" y="224"/>
                    <a:pt x="62" y="287"/>
                    <a:pt x="141" y="287"/>
                  </a:cubicBezTo>
                  <a:cubicBezTo>
                    <a:pt x="204" y="287"/>
                    <a:pt x="250" y="254"/>
                    <a:pt x="270" y="195"/>
                  </a:cubicBezTo>
                  <a:lnTo>
                    <a:pt x="222" y="195"/>
                  </a:lnTo>
                  <a:cubicBezTo>
                    <a:pt x="207" y="227"/>
                    <a:pt x="179" y="246"/>
                    <a:pt x="141" y="246"/>
                  </a:cubicBezTo>
                  <a:close/>
                </a:path>
              </a:pathLst>
            </a:custGeom>
            <a:solidFill>
              <a:srgbClr val="0C2F50"/>
            </a:solidFill>
            <a:ln>
              <a:noFill/>
            </a:ln>
            <a:extLst/>
          </p:spPr>
          <p:txBody>
            <a:bodyPr/>
            <a:lstStyle/>
            <a:p>
              <a:pPr>
                <a:defRPr/>
              </a:pPr>
              <a:endParaRPr lang="de-CH">
                <a:cs typeface="+mn-cs"/>
              </a:endParaRPr>
            </a:p>
          </p:txBody>
        </p:sp>
      </p:grpSp>
      <p:sp>
        <p:nvSpPr>
          <p:cNvPr id="2" name="Title 1"/>
          <p:cNvSpPr>
            <a:spLocks noGrp="1"/>
          </p:cNvSpPr>
          <p:nvPr>
            <p:ph type="title"/>
          </p:nvPr>
        </p:nvSpPr>
        <p:spPr>
          <a:xfrm>
            <a:off x="368530" y="1435786"/>
            <a:ext cx="7772400" cy="2637285"/>
          </a:xfrm>
        </p:spPr>
        <p:txBody>
          <a:bodyPr anchor="t">
            <a:noAutofit/>
          </a:bodyPr>
          <a:lstStyle>
            <a:lvl1pPr algn="l">
              <a:lnSpc>
                <a:spcPct val="100000"/>
              </a:lnSpc>
              <a:defRPr sz="5000" b="0" cap="none" baseline="0"/>
            </a:lvl1pPr>
          </a:lstStyle>
          <a:p>
            <a:r>
              <a:rPr lang="de-DE" smtClean="0"/>
              <a:t>Titelmasterformat durch Klicken bearbeiten</a:t>
            </a:r>
            <a:endParaRPr lang="en-US"/>
          </a:p>
        </p:txBody>
      </p:sp>
      <p:sp>
        <p:nvSpPr>
          <p:cNvPr id="20" name="Slide Number Placeholder 5"/>
          <p:cNvSpPr>
            <a:spLocks noGrp="1"/>
          </p:cNvSpPr>
          <p:nvPr>
            <p:ph type="sldNum" sz="quarter" idx="10"/>
          </p:nvPr>
        </p:nvSpPr>
        <p:spPr/>
        <p:txBody>
          <a:bodyPr/>
          <a:lstStyle>
            <a:lvl1pPr>
              <a:defRPr/>
            </a:lvl1pPr>
          </a:lstStyle>
          <a:p>
            <a:pPr>
              <a:defRPr/>
            </a:pPr>
            <a:fld id="{C63E6466-D475-4265-8534-2FC31F0B2141}" type="slidenum">
              <a:rPr lang="en-US" altLang="de-DE"/>
              <a:pPr>
                <a:defRPr/>
              </a:pPr>
              <a:t>‹Nr.›</a:t>
            </a:fld>
            <a:endParaRPr lang="en-US" altLang="de-DE"/>
          </a:p>
        </p:txBody>
      </p:sp>
    </p:spTree>
    <p:extLst>
      <p:ext uri="{BB962C8B-B14F-4D97-AF65-F5344CB8AC3E}">
        <p14:creationId xmlns:p14="http://schemas.microsoft.com/office/powerpoint/2010/main" val="264460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Slide Number Placeholder 5"/>
          <p:cNvSpPr>
            <a:spLocks noGrp="1"/>
          </p:cNvSpPr>
          <p:nvPr>
            <p:ph type="sldNum" sz="quarter" idx="10"/>
          </p:nvPr>
        </p:nvSpPr>
        <p:spPr/>
        <p:txBody>
          <a:bodyPr/>
          <a:lstStyle>
            <a:lvl1pPr>
              <a:defRPr/>
            </a:lvl1pPr>
          </a:lstStyle>
          <a:p>
            <a:pPr>
              <a:defRPr/>
            </a:pPr>
            <a:fld id="{B2D76234-5F0F-47F3-A81F-1B316F4BB8CE}" type="slidenum">
              <a:rPr lang="en-US" altLang="de-DE"/>
              <a:pPr>
                <a:defRPr/>
              </a:pPr>
              <a:t>‹Nr.›</a:t>
            </a:fld>
            <a:endParaRPr lang="en-US" altLang="de-DE"/>
          </a:p>
        </p:txBody>
      </p:sp>
    </p:spTree>
    <p:extLst>
      <p:ext uri="{BB962C8B-B14F-4D97-AF65-F5344CB8AC3E}">
        <p14:creationId xmlns:p14="http://schemas.microsoft.com/office/powerpoint/2010/main" val="1927847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pic>
        <p:nvPicPr>
          <p:cNvPr id="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4"/>
          <p:cNvSpPr txBox="1">
            <a:spLocks/>
          </p:cNvSpPr>
          <p:nvPr/>
        </p:nvSpPr>
        <p:spPr>
          <a:xfrm>
            <a:off x="587375" y="6356350"/>
            <a:ext cx="3889375" cy="365125"/>
          </a:xfrm>
          <a:prstGeom prst="rect">
            <a:avLst/>
          </a:prstGeom>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de-DE" sz="700" dirty="0" smtClean="0">
                <a:solidFill>
                  <a:srgbClr val="8A8F9D"/>
                </a:solidFill>
              </a:rPr>
              <a:t>|   © Mitel 2015	MiVoice Office 400 </a:t>
            </a:r>
            <a:r>
              <a:rPr lang="en-US" altLang="de-DE" sz="700" dirty="0" err="1" smtClean="0">
                <a:solidFill>
                  <a:srgbClr val="8A8F9D"/>
                </a:solidFill>
              </a:rPr>
              <a:t>Verkaufspräsentation</a:t>
            </a:r>
            <a:endParaRPr lang="en-US" altLang="de-DE" sz="700" dirty="0" smtClean="0">
              <a:solidFill>
                <a:srgbClr val="8A8F9D"/>
              </a:solidFill>
            </a:endParaRPr>
          </a:p>
        </p:txBody>
      </p:sp>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p:nvPr userDrawn="1"/>
        </p:nvSpPr>
        <p:spPr>
          <a:xfrm>
            <a:off x="398463" y="835025"/>
            <a:ext cx="8391525" cy="190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 name="Group 12"/>
          <p:cNvGrpSpPr>
            <a:grpSpLocks noChangeAspect="1"/>
          </p:cNvGrpSpPr>
          <p:nvPr userDrawn="1"/>
        </p:nvGrpSpPr>
        <p:grpSpPr bwMode="auto">
          <a:xfrm>
            <a:off x="7391400" y="6259513"/>
            <a:ext cx="1368425" cy="322262"/>
            <a:chOff x="5195" y="2766"/>
            <a:chExt cx="862" cy="203"/>
          </a:xfrm>
        </p:grpSpPr>
        <p:sp>
          <p:nvSpPr>
            <p:cNvPr id="8" name="AutoShape 13"/>
            <p:cNvSpPr>
              <a:spLocks noChangeAspect="1" noChangeArrowheads="1" noTextEdit="1"/>
            </p:cNvSpPr>
            <p:nvPr userDrawn="1"/>
          </p:nvSpPr>
          <p:spPr bwMode="auto">
            <a:xfrm>
              <a:off x="5195" y="2766"/>
              <a:ext cx="862" cy="203"/>
            </a:xfrm>
            <a:prstGeom prst="rect">
              <a:avLst/>
            </a:prstGeom>
            <a:noFill/>
            <a:ln>
              <a:noFill/>
            </a:ln>
            <a:extLst/>
          </p:spPr>
          <p:txBody>
            <a:bodyPr/>
            <a:lstStyle/>
            <a:p>
              <a:pPr>
                <a:defRPr/>
              </a:pPr>
              <a:endParaRPr lang="de-CH">
                <a:cs typeface="+mn-cs"/>
              </a:endParaRPr>
            </a:p>
          </p:txBody>
        </p:sp>
        <p:sp>
          <p:nvSpPr>
            <p:cNvPr id="9" name="Freeform 14"/>
            <p:cNvSpPr>
              <a:spLocks/>
            </p:cNvSpPr>
            <p:nvPr userDrawn="1"/>
          </p:nvSpPr>
          <p:spPr bwMode="auto">
            <a:xfrm>
              <a:off x="5276" y="2798"/>
              <a:ext cx="152" cy="169"/>
            </a:xfrm>
            <a:custGeom>
              <a:avLst/>
              <a:gdLst>
                <a:gd name="T0" fmla="*/ 31 w 287"/>
                <a:gd name="T1" fmla="*/ 61 h 311"/>
                <a:gd name="T2" fmla="*/ 31 w 287"/>
                <a:gd name="T3" fmla="*/ 61 h 311"/>
                <a:gd name="T4" fmla="*/ 19 w 287"/>
                <a:gd name="T5" fmla="*/ 53 h 311"/>
                <a:gd name="T6" fmla="*/ 15 w 287"/>
                <a:gd name="T7" fmla="*/ 51 h 311"/>
                <a:gd name="T8" fmla="*/ 12 w 287"/>
                <a:gd name="T9" fmla="*/ 46 h 311"/>
                <a:gd name="T10" fmla="*/ 15 w 287"/>
                <a:gd name="T11" fmla="*/ 41 h 311"/>
                <a:gd name="T12" fmla="*/ 19 w 287"/>
                <a:gd name="T13" fmla="*/ 39 h 311"/>
                <a:gd name="T14" fmla="*/ 6 w 287"/>
                <a:gd name="T15" fmla="*/ 31 h 311"/>
                <a:gd name="T16" fmla="*/ 0 w 287"/>
                <a:gd name="T17" fmla="*/ 46 h 311"/>
                <a:gd name="T18" fmla="*/ 6 w 287"/>
                <a:gd name="T19" fmla="*/ 61 h 311"/>
                <a:gd name="T20" fmla="*/ 8 w 287"/>
                <a:gd name="T21" fmla="*/ 62 h 311"/>
                <a:gd name="T22" fmla="*/ 52 w 287"/>
                <a:gd name="T23" fmla="*/ 89 h 311"/>
                <a:gd name="T24" fmla="*/ 62 w 287"/>
                <a:gd name="T25" fmla="*/ 92 h 311"/>
                <a:gd name="T26" fmla="*/ 81 w 287"/>
                <a:gd name="T27" fmla="*/ 72 h 311"/>
                <a:gd name="T28" fmla="*/ 81 w 287"/>
                <a:gd name="T29" fmla="*/ 20 h 311"/>
                <a:gd name="T30" fmla="*/ 62 w 287"/>
                <a:gd name="T31" fmla="*/ 0 h 311"/>
                <a:gd name="T32" fmla="*/ 52 w 287"/>
                <a:gd name="T33" fmla="*/ 3 h 311"/>
                <a:gd name="T34" fmla="*/ 19 w 287"/>
                <a:gd name="T35" fmla="*/ 23 h 311"/>
                <a:gd name="T36" fmla="*/ 29 w 287"/>
                <a:gd name="T37" fmla="*/ 29 h 311"/>
                <a:gd name="T38" fmla="*/ 31 w 287"/>
                <a:gd name="T39" fmla="*/ 31 h 311"/>
                <a:gd name="T40" fmla="*/ 59 w 287"/>
                <a:gd name="T41" fmla="*/ 14 h 311"/>
                <a:gd name="T42" fmla="*/ 62 w 287"/>
                <a:gd name="T43" fmla="*/ 13 h 311"/>
                <a:gd name="T44" fmla="*/ 68 w 287"/>
                <a:gd name="T45" fmla="*/ 20 h 311"/>
                <a:gd name="T46" fmla="*/ 68 w 287"/>
                <a:gd name="T47" fmla="*/ 72 h 311"/>
                <a:gd name="T48" fmla="*/ 62 w 287"/>
                <a:gd name="T49" fmla="*/ 79 h 311"/>
                <a:gd name="T50" fmla="*/ 59 w 287"/>
                <a:gd name="T51" fmla="*/ 78 h 311"/>
                <a:gd name="T52" fmla="*/ 31 w 287"/>
                <a:gd name="T53" fmla="*/ 61 h 3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7" h="311">
                  <a:moveTo>
                    <a:pt x="110" y="206"/>
                  </a:moveTo>
                  <a:lnTo>
                    <a:pt x="110" y="206"/>
                  </a:lnTo>
                  <a:lnTo>
                    <a:pt x="67" y="181"/>
                  </a:lnTo>
                  <a:lnTo>
                    <a:pt x="53" y="173"/>
                  </a:lnTo>
                  <a:cubicBezTo>
                    <a:pt x="48" y="169"/>
                    <a:pt x="44" y="163"/>
                    <a:pt x="44" y="155"/>
                  </a:cubicBezTo>
                  <a:cubicBezTo>
                    <a:pt x="44" y="148"/>
                    <a:pt x="48" y="142"/>
                    <a:pt x="53" y="138"/>
                  </a:cubicBezTo>
                  <a:lnTo>
                    <a:pt x="67" y="130"/>
                  </a:lnTo>
                  <a:lnTo>
                    <a:pt x="23" y="105"/>
                  </a:lnTo>
                  <a:cubicBezTo>
                    <a:pt x="9" y="117"/>
                    <a:pt x="0" y="135"/>
                    <a:pt x="0" y="155"/>
                  </a:cubicBezTo>
                  <a:cubicBezTo>
                    <a:pt x="0" y="176"/>
                    <a:pt x="9" y="194"/>
                    <a:pt x="23" y="206"/>
                  </a:cubicBezTo>
                  <a:cubicBezTo>
                    <a:pt x="25" y="208"/>
                    <a:pt x="28" y="210"/>
                    <a:pt x="31" y="212"/>
                  </a:cubicBezTo>
                  <a:lnTo>
                    <a:pt x="186" y="301"/>
                  </a:lnTo>
                  <a:cubicBezTo>
                    <a:pt x="196" y="307"/>
                    <a:pt x="208" y="311"/>
                    <a:pt x="220" y="311"/>
                  </a:cubicBezTo>
                  <a:cubicBezTo>
                    <a:pt x="257" y="311"/>
                    <a:pt x="287" y="281"/>
                    <a:pt x="287" y="244"/>
                  </a:cubicBezTo>
                  <a:lnTo>
                    <a:pt x="287" y="67"/>
                  </a:lnTo>
                  <a:cubicBezTo>
                    <a:pt x="287" y="30"/>
                    <a:pt x="257" y="0"/>
                    <a:pt x="220" y="0"/>
                  </a:cubicBezTo>
                  <a:cubicBezTo>
                    <a:pt x="208" y="0"/>
                    <a:pt x="196" y="3"/>
                    <a:pt x="186" y="9"/>
                  </a:cubicBezTo>
                  <a:lnTo>
                    <a:pt x="66" y="78"/>
                  </a:lnTo>
                  <a:lnTo>
                    <a:pt x="102" y="99"/>
                  </a:lnTo>
                  <a:cubicBezTo>
                    <a:pt x="105" y="101"/>
                    <a:pt x="107" y="103"/>
                    <a:pt x="110" y="105"/>
                  </a:cubicBezTo>
                  <a:lnTo>
                    <a:pt x="209" y="47"/>
                  </a:lnTo>
                  <a:cubicBezTo>
                    <a:pt x="212" y="45"/>
                    <a:pt x="216" y="44"/>
                    <a:pt x="220" y="44"/>
                  </a:cubicBezTo>
                  <a:cubicBezTo>
                    <a:pt x="232" y="44"/>
                    <a:pt x="242" y="54"/>
                    <a:pt x="242" y="67"/>
                  </a:cubicBezTo>
                  <a:lnTo>
                    <a:pt x="242" y="244"/>
                  </a:lnTo>
                  <a:cubicBezTo>
                    <a:pt x="242" y="256"/>
                    <a:pt x="232" y="266"/>
                    <a:pt x="220" y="266"/>
                  </a:cubicBezTo>
                  <a:cubicBezTo>
                    <a:pt x="216" y="266"/>
                    <a:pt x="212" y="265"/>
                    <a:pt x="209" y="263"/>
                  </a:cubicBezTo>
                  <a:lnTo>
                    <a:pt x="110" y="206"/>
                  </a:lnTo>
                  <a:close/>
                </a:path>
              </a:pathLst>
            </a:custGeom>
            <a:solidFill>
              <a:srgbClr val="48A1DE"/>
            </a:solidFill>
            <a:ln>
              <a:noFill/>
            </a:ln>
            <a:extLst/>
          </p:spPr>
          <p:txBody>
            <a:bodyPr/>
            <a:lstStyle/>
            <a:p>
              <a:pPr>
                <a:defRPr/>
              </a:pPr>
              <a:endParaRPr lang="de-CH">
                <a:cs typeface="+mn-cs"/>
              </a:endParaRPr>
            </a:p>
          </p:txBody>
        </p:sp>
        <p:sp>
          <p:nvSpPr>
            <p:cNvPr id="10" name="Freeform 15"/>
            <p:cNvSpPr>
              <a:spLocks/>
            </p:cNvSpPr>
            <p:nvPr userDrawn="1"/>
          </p:nvSpPr>
          <p:spPr bwMode="auto">
            <a:xfrm>
              <a:off x="5765" y="2790"/>
              <a:ext cx="57" cy="185"/>
            </a:xfrm>
            <a:custGeom>
              <a:avLst/>
              <a:gdLst>
                <a:gd name="T0" fmla="*/ 13 w 108"/>
                <a:gd name="T1" fmla="*/ 69 h 340"/>
                <a:gd name="T2" fmla="*/ 13 w 108"/>
                <a:gd name="T3" fmla="*/ 69 h 340"/>
                <a:gd name="T4" fmla="*/ 13 w 108"/>
                <a:gd name="T5" fmla="*/ 30 h 340"/>
                <a:gd name="T6" fmla="*/ 30 w 108"/>
                <a:gd name="T7" fmla="*/ 30 h 340"/>
                <a:gd name="T8" fmla="*/ 30 w 108"/>
                <a:gd name="T9" fmla="*/ 17 h 340"/>
                <a:gd name="T10" fmla="*/ 13 w 108"/>
                <a:gd name="T11" fmla="*/ 17 h 340"/>
                <a:gd name="T12" fmla="*/ 13 w 108"/>
                <a:gd name="T13" fmla="*/ 0 h 340"/>
                <a:gd name="T14" fmla="*/ 0 w 108"/>
                <a:gd name="T15" fmla="*/ 0 h 340"/>
                <a:gd name="T16" fmla="*/ 0 w 108"/>
                <a:gd name="T17" fmla="*/ 69 h 340"/>
                <a:gd name="T18" fmla="*/ 30 w 108"/>
                <a:gd name="T19" fmla="*/ 98 h 340"/>
                <a:gd name="T20" fmla="*/ 30 w 108"/>
                <a:gd name="T21" fmla="*/ 86 h 340"/>
                <a:gd name="T22" fmla="*/ 13 w 108"/>
                <a:gd name="T23" fmla="*/ 69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340">
                  <a:moveTo>
                    <a:pt x="45" y="232"/>
                  </a:moveTo>
                  <a:lnTo>
                    <a:pt x="45" y="232"/>
                  </a:lnTo>
                  <a:lnTo>
                    <a:pt x="45" y="102"/>
                  </a:lnTo>
                  <a:lnTo>
                    <a:pt x="107" y="102"/>
                  </a:lnTo>
                  <a:lnTo>
                    <a:pt x="107" y="59"/>
                  </a:lnTo>
                  <a:lnTo>
                    <a:pt x="45" y="59"/>
                  </a:lnTo>
                  <a:lnTo>
                    <a:pt x="45" y="0"/>
                  </a:lnTo>
                  <a:lnTo>
                    <a:pt x="0" y="0"/>
                  </a:lnTo>
                  <a:lnTo>
                    <a:pt x="0" y="232"/>
                  </a:lnTo>
                  <a:cubicBezTo>
                    <a:pt x="0" y="302"/>
                    <a:pt x="44" y="340"/>
                    <a:pt x="108" y="332"/>
                  </a:cubicBezTo>
                  <a:lnTo>
                    <a:pt x="108" y="291"/>
                  </a:lnTo>
                  <a:cubicBezTo>
                    <a:pt x="74" y="293"/>
                    <a:pt x="45" y="281"/>
                    <a:pt x="45" y="232"/>
                  </a:cubicBezTo>
                  <a:close/>
                </a:path>
              </a:pathLst>
            </a:custGeom>
            <a:solidFill>
              <a:srgbClr val="0C2F50"/>
            </a:solidFill>
            <a:ln>
              <a:noFill/>
            </a:ln>
            <a:extLst/>
          </p:spPr>
          <p:txBody>
            <a:bodyPr/>
            <a:lstStyle/>
            <a:p>
              <a:pPr>
                <a:defRPr/>
              </a:pPr>
              <a:endParaRPr lang="de-CH">
                <a:cs typeface="+mn-cs"/>
              </a:endParaRPr>
            </a:p>
          </p:txBody>
        </p:sp>
        <p:sp>
          <p:nvSpPr>
            <p:cNvPr id="11" name="Freeform 16"/>
            <p:cNvSpPr>
              <a:spLocks/>
            </p:cNvSpPr>
            <p:nvPr userDrawn="1"/>
          </p:nvSpPr>
          <p:spPr bwMode="auto">
            <a:xfrm>
              <a:off x="5710" y="2775"/>
              <a:ext cx="29" cy="30"/>
            </a:xfrm>
            <a:custGeom>
              <a:avLst/>
              <a:gdLst>
                <a:gd name="T0" fmla="*/ 7 w 55"/>
                <a:gd name="T1" fmla="*/ 0 h 55"/>
                <a:gd name="T2" fmla="*/ 7 w 55"/>
                <a:gd name="T3" fmla="*/ 0 h 55"/>
                <a:gd name="T4" fmla="*/ 0 w 55"/>
                <a:gd name="T5" fmla="*/ 8 h 55"/>
                <a:gd name="T6" fmla="*/ 7 w 55"/>
                <a:gd name="T7" fmla="*/ 16 h 55"/>
                <a:gd name="T8" fmla="*/ 15 w 55"/>
                <a:gd name="T9" fmla="*/ 8 h 55"/>
                <a:gd name="T10" fmla="*/ 7 w 55"/>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5">
                  <a:moveTo>
                    <a:pt x="27" y="0"/>
                  </a:moveTo>
                  <a:lnTo>
                    <a:pt x="27" y="0"/>
                  </a:lnTo>
                  <a:cubicBezTo>
                    <a:pt x="12" y="0"/>
                    <a:pt x="0" y="12"/>
                    <a:pt x="0" y="27"/>
                  </a:cubicBezTo>
                  <a:cubicBezTo>
                    <a:pt x="0" y="42"/>
                    <a:pt x="12" y="55"/>
                    <a:pt x="27" y="55"/>
                  </a:cubicBezTo>
                  <a:cubicBezTo>
                    <a:pt x="42" y="55"/>
                    <a:pt x="55" y="42"/>
                    <a:pt x="55" y="27"/>
                  </a:cubicBezTo>
                  <a:cubicBezTo>
                    <a:pt x="55" y="12"/>
                    <a:pt x="42" y="0"/>
                    <a:pt x="27" y="0"/>
                  </a:cubicBezTo>
                  <a:close/>
                </a:path>
              </a:pathLst>
            </a:custGeom>
            <a:solidFill>
              <a:srgbClr val="48A1DE"/>
            </a:solidFill>
            <a:ln>
              <a:noFill/>
            </a:ln>
            <a:extLst/>
          </p:spPr>
          <p:txBody>
            <a:bodyPr/>
            <a:lstStyle/>
            <a:p>
              <a:pPr>
                <a:defRPr/>
              </a:pPr>
              <a:endParaRPr lang="de-CH">
                <a:cs typeface="+mn-cs"/>
              </a:endParaRPr>
            </a:p>
          </p:txBody>
        </p:sp>
        <p:sp>
          <p:nvSpPr>
            <p:cNvPr id="12" name="Freeform 17"/>
            <p:cNvSpPr>
              <a:spLocks/>
            </p:cNvSpPr>
            <p:nvPr userDrawn="1"/>
          </p:nvSpPr>
          <p:spPr bwMode="auto">
            <a:xfrm>
              <a:off x="5996" y="2765"/>
              <a:ext cx="48" cy="204"/>
            </a:xfrm>
            <a:custGeom>
              <a:avLst/>
              <a:gdLst>
                <a:gd name="T0" fmla="*/ 13 w 91"/>
                <a:gd name="T1" fmla="*/ 84 h 376"/>
                <a:gd name="T2" fmla="*/ 13 w 91"/>
                <a:gd name="T3" fmla="*/ 84 h 376"/>
                <a:gd name="T4" fmla="*/ 13 w 91"/>
                <a:gd name="T5" fmla="*/ 0 h 376"/>
                <a:gd name="T6" fmla="*/ 0 w 91"/>
                <a:gd name="T7" fmla="*/ 0 h 376"/>
                <a:gd name="T8" fmla="*/ 0 w 91"/>
                <a:gd name="T9" fmla="*/ 84 h 376"/>
                <a:gd name="T10" fmla="*/ 25 w 91"/>
                <a:gd name="T11" fmla="*/ 111 h 376"/>
                <a:gd name="T12" fmla="*/ 25 w 91"/>
                <a:gd name="T13" fmla="*/ 97 h 376"/>
                <a:gd name="T14" fmla="*/ 13 w 91"/>
                <a:gd name="T15" fmla="*/ 84 h 3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376">
                  <a:moveTo>
                    <a:pt x="45" y="285"/>
                  </a:moveTo>
                  <a:lnTo>
                    <a:pt x="45" y="285"/>
                  </a:lnTo>
                  <a:lnTo>
                    <a:pt x="45" y="0"/>
                  </a:lnTo>
                  <a:lnTo>
                    <a:pt x="0" y="0"/>
                  </a:lnTo>
                  <a:lnTo>
                    <a:pt x="0" y="285"/>
                  </a:lnTo>
                  <a:cubicBezTo>
                    <a:pt x="0" y="335"/>
                    <a:pt x="40" y="376"/>
                    <a:pt x="91" y="376"/>
                  </a:cubicBezTo>
                  <a:lnTo>
                    <a:pt x="91" y="330"/>
                  </a:lnTo>
                  <a:cubicBezTo>
                    <a:pt x="66" y="330"/>
                    <a:pt x="45" y="310"/>
                    <a:pt x="45" y="285"/>
                  </a:cubicBezTo>
                  <a:close/>
                </a:path>
              </a:pathLst>
            </a:custGeom>
            <a:solidFill>
              <a:srgbClr val="0C2F50"/>
            </a:solidFill>
            <a:ln>
              <a:noFill/>
            </a:ln>
            <a:extLst/>
          </p:spPr>
          <p:txBody>
            <a:bodyPr/>
            <a:lstStyle/>
            <a:p>
              <a:pPr>
                <a:defRPr/>
              </a:pPr>
              <a:endParaRPr lang="de-CH">
                <a:cs typeface="+mn-cs"/>
              </a:endParaRPr>
            </a:p>
          </p:txBody>
        </p:sp>
        <p:sp>
          <p:nvSpPr>
            <p:cNvPr id="13" name="Freeform 18"/>
            <p:cNvSpPr>
              <a:spLocks/>
            </p:cNvSpPr>
            <p:nvPr userDrawn="1"/>
          </p:nvSpPr>
          <p:spPr bwMode="auto">
            <a:xfrm>
              <a:off x="5502" y="2777"/>
              <a:ext cx="182" cy="191"/>
            </a:xfrm>
            <a:custGeom>
              <a:avLst/>
              <a:gdLst>
                <a:gd name="T0" fmla="*/ 79 w 344"/>
                <a:gd name="T1" fmla="*/ 0 h 351"/>
                <a:gd name="T2" fmla="*/ 79 w 344"/>
                <a:gd name="T3" fmla="*/ 0 h 351"/>
                <a:gd name="T4" fmla="*/ 48 w 344"/>
                <a:gd name="T5" fmla="*/ 78 h 351"/>
                <a:gd name="T6" fmla="*/ 17 w 344"/>
                <a:gd name="T7" fmla="*/ 0 h 351"/>
                <a:gd name="T8" fmla="*/ 0 w 344"/>
                <a:gd name="T9" fmla="*/ 0 h 351"/>
                <a:gd name="T10" fmla="*/ 0 w 344"/>
                <a:gd name="T11" fmla="*/ 104 h 351"/>
                <a:gd name="T12" fmla="*/ 12 w 344"/>
                <a:gd name="T13" fmla="*/ 104 h 351"/>
                <a:gd name="T14" fmla="*/ 12 w 344"/>
                <a:gd name="T15" fmla="*/ 19 h 351"/>
                <a:gd name="T16" fmla="*/ 46 w 344"/>
                <a:gd name="T17" fmla="*/ 104 h 351"/>
                <a:gd name="T18" fmla="*/ 51 w 344"/>
                <a:gd name="T19" fmla="*/ 104 h 351"/>
                <a:gd name="T20" fmla="*/ 84 w 344"/>
                <a:gd name="T21" fmla="*/ 19 h 351"/>
                <a:gd name="T22" fmla="*/ 84 w 344"/>
                <a:gd name="T23" fmla="*/ 104 h 351"/>
                <a:gd name="T24" fmla="*/ 96 w 344"/>
                <a:gd name="T25" fmla="*/ 104 h 351"/>
                <a:gd name="T26" fmla="*/ 96 w 344"/>
                <a:gd name="T27" fmla="*/ 0 h 351"/>
                <a:gd name="T28" fmla="*/ 79 w 344"/>
                <a:gd name="T29" fmla="*/ 0 h 3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4" h="351">
                  <a:moveTo>
                    <a:pt x="281" y="0"/>
                  </a:moveTo>
                  <a:lnTo>
                    <a:pt x="281" y="0"/>
                  </a:lnTo>
                  <a:lnTo>
                    <a:pt x="172" y="264"/>
                  </a:lnTo>
                  <a:lnTo>
                    <a:pt x="63" y="0"/>
                  </a:lnTo>
                  <a:lnTo>
                    <a:pt x="0" y="0"/>
                  </a:lnTo>
                  <a:lnTo>
                    <a:pt x="0" y="351"/>
                  </a:lnTo>
                  <a:lnTo>
                    <a:pt x="44" y="351"/>
                  </a:lnTo>
                  <a:lnTo>
                    <a:pt x="44" y="63"/>
                  </a:lnTo>
                  <a:lnTo>
                    <a:pt x="163" y="351"/>
                  </a:lnTo>
                  <a:lnTo>
                    <a:pt x="181" y="351"/>
                  </a:lnTo>
                  <a:lnTo>
                    <a:pt x="300" y="63"/>
                  </a:lnTo>
                  <a:lnTo>
                    <a:pt x="300" y="351"/>
                  </a:lnTo>
                  <a:lnTo>
                    <a:pt x="344" y="351"/>
                  </a:lnTo>
                  <a:lnTo>
                    <a:pt x="344" y="0"/>
                  </a:lnTo>
                  <a:lnTo>
                    <a:pt x="281" y="0"/>
                  </a:lnTo>
                  <a:close/>
                </a:path>
              </a:pathLst>
            </a:custGeom>
            <a:solidFill>
              <a:srgbClr val="0C2F50"/>
            </a:solidFill>
            <a:ln>
              <a:noFill/>
            </a:ln>
            <a:extLst/>
          </p:spPr>
          <p:txBody>
            <a:bodyPr/>
            <a:lstStyle/>
            <a:p>
              <a:pPr>
                <a:defRPr/>
              </a:pPr>
              <a:endParaRPr lang="de-CH">
                <a:cs typeface="+mn-cs"/>
              </a:endParaRPr>
            </a:p>
          </p:txBody>
        </p:sp>
        <p:sp>
          <p:nvSpPr>
            <p:cNvPr id="14" name="Freeform 19"/>
            <p:cNvSpPr>
              <a:spLocks/>
            </p:cNvSpPr>
            <p:nvPr userDrawn="1"/>
          </p:nvSpPr>
          <p:spPr bwMode="auto">
            <a:xfrm>
              <a:off x="5195" y="2798"/>
              <a:ext cx="151" cy="169"/>
            </a:xfrm>
            <a:custGeom>
              <a:avLst/>
              <a:gdLst>
                <a:gd name="T0" fmla="*/ 61 w 286"/>
                <a:gd name="T1" fmla="*/ 39 h 311"/>
                <a:gd name="T2" fmla="*/ 61 w 286"/>
                <a:gd name="T3" fmla="*/ 39 h 311"/>
                <a:gd name="T4" fmla="*/ 65 w 286"/>
                <a:gd name="T5" fmla="*/ 41 h 311"/>
                <a:gd name="T6" fmla="*/ 68 w 286"/>
                <a:gd name="T7" fmla="*/ 46 h 311"/>
                <a:gd name="T8" fmla="*/ 65 w 286"/>
                <a:gd name="T9" fmla="*/ 51 h 311"/>
                <a:gd name="T10" fmla="*/ 61 w 286"/>
                <a:gd name="T11" fmla="*/ 53 h 311"/>
                <a:gd name="T12" fmla="*/ 73 w 286"/>
                <a:gd name="T13" fmla="*/ 61 h 311"/>
                <a:gd name="T14" fmla="*/ 80 w 286"/>
                <a:gd name="T15" fmla="*/ 46 h 311"/>
                <a:gd name="T16" fmla="*/ 73 w 286"/>
                <a:gd name="T17" fmla="*/ 31 h 311"/>
                <a:gd name="T18" fmla="*/ 71 w 286"/>
                <a:gd name="T19" fmla="*/ 29 h 311"/>
                <a:gd name="T20" fmla="*/ 28 w 286"/>
                <a:gd name="T21" fmla="*/ 3 h 311"/>
                <a:gd name="T22" fmla="*/ 18 w 286"/>
                <a:gd name="T23" fmla="*/ 0 h 311"/>
                <a:gd name="T24" fmla="*/ 0 w 286"/>
                <a:gd name="T25" fmla="*/ 20 h 311"/>
                <a:gd name="T26" fmla="*/ 0 w 286"/>
                <a:gd name="T27" fmla="*/ 72 h 311"/>
                <a:gd name="T28" fmla="*/ 18 w 286"/>
                <a:gd name="T29" fmla="*/ 92 h 311"/>
                <a:gd name="T30" fmla="*/ 28 w 286"/>
                <a:gd name="T31" fmla="*/ 89 h 311"/>
                <a:gd name="T32" fmla="*/ 61 w 286"/>
                <a:gd name="T33" fmla="*/ 68 h 311"/>
                <a:gd name="T34" fmla="*/ 51 w 286"/>
                <a:gd name="T35" fmla="*/ 62 h 311"/>
                <a:gd name="T36" fmla="*/ 49 w 286"/>
                <a:gd name="T37" fmla="*/ 61 h 311"/>
                <a:gd name="T38" fmla="*/ 22 w 286"/>
                <a:gd name="T39" fmla="*/ 78 h 311"/>
                <a:gd name="T40" fmla="*/ 18 w 286"/>
                <a:gd name="T41" fmla="*/ 79 h 311"/>
                <a:gd name="T42" fmla="*/ 12 w 286"/>
                <a:gd name="T43" fmla="*/ 72 h 311"/>
                <a:gd name="T44" fmla="*/ 12 w 286"/>
                <a:gd name="T45" fmla="*/ 20 h 311"/>
                <a:gd name="T46" fmla="*/ 18 w 286"/>
                <a:gd name="T47" fmla="*/ 13 h 311"/>
                <a:gd name="T48" fmla="*/ 22 w 286"/>
                <a:gd name="T49" fmla="*/ 14 h 311"/>
                <a:gd name="T50" fmla="*/ 49 w 286"/>
                <a:gd name="T51" fmla="*/ 31 h 311"/>
                <a:gd name="T52" fmla="*/ 49 w 286"/>
                <a:gd name="T53" fmla="*/ 31 h 311"/>
                <a:gd name="T54" fmla="*/ 61 w 286"/>
                <a:gd name="T55" fmla="*/ 39 h 3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6" h="311">
                  <a:moveTo>
                    <a:pt x="220" y="130"/>
                  </a:moveTo>
                  <a:lnTo>
                    <a:pt x="220" y="130"/>
                  </a:lnTo>
                  <a:lnTo>
                    <a:pt x="233" y="138"/>
                  </a:lnTo>
                  <a:cubicBezTo>
                    <a:pt x="238" y="142"/>
                    <a:pt x="242" y="148"/>
                    <a:pt x="242" y="155"/>
                  </a:cubicBezTo>
                  <a:cubicBezTo>
                    <a:pt x="242" y="163"/>
                    <a:pt x="238" y="169"/>
                    <a:pt x="233" y="173"/>
                  </a:cubicBezTo>
                  <a:lnTo>
                    <a:pt x="220" y="181"/>
                  </a:lnTo>
                  <a:lnTo>
                    <a:pt x="263" y="206"/>
                  </a:lnTo>
                  <a:cubicBezTo>
                    <a:pt x="277" y="194"/>
                    <a:pt x="286" y="176"/>
                    <a:pt x="286" y="155"/>
                  </a:cubicBezTo>
                  <a:cubicBezTo>
                    <a:pt x="286" y="135"/>
                    <a:pt x="277" y="117"/>
                    <a:pt x="263" y="105"/>
                  </a:cubicBezTo>
                  <a:cubicBezTo>
                    <a:pt x="260" y="103"/>
                    <a:pt x="258" y="101"/>
                    <a:pt x="255" y="99"/>
                  </a:cubicBezTo>
                  <a:lnTo>
                    <a:pt x="100" y="9"/>
                  </a:lnTo>
                  <a:cubicBezTo>
                    <a:pt x="90" y="3"/>
                    <a:pt x="78" y="0"/>
                    <a:pt x="66" y="0"/>
                  </a:cubicBezTo>
                  <a:cubicBezTo>
                    <a:pt x="29" y="0"/>
                    <a:pt x="0" y="30"/>
                    <a:pt x="0" y="67"/>
                  </a:cubicBezTo>
                  <a:lnTo>
                    <a:pt x="0" y="244"/>
                  </a:lnTo>
                  <a:cubicBezTo>
                    <a:pt x="0" y="281"/>
                    <a:pt x="29" y="311"/>
                    <a:pt x="66" y="311"/>
                  </a:cubicBezTo>
                  <a:cubicBezTo>
                    <a:pt x="78" y="311"/>
                    <a:pt x="90" y="307"/>
                    <a:pt x="100" y="301"/>
                  </a:cubicBezTo>
                  <a:lnTo>
                    <a:pt x="220" y="232"/>
                  </a:lnTo>
                  <a:lnTo>
                    <a:pt x="184" y="212"/>
                  </a:lnTo>
                  <a:cubicBezTo>
                    <a:pt x="181" y="210"/>
                    <a:pt x="178" y="208"/>
                    <a:pt x="176" y="206"/>
                  </a:cubicBezTo>
                  <a:lnTo>
                    <a:pt x="77" y="263"/>
                  </a:lnTo>
                  <a:cubicBezTo>
                    <a:pt x="74" y="265"/>
                    <a:pt x="70" y="266"/>
                    <a:pt x="66" y="266"/>
                  </a:cubicBezTo>
                  <a:cubicBezTo>
                    <a:pt x="54" y="266"/>
                    <a:pt x="44" y="256"/>
                    <a:pt x="44" y="244"/>
                  </a:cubicBezTo>
                  <a:lnTo>
                    <a:pt x="44" y="67"/>
                  </a:lnTo>
                  <a:cubicBezTo>
                    <a:pt x="44" y="54"/>
                    <a:pt x="54" y="44"/>
                    <a:pt x="66" y="44"/>
                  </a:cubicBezTo>
                  <a:cubicBezTo>
                    <a:pt x="70" y="44"/>
                    <a:pt x="74" y="45"/>
                    <a:pt x="77" y="47"/>
                  </a:cubicBezTo>
                  <a:lnTo>
                    <a:pt x="176" y="105"/>
                  </a:lnTo>
                  <a:lnTo>
                    <a:pt x="220" y="130"/>
                  </a:lnTo>
                  <a:close/>
                </a:path>
              </a:pathLst>
            </a:custGeom>
            <a:solidFill>
              <a:srgbClr val="0C2F50"/>
            </a:solidFill>
            <a:ln>
              <a:noFill/>
            </a:ln>
            <a:extLst/>
          </p:spPr>
          <p:txBody>
            <a:bodyPr/>
            <a:lstStyle/>
            <a:p>
              <a:pPr>
                <a:defRPr/>
              </a:pPr>
              <a:endParaRPr lang="de-CH">
                <a:cs typeface="+mn-cs"/>
              </a:endParaRPr>
            </a:p>
          </p:txBody>
        </p:sp>
        <p:sp>
          <p:nvSpPr>
            <p:cNvPr id="15" name="Freeform 20"/>
            <p:cNvSpPr>
              <a:spLocks noEditPoints="1"/>
            </p:cNvSpPr>
            <p:nvPr userDrawn="1"/>
          </p:nvSpPr>
          <p:spPr bwMode="auto">
            <a:xfrm>
              <a:off x="6030" y="2766"/>
              <a:ext cx="27" cy="26"/>
            </a:xfrm>
            <a:custGeom>
              <a:avLst/>
              <a:gdLst>
                <a:gd name="T0" fmla="*/ 6 w 51"/>
                <a:gd name="T1" fmla="*/ 6 h 49"/>
                <a:gd name="T2" fmla="*/ 6 w 51"/>
                <a:gd name="T3" fmla="*/ 6 h 49"/>
                <a:gd name="T4" fmla="*/ 7 w 51"/>
                <a:gd name="T5" fmla="*/ 6 h 49"/>
                <a:gd name="T6" fmla="*/ 9 w 51"/>
                <a:gd name="T7" fmla="*/ 5 h 49"/>
                <a:gd name="T8" fmla="*/ 7 w 51"/>
                <a:gd name="T9" fmla="*/ 4 h 49"/>
                <a:gd name="T10" fmla="*/ 6 w 51"/>
                <a:gd name="T11" fmla="*/ 4 h 49"/>
                <a:gd name="T12" fmla="*/ 6 w 51"/>
                <a:gd name="T13" fmla="*/ 6 h 49"/>
                <a:gd name="T14" fmla="*/ 6 w 51"/>
                <a:gd name="T15" fmla="*/ 6 h 49"/>
                <a:gd name="T16" fmla="*/ 4 w 51"/>
                <a:gd name="T17" fmla="*/ 3 h 49"/>
                <a:gd name="T18" fmla="*/ 4 w 51"/>
                <a:gd name="T19" fmla="*/ 3 h 49"/>
                <a:gd name="T20" fmla="*/ 7 w 51"/>
                <a:gd name="T21" fmla="*/ 3 h 49"/>
                <a:gd name="T22" fmla="*/ 11 w 51"/>
                <a:gd name="T23" fmla="*/ 5 h 49"/>
                <a:gd name="T24" fmla="*/ 8 w 51"/>
                <a:gd name="T25" fmla="*/ 7 h 49"/>
                <a:gd name="T26" fmla="*/ 11 w 51"/>
                <a:gd name="T27" fmla="*/ 11 h 49"/>
                <a:gd name="T28" fmla="*/ 9 w 51"/>
                <a:gd name="T29" fmla="*/ 11 h 49"/>
                <a:gd name="T30" fmla="*/ 7 w 51"/>
                <a:gd name="T31" fmla="*/ 7 h 49"/>
                <a:gd name="T32" fmla="*/ 6 w 51"/>
                <a:gd name="T33" fmla="*/ 7 h 49"/>
                <a:gd name="T34" fmla="*/ 6 w 51"/>
                <a:gd name="T35" fmla="*/ 11 h 49"/>
                <a:gd name="T36" fmla="*/ 4 w 51"/>
                <a:gd name="T37" fmla="*/ 11 h 49"/>
                <a:gd name="T38" fmla="*/ 4 w 51"/>
                <a:gd name="T39" fmla="*/ 3 h 49"/>
                <a:gd name="T40" fmla="*/ 4 w 51"/>
                <a:gd name="T41" fmla="*/ 3 h 49"/>
                <a:gd name="T42" fmla="*/ 7 w 51"/>
                <a:gd name="T43" fmla="*/ 13 h 49"/>
                <a:gd name="T44" fmla="*/ 7 w 51"/>
                <a:gd name="T45" fmla="*/ 13 h 49"/>
                <a:gd name="T46" fmla="*/ 13 w 51"/>
                <a:gd name="T47" fmla="*/ 7 h 49"/>
                <a:gd name="T48" fmla="*/ 7 w 51"/>
                <a:gd name="T49" fmla="*/ 1 h 49"/>
                <a:gd name="T50" fmla="*/ 2 w 51"/>
                <a:gd name="T51" fmla="*/ 7 h 49"/>
                <a:gd name="T52" fmla="*/ 7 w 51"/>
                <a:gd name="T53" fmla="*/ 13 h 49"/>
                <a:gd name="T54" fmla="*/ 7 w 51"/>
                <a:gd name="T55" fmla="*/ 13 h 49"/>
                <a:gd name="T56" fmla="*/ 7 w 51"/>
                <a:gd name="T57" fmla="*/ 0 h 49"/>
                <a:gd name="T58" fmla="*/ 7 w 51"/>
                <a:gd name="T59" fmla="*/ 0 h 49"/>
                <a:gd name="T60" fmla="*/ 14 w 51"/>
                <a:gd name="T61" fmla="*/ 7 h 49"/>
                <a:gd name="T62" fmla="*/ 7 w 51"/>
                <a:gd name="T63" fmla="*/ 14 h 49"/>
                <a:gd name="T64" fmla="*/ 0 w 51"/>
                <a:gd name="T65" fmla="*/ 7 h 49"/>
                <a:gd name="T66" fmla="*/ 7 w 51"/>
                <a:gd name="T67" fmla="*/ 0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1" h="49">
                  <a:moveTo>
                    <a:pt x="20" y="22"/>
                  </a:moveTo>
                  <a:lnTo>
                    <a:pt x="20" y="22"/>
                  </a:lnTo>
                  <a:lnTo>
                    <a:pt x="25" y="22"/>
                  </a:lnTo>
                  <a:cubicBezTo>
                    <a:pt x="29" y="22"/>
                    <a:pt x="33" y="22"/>
                    <a:pt x="33" y="17"/>
                  </a:cubicBezTo>
                  <a:cubicBezTo>
                    <a:pt x="33" y="13"/>
                    <a:pt x="30" y="13"/>
                    <a:pt x="27" y="13"/>
                  </a:cubicBezTo>
                  <a:lnTo>
                    <a:pt x="20" y="13"/>
                  </a:lnTo>
                  <a:lnTo>
                    <a:pt x="20" y="22"/>
                  </a:lnTo>
                  <a:close/>
                  <a:moveTo>
                    <a:pt x="16" y="9"/>
                  </a:moveTo>
                  <a:lnTo>
                    <a:pt x="16" y="9"/>
                  </a:lnTo>
                  <a:lnTo>
                    <a:pt x="27" y="9"/>
                  </a:lnTo>
                  <a:cubicBezTo>
                    <a:pt x="34" y="9"/>
                    <a:pt x="38" y="12"/>
                    <a:pt x="38" y="18"/>
                  </a:cubicBezTo>
                  <a:cubicBezTo>
                    <a:pt x="38" y="23"/>
                    <a:pt x="34" y="25"/>
                    <a:pt x="30" y="26"/>
                  </a:cubicBezTo>
                  <a:lnTo>
                    <a:pt x="38" y="39"/>
                  </a:lnTo>
                  <a:lnTo>
                    <a:pt x="33" y="39"/>
                  </a:lnTo>
                  <a:lnTo>
                    <a:pt x="25" y="26"/>
                  </a:lnTo>
                  <a:lnTo>
                    <a:pt x="20" y="26"/>
                  </a:lnTo>
                  <a:lnTo>
                    <a:pt x="20" y="39"/>
                  </a:lnTo>
                  <a:lnTo>
                    <a:pt x="16" y="39"/>
                  </a:lnTo>
                  <a:lnTo>
                    <a:pt x="16" y="9"/>
                  </a:lnTo>
                  <a:close/>
                  <a:moveTo>
                    <a:pt x="26" y="46"/>
                  </a:moveTo>
                  <a:lnTo>
                    <a:pt x="26" y="46"/>
                  </a:lnTo>
                  <a:cubicBezTo>
                    <a:pt x="37" y="46"/>
                    <a:pt x="47" y="36"/>
                    <a:pt x="47" y="24"/>
                  </a:cubicBezTo>
                  <a:cubicBezTo>
                    <a:pt x="47" y="12"/>
                    <a:pt x="37" y="2"/>
                    <a:pt x="26" y="2"/>
                  </a:cubicBezTo>
                  <a:cubicBezTo>
                    <a:pt x="14" y="2"/>
                    <a:pt x="5" y="12"/>
                    <a:pt x="5" y="24"/>
                  </a:cubicBezTo>
                  <a:cubicBezTo>
                    <a:pt x="5" y="36"/>
                    <a:pt x="14" y="46"/>
                    <a:pt x="26" y="46"/>
                  </a:cubicBezTo>
                  <a:close/>
                  <a:moveTo>
                    <a:pt x="26" y="0"/>
                  </a:moveTo>
                  <a:lnTo>
                    <a:pt x="26" y="0"/>
                  </a:lnTo>
                  <a:cubicBezTo>
                    <a:pt x="40" y="0"/>
                    <a:pt x="51" y="10"/>
                    <a:pt x="51" y="24"/>
                  </a:cubicBezTo>
                  <a:cubicBezTo>
                    <a:pt x="51" y="38"/>
                    <a:pt x="40" y="49"/>
                    <a:pt x="26" y="49"/>
                  </a:cubicBezTo>
                  <a:cubicBezTo>
                    <a:pt x="12" y="49"/>
                    <a:pt x="0" y="38"/>
                    <a:pt x="0" y="24"/>
                  </a:cubicBezTo>
                  <a:cubicBezTo>
                    <a:pt x="0" y="10"/>
                    <a:pt x="12" y="0"/>
                    <a:pt x="26" y="0"/>
                  </a:cubicBezTo>
                  <a:close/>
                </a:path>
              </a:pathLst>
            </a:custGeom>
            <a:solidFill>
              <a:srgbClr val="0C2F50"/>
            </a:solidFill>
            <a:ln>
              <a:noFill/>
            </a:ln>
            <a:extLst/>
          </p:spPr>
          <p:txBody>
            <a:bodyPr/>
            <a:lstStyle/>
            <a:p>
              <a:pPr>
                <a:defRPr/>
              </a:pPr>
              <a:endParaRPr lang="de-CH">
                <a:cs typeface="+mn-cs"/>
              </a:endParaRPr>
            </a:p>
          </p:txBody>
        </p:sp>
        <p:sp>
          <p:nvSpPr>
            <p:cNvPr id="16" name="Freeform 21"/>
            <p:cNvSpPr>
              <a:spLocks/>
            </p:cNvSpPr>
            <p:nvPr userDrawn="1"/>
          </p:nvSpPr>
          <p:spPr bwMode="auto">
            <a:xfrm>
              <a:off x="5712" y="2819"/>
              <a:ext cx="24" cy="149"/>
            </a:xfrm>
            <a:custGeom>
              <a:avLst/>
              <a:gdLst>
                <a:gd name="T0" fmla="*/ 0 w 45"/>
                <a:gd name="T1" fmla="*/ 0 h 274"/>
                <a:gd name="T2" fmla="*/ 0 w 45"/>
                <a:gd name="T3" fmla="*/ 0 h 274"/>
                <a:gd name="T4" fmla="*/ 13 w 45"/>
                <a:gd name="T5" fmla="*/ 0 h 274"/>
                <a:gd name="T6" fmla="*/ 13 w 45"/>
                <a:gd name="T7" fmla="*/ 81 h 274"/>
                <a:gd name="T8" fmla="*/ 0 w 45"/>
                <a:gd name="T9" fmla="*/ 81 h 274"/>
                <a:gd name="T10" fmla="*/ 0 w 45"/>
                <a:gd name="T11" fmla="*/ 0 h 2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274">
                  <a:moveTo>
                    <a:pt x="0" y="0"/>
                  </a:moveTo>
                  <a:lnTo>
                    <a:pt x="0" y="0"/>
                  </a:lnTo>
                  <a:lnTo>
                    <a:pt x="45" y="0"/>
                  </a:lnTo>
                  <a:lnTo>
                    <a:pt x="45" y="274"/>
                  </a:lnTo>
                  <a:lnTo>
                    <a:pt x="0" y="274"/>
                  </a:lnTo>
                  <a:lnTo>
                    <a:pt x="0" y="0"/>
                  </a:lnTo>
                  <a:close/>
                </a:path>
              </a:pathLst>
            </a:custGeom>
            <a:solidFill>
              <a:srgbClr val="0C2F50"/>
            </a:solidFill>
            <a:ln>
              <a:noFill/>
            </a:ln>
            <a:extLst/>
          </p:spPr>
          <p:txBody>
            <a:bodyPr/>
            <a:lstStyle/>
            <a:p>
              <a:pPr>
                <a:defRPr/>
              </a:pPr>
              <a:endParaRPr lang="de-CH">
                <a:cs typeface="+mn-cs"/>
              </a:endParaRPr>
            </a:p>
          </p:txBody>
        </p:sp>
        <p:sp>
          <p:nvSpPr>
            <p:cNvPr id="17" name="Freeform 22"/>
            <p:cNvSpPr>
              <a:spLocks noEditPoints="1"/>
            </p:cNvSpPr>
            <p:nvPr userDrawn="1"/>
          </p:nvSpPr>
          <p:spPr bwMode="auto">
            <a:xfrm>
              <a:off x="5831" y="2818"/>
              <a:ext cx="146" cy="156"/>
            </a:xfrm>
            <a:custGeom>
              <a:avLst/>
              <a:gdLst>
                <a:gd name="T0" fmla="*/ 38 w 276"/>
                <a:gd name="T1" fmla="*/ 12 h 287"/>
                <a:gd name="T2" fmla="*/ 38 w 276"/>
                <a:gd name="T3" fmla="*/ 12 h 287"/>
                <a:gd name="T4" fmla="*/ 63 w 276"/>
                <a:gd name="T5" fmla="*/ 34 h 287"/>
                <a:gd name="T6" fmla="*/ 13 w 276"/>
                <a:gd name="T7" fmla="*/ 34 h 287"/>
                <a:gd name="T8" fmla="*/ 38 w 276"/>
                <a:gd name="T9" fmla="*/ 12 h 287"/>
                <a:gd name="T10" fmla="*/ 38 w 276"/>
                <a:gd name="T11" fmla="*/ 12 h 287"/>
                <a:gd name="T12" fmla="*/ 40 w 276"/>
                <a:gd name="T13" fmla="*/ 73 h 287"/>
                <a:gd name="T14" fmla="*/ 40 w 276"/>
                <a:gd name="T15" fmla="*/ 73 h 287"/>
                <a:gd name="T16" fmla="*/ 13 w 276"/>
                <a:gd name="T17" fmla="*/ 46 h 287"/>
                <a:gd name="T18" fmla="*/ 77 w 276"/>
                <a:gd name="T19" fmla="*/ 46 h 287"/>
                <a:gd name="T20" fmla="*/ 39 w 276"/>
                <a:gd name="T21" fmla="*/ 0 h 287"/>
                <a:gd name="T22" fmla="*/ 0 w 276"/>
                <a:gd name="T23" fmla="*/ 42 h 287"/>
                <a:gd name="T24" fmla="*/ 40 w 276"/>
                <a:gd name="T25" fmla="*/ 85 h 287"/>
                <a:gd name="T26" fmla="*/ 76 w 276"/>
                <a:gd name="T27" fmla="*/ 58 h 287"/>
                <a:gd name="T28" fmla="*/ 62 w 276"/>
                <a:gd name="T29" fmla="*/ 58 h 287"/>
                <a:gd name="T30" fmla="*/ 40 w 276"/>
                <a:gd name="T31" fmla="*/ 73 h 2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6" h="287">
                  <a:moveTo>
                    <a:pt x="137" y="41"/>
                  </a:moveTo>
                  <a:lnTo>
                    <a:pt x="137" y="41"/>
                  </a:lnTo>
                  <a:cubicBezTo>
                    <a:pt x="177" y="41"/>
                    <a:pt x="214" y="70"/>
                    <a:pt x="226" y="115"/>
                  </a:cubicBezTo>
                  <a:lnTo>
                    <a:pt x="48" y="115"/>
                  </a:lnTo>
                  <a:cubicBezTo>
                    <a:pt x="60" y="68"/>
                    <a:pt x="100" y="41"/>
                    <a:pt x="137" y="41"/>
                  </a:cubicBezTo>
                  <a:close/>
                  <a:moveTo>
                    <a:pt x="141" y="246"/>
                  </a:moveTo>
                  <a:lnTo>
                    <a:pt x="141" y="246"/>
                  </a:lnTo>
                  <a:cubicBezTo>
                    <a:pt x="95" y="246"/>
                    <a:pt x="52" y="212"/>
                    <a:pt x="46" y="155"/>
                  </a:cubicBezTo>
                  <a:lnTo>
                    <a:pt x="276" y="155"/>
                  </a:lnTo>
                  <a:cubicBezTo>
                    <a:pt x="276" y="58"/>
                    <a:pt x="209" y="0"/>
                    <a:pt x="138" y="0"/>
                  </a:cubicBezTo>
                  <a:cubicBezTo>
                    <a:pt x="62" y="0"/>
                    <a:pt x="0" y="64"/>
                    <a:pt x="0" y="144"/>
                  </a:cubicBezTo>
                  <a:cubicBezTo>
                    <a:pt x="0" y="224"/>
                    <a:pt x="62" y="287"/>
                    <a:pt x="141" y="287"/>
                  </a:cubicBezTo>
                  <a:cubicBezTo>
                    <a:pt x="204" y="287"/>
                    <a:pt x="250" y="254"/>
                    <a:pt x="270" y="195"/>
                  </a:cubicBezTo>
                  <a:lnTo>
                    <a:pt x="222" y="195"/>
                  </a:lnTo>
                  <a:cubicBezTo>
                    <a:pt x="207" y="227"/>
                    <a:pt x="179" y="246"/>
                    <a:pt x="141" y="246"/>
                  </a:cubicBezTo>
                  <a:close/>
                </a:path>
              </a:pathLst>
            </a:custGeom>
            <a:solidFill>
              <a:srgbClr val="0C2F50"/>
            </a:solidFill>
            <a:ln>
              <a:noFill/>
            </a:ln>
            <a:extLst/>
          </p:spPr>
          <p:txBody>
            <a:bodyPr/>
            <a:lstStyle/>
            <a:p>
              <a:pPr>
                <a:defRPr/>
              </a:pPr>
              <a:endParaRPr lang="de-CH">
                <a:cs typeface="+mn-cs"/>
              </a:endParaRPr>
            </a:p>
          </p:txBody>
        </p:sp>
      </p:grpSp>
      <p:sp>
        <p:nvSpPr>
          <p:cNvPr id="18" name="Slide Number Placeholder 5"/>
          <p:cNvSpPr>
            <a:spLocks noGrp="1"/>
          </p:cNvSpPr>
          <p:nvPr>
            <p:ph type="sldNum" sz="quarter" idx="10"/>
          </p:nvPr>
        </p:nvSpPr>
        <p:spPr/>
        <p:txBody>
          <a:bodyPr/>
          <a:lstStyle>
            <a:lvl1pPr>
              <a:defRPr/>
            </a:lvl1pPr>
          </a:lstStyle>
          <a:p>
            <a:pPr>
              <a:defRPr/>
            </a:pPr>
            <a:fld id="{4B3145FE-FA52-43DF-9747-7470641C55D4}" type="slidenum">
              <a:rPr lang="en-US" altLang="de-DE"/>
              <a:pPr>
                <a:defRPr/>
              </a:pPr>
              <a:t>‹Nr.›</a:t>
            </a:fld>
            <a:endParaRPr lang="en-US" altLang="de-DE"/>
          </a:p>
        </p:txBody>
      </p:sp>
    </p:spTree>
    <p:extLst>
      <p:ext uri="{BB962C8B-B14F-4D97-AF65-F5344CB8AC3E}">
        <p14:creationId xmlns:p14="http://schemas.microsoft.com/office/powerpoint/2010/main" val="157791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le 1"/>
          <p:cNvSpPr>
            <a:spLocks noGrp="1"/>
          </p:cNvSpPr>
          <p:nvPr>
            <p:ph type="title"/>
          </p:nvPr>
        </p:nvSpPr>
        <p:spPr>
          <a:xfrm>
            <a:off x="457401" y="229245"/>
            <a:ext cx="6781601" cy="656167"/>
          </a:xfrm>
        </p:spPr>
        <p:txBody>
          <a:bodyPr/>
          <a:lstStyle/>
          <a:p>
            <a:r>
              <a:rPr lang="de-DE" smtClean="0"/>
              <a:t>Titelmasterformat durch Klicken bearbeiten</a:t>
            </a:r>
            <a:endParaRPr lang="en-US"/>
          </a:p>
        </p:txBody>
      </p:sp>
      <p:sp>
        <p:nvSpPr>
          <p:cNvPr id="3" name="Chart Placeholder 2"/>
          <p:cNvSpPr>
            <a:spLocks noGrp="1"/>
          </p:cNvSpPr>
          <p:nvPr>
            <p:ph type="chart" idx="1"/>
          </p:nvPr>
        </p:nvSpPr>
        <p:spPr>
          <a:xfrm>
            <a:off x="533800" y="1295136"/>
            <a:ext cx="7848203" cy="4525698"/>
          </a:xfrm>
        </p:spPr>
        <p:txBody>
          <a:bodyPr rtlCol="0">
            <a:normAutofit/>
          </a:bodyPr>
          <a:lstStyle/>
          <a:p>
            <a:pPr lvl="0"/>
            <a:r>
              <a:rPr lang="de-DE" noProof="0" smtClean="0"/>
              <a:t>Diagramm durch Klicken auf Symbol hinzufügen</a:t>
            </a:r>
            <a:endParaRPr lang="en-US" noProof="0"/>
          </a:p>
        </p:txBody>
      </p:sp>
      <p:sp>
        <p:nvSpPr>
          <p:cNvPr id="4" name="Slide Number Placeholder 5"/>
          <p:cNvSpPr>
            <a:spLocks noGrp="1"/>
          </p:cNvSpPr>
          <p:nvPr>
            <p:ph type="sldNum" sz="quarter" idx="10"/>
          </p:nvPr>
        </p:nvSpPr>
        <p:spPr/>
        <p:txBody>
          <a:bodyPr/>
          <a:lstStyle>
            <a:lvl1pPr>
              <a:defRPr/>
            </a:lvl1pPr>
          </a:lstStyle>
          <a:p>
            <a:pPr>
              <a:defRPr/>
            </a:pPr>
            <a:fld id="{4A761B00-D096-4A9E-A5FE-4C28A1F6B060}" type="slidenum">
              <a:rPr lang="en-US" altLang="de-DE"/>
              <a:pPr>
                <a:defRPr/>
              </a:pPr>
              <a:t>‹Nr.›</a:t>
            </a:fld>
            <a:endParaRPr lang="en-US" altLang="de-DE"/>
          </a:p>
        </p:txBody>
      </p:sp>
    </p:spTree>
    <p:extLst>
      <p:ext uri="{BB962C8B-B14F-4D97-AF65-F5344CB8AC3E}">
        <p14:creationId xmlns:p14="http://schemas.microsoft.com/office/powerpoint/2010/main" val="3513517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hart">
  <p:cSld name="Titel, Text und Diagramm">
    <p:spTree>
      <p:nvGrpSpPr>
        <p:cNvPr id="1" name=""/>
        <p:cNvGrpSpPr/>
        <p:nvPr/>
      </p:nvGrpSpPr>
      <p:grpSpPr>
        <a:xfrm>
          <a:off x="0" y="0"/>
          <a:ext cx="0" cy="0"/>
          <a:chOff x="0" y="0"/>
          <a:chExt cx="0" cy="0"/>
        </a:xfrm>
      </p:grpSpPr>
      <p:sp>
        <p:nvSpPr>
          <p:cNvPr id="2" name="Title 1"/>
          <p:cNvSpPr>
            <a:spLocks noGrp="1"/>
          </p:cNvSpPr>
          <p:nvPr>
            <p:ph type="title"/>
          </p:nvPr>
        </p:nvSpPr>
        <p:spPr>
          <a:xfrm>
            <a:off x="457401" y="229245"/>
            <a:ext cx="6781601" cy="656167"/>
          </a:xfrm>
        </p:spPr>
        <p:txBody>
          <a:bodyPr/>
          <a:lstStyle/>
          <a:p>
            <a:r>
              <a:rPr lang="de-DE" smtClean="0"/>
              <a:t>Titelmasterformat durch Klicken bearbeiten</a:t>
            </a:r>
            <a:endParaRPr lang="en-US"/>
          </a:p>
        </p:txBody>
      </p:sp>
      <p:sp>
        <p:nvSpPr>
          <p:cNvPr id="3" name="Text Placeholder 2"/>
          <p:cNvSpPr>
            <a:spLocks noGrp="1"/>
          </p:cNvSpPr>
          <p:nvPr>
            <p:ph type="body" sz="half" idx="1"/>
          </p:nvPr>
        </p:nvSpPr>
        <p:spPr>
          <a:xfrm>
            <a:off x="533800" y="1295136"/>
            <a:ext cx="3876477" cy="452569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hart Placeholder 3"/>
          <p:cNvSpPr>
            <a:spLocks noGrp="1"/>
          </p:cNvSpPr>
          <p:nvPr>
            <p:ph type="chart" sz="half" idx="2"/>
          </p:nvPr>
        </p:nvSpPr>
        <p:spPr>
          <a:xfrm>
            <a:off x="4505524" y="1295136"/>
            <a:ext cx="3876476" cy="4525698"/>
          </a:xfrm>
        </p:spPr>
        <p:txBody>
          <a:bodyPr rtlCol="0">
            <a:normAutofit/>
          </a:bodyPr>
          <a:lstStyle/>
          <a:p>
            <a:pPr lvl="0"/>
            <a:r>
              <a:rPr lang="de-DE" noProof="0" smtClean="0"/>
              <a:t>Diagramm durch Klicken auf Symbol hinzufügen</a:t>
            </a:r>
            <a:endParaRPr lang="en-US" noProof="0"/>
          </a:p>
        </p:txBody>
      </p:sp>
      <p:sp>
        <p:nvSpPr>
          <p:cNvPr id="5" name="Slide Number Placeholder 5"/>
          <p:cNvSpPr>
            <a:spLocks noGrp="1"/>
          </p:cNvSpPr>
          <p:nvPr>
            <p:ph type="sldNum" sz="quarter" idx="10"/>
          </p:nvPr>
        </p:nvSpPr>
        <p:spPr/>
        <p:txBody>
          <a:bodyPr/>
          <a:lstStyle>
            <a:lvl1pPr>
              <a:defRPr/>
            </a:lvl1pPr>
          </a:lstStyle>
          <a:p>
            <a:pPr>
              <a:defRPr/>
            </a:pPr>
            <a:fld id="{A392D491-D8E4-409C-AB62-A7CEF22B5B96}" type="slidenum">
              <a:rPr lang="en-US" altLang="de-DE"/>
              <a:pPr>
                <a:defRPr/>
              </a:pPr>
              <a:t>‹Nr.›</a:t>
            </a:fld>
            <a:endParaRPr lang="en-US" altLang="de-DE"/>
          </a:p>
        </p:txBody>
      </p:sp>
    </p:spTree>
    <p:extLst>
      <p:ext uri="{BB962C8B-B14F-4D97-AF65-F5344CB8AC3E}">
        <p14:creationId xmlns:p14="http://schemas.microsoft.com/office/powerpoint/2010/main" val="33922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el und Inhalt ">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439472" cy="4837782"/>
          </a:xfrm>
          <a:prstGeom prst="rect">
            <a:avLst/>
          </a:prstGeom>
        </p:spPr>
        <p:txBody>
          <a:bodyPr/>
          <a:lstStyle>
            <a:lvl1pPr marL="252000" indent="-252000">
              <a:buClr>
                <a:srgbClr val="0071A0"/>
              </a:buClr>
              <a:defRPr>
                <a:solidFill>
                  <a:schemeClr val="tx1"/>
                </a:solidFill>
              </a:defRPr>
            </a:lvl1pPr>
            <a:lvl2pPr>
              <a:buClr>
                <a:schemeClr val="bg2"/>
              </a:buClr>
              <a:defRPr>
                <a:solidFill>
                  <a:schemeClr val="tx1"/>
                </a:solidFill>
              </a:defRPr>
            </a:lvl2pPr>
            <a:lvl3pPr>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0" name="Titre 1"/>
          <p:cNvSpPr>
            <a:spLocks noGrp="1"/>
          </p:cNvSpPr>
          <p:nvPr>
            <p:ph type="title"/>
          </p:nvPr>
        </p:nvSpPr>
        <p:spPr>
          <a:xfrm>
            <a:off x="467999" y="281564"/>
            <a:ext cx="8248161" cy="461665"/>
          </a:xfrm>
        </p:spPr>
        <p:txBody>
          <a:bodyPr/>
          <a:lstStyle/>
          <a:p>
            <a:r>
              <a:rPr lang="en-US" noProof="0" dirty="0" smtClean="0"/>
              <a:t>Click to edit Master title style</a:t>
            </a:r>
            <a:endParaRPr lang="en-US" noProof="0" dirty="0"/>
          </a:p>
        </p:txBody>
      </p:sp>
      <p:sp>
        <p:nvSpPr>
          <p:cNvPr id="4" name="Datumsplatzhalter 16"/>
          <p:cNvSpPr>
            <a:spLocks noGrp="1"/>
          </p:cNvSpPr>
          <p:nvPr>
            <p:ph type="dt" sz="half" idx="10"/>
          </p:nvPr>
        </p:nvSpPr>
        <p:spPr>
          <a:xfrm>
            <a:off x="214313" y="6500813"/>
            <a:ext cx="2305050" cy="214312"/>
          </a:xfrm>
          <a:prstGeom prst="rect">
            <a:avLst/>
          </a:prstGeom>
        </p:spPr>
        <p:txBody>
          <a:bodyPr/>
          <a:lstStyle>
            <a:lvl1pPr>
              <a:defRPr>
                <a:cs typeface="+mn-cs"/>
              </a:defRPr>
            </a:lvl1pPr>
          </a:lstStyle>
          <a:p>
            <a:pPr>
              <a:defRPr/>
            </a:pPr>
            <a:r>
              <a:rPr lang="en-US"/>
              <a:t>June, 2013</a:t>
            </a:r>
            <a:endParaRPr lang="de-CH" dirty="0"/>
          </a:p>
        </p:txBody>
      </p:sp>
      <p:sp>
        <p:nvSpPr>
          <p:cNvPr id="5" name="Foliennummernplatzhalter 17"/>
          <p:cNvSpPr>
            <a:spLocks noGrp="1"/>
          </p:cNvSpPr>
          <p:nvPr>
            <p:ph type="sldNum" sz="quarter" idx="11"/>
          </p:nvPr>
        </p:nvSpPr>
        <p:spPr/>
        <p:txBody>
          <a:bodyPr/>
          <a:lstStyle>
            <a:lvl1pPr>
              <a:defRPr smtClean="0"/>
            </a:lvl1pPr>
          </a:lstStyle>
          <a:p>
            <a:pPr>
              <a:defRPr/>
            </a:pPr>
            <a:fld id="{7D7F3DAB-05CC-4FF3-A125-A4C3C146F24B}" type="slidenum">
              <a:rPr lang="de-CH"/>
              <a:pPr>
                <a:defRPr/>
              </a:pPr>
              <a:t>‹Nr.›</a:t>
            </a:fld>
            <a:endParaRPr lang="de-CH" dirty="0"/>
          </a:p>
        </p:txBody>
      </p:sp>
      <p:sp>
        <p:nvSpPr>
          <p:cNvPr id="6" name="Fußzeilenplatzhalter 18"/>
          <p:cNvSpPr>
            <a:spLocks noGrp="1"/>
          </p:cNvSpPr>
          <p:nvPr>
            <p:ph type="ftr" sz="quarter" idx="12"/>
          </p:nvPr>
        </p:nvSpPr>
        <p:spPr>
          <a:xfrm>
            <a:off x="3124200" y="6500813"/>
            <a:ext cx="2895600" cy="215900"/>
          </a:xfrm>
          <a:prstGeom prst="rect">
            <a:avLst/>
          </a:prstGeom>
        </p:spPr>
        <p:txBody>
          <a:bodyPr/>
          <a:lstStyle>
            <a:lvl1pPr>
              <a:defRPr smtClean="0">
                <a:cs typeface="+mn-cs"/>
              </a:defRPr>
            </a:lvl1pPr>
          </a:lstStyle>
          <a:p>
            <a:pPr>
              <a:defRPr/>
            </a:pPr>
            <a:r>
              <a:rPr lang="en-US"/>
              <a:t>Aastra 400 Sales Presentation</a:t>
            </a:r>
            <a:endParaRPr lang="en-US" dirty="0"/>
          </a:p>
        </p:txBody>
      </p:sp>
    </p:spTree>
    <p:extLst>
      <p:ext uri="{BB962C8B-B14F-4D97-AF65-F5344CB8AC3E}">
        <p14:creationId xmlns:p14="http://schemas.microsoft.com/office/powerpoint/2010/main" val="3122109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4175" y="328613"/>
            <a:ext cx="841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de-DE" altLang="de-DE" smtClean="0"/>
              <a:t>Titelmasterformat durch Klicken bearbeiten</a:t>
            </a:r>
            <a:endParaRPr lang="en-US" altLang="de-DE" smtClean="0"/>
          </a:p>
        </p:txBody>
      </p:sp>
      <p:sp>
        <p:nvSpPr>
          <p:cNvPr id="1027" name="Text Placeholder 2"/>
          <p:cNvSpPr>
            <a:spLocks noGrp="1"/>
          </p:cNvSpPr>
          <p:nvPr>
            <p:ph type="body" idx="1"/>
          </p:nvPr>
        </p:nvSpPr>
        <p:spPr bwMode="auto">
          <a:xfrm>
            <a:off x="393700" y="11287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6" name="Slide Number Placeholder 5"/>
          <p:cNvSpPr>
            <a:spLocks noGrp="1"/>
          </p:cNvSpPr>
          <p:nvPr>
            <p:ph type="sldNum" sz="quarter" idx="4"/>
          </p:nvPr>
        </p:nvSpPr>
        <p:spPr>
          <a:xfrm>
            <a:off x="209550" y="6356350"/>
            <a:ext cx="473075" cy="365125"/>
          </a:xfrm>
          <a:prstGeom prst="rect">
            <a:avLst/>
          </a:prstGeom>
        </p:spPr>
        <p:txBody>
          <a:bodyPr vert="horz" wrap="square" lIns="91440" tIns="45720" rIns="91440" bIns="45720" numCol="1" anchor="ctr" anchorCtr="0" compatLnSpc="1">
            <a:prstTxWarp prst="textNoShape">
              <a:avLst/>
            </a:prstTxWarp>
          </a:bodyPr>
          <a:lstStyle>
            <a:lvl1pPr algn="r">
              <a:defRPr sz="1500">
                <a:solidFill>
                  <a:srgbClr val="8A8F9D"/>
                </a:solidFill>
                <a:cs typeface="Arial" pitchFamily="34" charset="0"/>
              </a:defRPr>
            </a:lvl1pPr>
          </a:lstStyle>
          <a:p>
            <a:pPr>
              <a:defRPr/>
            </a:pPr>
            <a:fld id="{638E3B01-5068-44F8-8722-4BA441F405DB}" type="slidenum">
              <a:rPr lang="en-US" altLang="de-DE"/>
              <a:pPr>
                <a:defRPr/>
              </a:pPr>
              <a:t>‹Nr.›</a:t>
            </a:fld>
            <a:endParaRPr lang="en-US" altLang="de-DE"/>
          </a:p>
        </p:txBody>
      </p:sp>
      <p:pic>
        <p:nvPicPr>
          <p:cNvPr id="1029"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txBox="1">
            <a:spLocks/>
          </p:cNvSpPr>
          <p:nvPr/>
        </p:nvSpPr>
        <p:spPr>
          <a:xfrm>
            <a:off x="587375" y="6356350"/>
            <a:ext cx="4375150" cy="365125"/>
          </a:xfrm>
          <a:prstGeom prst="rect">
            <a:avLst/>
          </a:prstGeom>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de-DE" sz="700" dirty="0" smtClean="0">
                <a:solidFill>
                  <a:srgbClr val="8A8F9D"/>
                </a:solidFill>
              </a:rPr>
              <a:t>|   © Mitel 2015	MiVoice Office 400 </a:t>
            </a:r>
            <a:r>
              <a:rPr lang="en-US" altLang="de-DE" sz="700" dirty="0" err="1" smtClean="0">
                <a:solidFill>
                  <a:srgbClr val="8A8F9D"/>
                </a:solidFill>
              </a:rPr>
              <a:t>Verkaufspräsentation</a:t>
            </a:r>
            <a:endParaRPr lang="en-US" altLang="de-DE" sz="700" dirty="0" smtClean="0">
              <a:solidFill>
                <a:srgbClr val="8A8F9D"/>
              </a:solidFill>
            </a:endParaRPr>
          </a:p>
        </p:txBody>
      </p:sp>
      <p:pic>
        <p:nvPicPr>
          <p:cNvPr id="1032"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11"/>
          <p:cNvGrpSpPr>
            <a:grpSpLocks noChangeAspect="1"/>
          </p:cNvGrpSpPr>
          <p:nvPr/>
        </p:nvGrpSpPr>
        <p:grpSpPr bwMode="auto">
          <a:xfrm>
            <a:off x="7391400" y="6259513"/>
            <a:ext cx="1368425" cy="322262"/>
            <a:chOff x="5195" y="2766"/>
            <a:chExt cx="862" cy="203"/>
          </a:xfrm>
        </p:grpSpPr>
        <p:sp>
          <p:nvSpPr>
            <p:cNvPr id="1035" name="AutoShape 12"/>
            <p:cNvSpPr>
              <a:spLocks noChangeAspect="1" noChangeArrowheads="1" noTextEdit="1"/>
            </p:cNvSpPr>
            <p:nvPr userDrawn="1"/>
          </p:nvSpPr>
          <p:spPr bwMode="auto">
            <a:xfrm>
              <a:off x="5195" y="2766"/>
              <a:ext cx="862" cy="203"/>
            </a:xfrm>
            <a:prstGeom prst="rect">
              <a:avLst/>
            </a:prstGeom>
            <a:noFill/>
            <a:ln>
              <a:noFill/>
            </a:ln>
            <a:extLst/>
          </p:spPr>
          <p:txBody>
            <a:bodyPr/>
            <a:lstStyle/>
            <a:p>
              <a:pPr>
                <a:defRPr/>
              </a:pPr>
              <a:endParaRPr lang="de-CH">
                <a:cs typeface="+mn-cs"/>
              </a:endParaRPr>
            </a:p>
          </p:txBody>
        </p:sp>
        <p:sp>
          <p:nvSpPr>
            <p:cNvPr id="1036" name="Freeform 13"/>
            <p:cNvSpPr>
              <a:spLocks/>
            </p:cNvSpPr>
            <p:nvPr userDrawn="1"/>
          </p:nvSpPr>
          <p:spPr bwMode="auto">
            <a:xfrm>
              <a:off x="5276" y="2798"/>
              <a:ext cx="152" cy="169"/>
            </a:xfrm>
            <a:custGeom>
              <a:avLst/>
              <a:gdLst>
                <a:gd name="T0" fmla="*/ 31 w 287"/>
                <a:gd name="T1" fmla="*/ 61 h 311"/>
                <a:gd name="T2" fmla="*/ 31 w 287"/>
                <a:gd name="T3" fmla="*/ 61 h 311"/>
                <a:gd name="T4" fmla="*/ 19 w 287"/>
                <a:gd name="T5" fmla="*/ 53 h 311"/>
                <a:gd name="T6" fmla="*/ 15 w 287"/>
                <a:gd name="T7" fmla="*/ 51 h 311"/>
                <a:gd name="T8" fmla="*/ 12 w 287"/>
                <a:gd name="T9" fmla="*/ 46 h 311"/>
                <a:gd name="T10" fmla="*/ 15 w 287"/>
                <a:gd name="T11" fmla="*/ 41 h 311"/>
                <a:gd name="T12" fmla="*/ 19 w 287"/>
                <a:gd name="T13" fmla="*/ 39 h 311"/>
                <a:gd name="T14" fmla="*/ 6 w 287"/>
                <a:gd name="T15" fmla="*/ 31 h 311"/>
                <a:gd name="T16" fmla="*/ 0 w 287"/>
                <a:gd name="T17" fmla="*/ 46 h 311"/>
                <a:gd name="T18" fmla="*/ 6 w 287"/>
                <a:gd name="T19" fmla="*/ 61 h 311"/>
                <a:gd name="T20" fmla="*/ 8 w 287"/>
                <a:gd name="T21" fmla="*/ 62 h 311"/>
                <a:gd name="T22" fmla="*/ 52 w 287"/>
                <a:gd name="T23" fmla="*/ 89 h 311"/>
                <a:gd name="T24" fmla="*/ 62 w 287"/>
                <a:gd name="T25" fmla="*/ 92 h 311"/>
                <a:gd name="T26" fmla="*/ 81 w 287"/>
                <a:gd name="T27" fmla="*/ 72 h 311"/>
                <a:gd name="T28" fmla="*/ 81 w 287"/>
                <a:gd name="T29" fmla="*/ 20 h 311"/>
                <a:gd name="T30" fmla="*/ 62 w 287"/>
                <a:gd name="T31" fmla="*/ 0 h 311"/>
                <a:gd name="T32" fmla="*/ 52 w 287"/>
                <a:gd name="T33" fmla="*/ 3 h 311"/>
                <a:gd name="T34" fmla="*/ 19 w 287"/>
                <a:gd name="T35" fmla="*/ 23 h 311"/>
                <a:gd name="T36" fmla="*/ 29 w 287"/>
                <a:gd name="T37" fmla="*/ 29 h 311"/>
                <a:gd name="T38" fmla="*/ 31 w 287"/>
                <a:gd name="T39" fmla="*/ 31 h 311"/>
                <a:gd name="T40" fmla="*/ 59 w 287"/>
                <a:gd name="T41" fmla="*/ 14 h 311"/>
                <a:gd name="T42" fmla="*/ 62 w 287"/>
                <a:gd name="T43" fmla="*/ 13 h 311"/>
                <a:gd name="T44" fmla="*/ 68 w 287"/>
                <a:gd name="T45" fmla="*/ 20 h 311"/>
                <a:gd name="T46" fmla="*/ 68 w 287"/>
                <a:gd name="T47" fmla="*/ 72 h 311"/>
                <a:gd name="T48" fmla="*/ 62 w 287"/>
                <a:gd name="T49" fmla="*/ 79 h 311"/>
                <a:gd name="T50" fmla="*/ 59 w 287"/>
                <a:gd name="T51" fmla="*/ 78 h 311"/>
                <a:gd name="T52" fmla="*/ 31 w 287"/>
                <a:gd name="T53" fmla="*/ 61 h 3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7" h="311">
                  <a:moveTo>
                    <a:pt x="110" y="206"/>
                  </a:moveTo>
                  <a:lnTo>
                    <a:pt x="110" y="206"/>
                  </a:lnTo>
                  <a:lnTo>
                    <a:pt x="67" y="181"/>
                  </a:lnTo>
                  <a:lnTo>
                    <a:pt x="53" y="173"/>
                  </a:lnTo>
                  <a:cubicBezTo>
                    <a:pt x="48" y="169"/>
                    <a:pt x="44" y="163"/>
                    <a:pt x="44" y="155"/>
                  </a:cubicBezTo>
                  <a:cubicBezTo>
                    <a:pt x="44" y="148"/>
                    <a:pt x="48" y="142"/>
                    <a:pt x="53" y="138"/>
                  </a:cubicBezTo>
                  <a:lnTo>
                    <a:pt x="67" y="130"/>
                  </a:lnTo>
                  <a:lnTo>
                    <a:pt x="23" y="105"/>
                  </a:lnTo>
                  <a:cubicBezTo>
                    <a:pt x="9" y="117"/>
                    <a:pt x="0" y="135"/>
                    <a:pt x="0" y="155"/>
                  </a:cubicBezTo>
                  <a:cubicBezTo>
                    <a:pt x="0" y="176"/>
                    <a:pt x="9" y="194"/>
                    <a:pt x="23" y="206"/>
                  </a:cubicBezTo>
                  <a:cubicBezTo>
                    <a:pt x="25" y="208"/>
                    <a:pt x="28" y="210"/>
                    <a:pt x="31" y="212"/>
                  </a:cubicBezTo>
                  <a:lnTo>
                    <a:pt x="186" y="301"/>
                  </a:lnTo>
                  <a:cubicBezTo>
                    <a:pt x="196" y="307"/>
                    <a:pt x="208" y="311"/>
                    <a:pt x="220" y="311"/>
                  </a:cubicBezTo>
                  <a:cubicBezTo>
                    <a:pt x="257" y="311"/>
                    <a:pt x="287" y="281"/>
                    <a:pt x="287" y="244"/>
                  </a:cubicBezTo>
                  <a:lnTo>
                    <a:pt x="287" y="67"/>
                  </a:lnTo>
                  <a:cubicBezTo>
                    <a:pt x="287" y="30"/>
                    <a:pt x="257" y="0"/>
                    <a:pt x="220" y="0"/>
                  </a:cubicBezTo>
                  <a:cubicBezTo>
                    <a:pt x="208" y="0"/>
                    <a:pt x="196" y="3"/>
                    <a:pt x="186" y="9"/>
                  </a:cubicBezTo>
                  <a:lnTo>
                    <a:pt x="66" y="78"/>
                  </a:lnTo>
                  <a:lnTo>
                    <a:pt x="102" y="99"/>
                  </a:lnTo>
                  <a:cubicBezTo>
                    <a:pt x="105" y="101"/>
                    <a:pt x="107" y="103"/>
                    <a:pt x="110" y="105"/>
                  </a:cubicBezTo>
                  <a:lnTo>
                    <a:pt x="209" y="47"/>
                  </a:lnTo>
                  <a:cubicBezTo>
                    <a:pt x="212" y="45"/>
                    <a:pt x="216" y="44"/>
                    <a:pt x="220" y="44"/>
                  </a:cubicBezTo>
                  <a:cubicBezTo>
                    <a:pt x="232" y="44"/>
                    <a:pt x="242" y="54"/>
                    <a:pt x="242" y="67"/>
                  </a:cubicBezTo>
                  <a:lnTo>
                    <a:pt x="242" y="244"/>
                  </a:lnTo>
                  <a:cubicBezTo>
                    <a:pt x="242" y="256"/>
                    <a:pt x="232" y="266"/>
                    <a:pt x="220" y="266"/>
                  </a:cubicBezTo>
                  <a:cubicBezTo>
                    <a:pt x="216" y="266"/>
                    <a:pt x="212" y="265"/>
                    <a:pt x="209" y="263"/>
                  </a:cubicBezTo>
                  <a:lnTo>
                    <a:pt x="110" y="206"/>
                  </a:lnTo>
                  <a:close/>
                </a:path>
              </a:pathLst>
            </a:custGeom>
            <a:solidFill>
              <a:srgbClr val="48A1DE"/>
            </a:solidFill>
            <a:ln>
              <a:noFill/>
            </a:ln>
            <a:extLst/>
          </p:spPr>
          <p:txBody>
            <a:bodyPr/>
            <a:lstStyle/>
            <a:p>
              <a:pPr>
                <a:defRPr/>
              </a:pPr>
              <a:endParaRPr lang="de-CH">
                <a:cs typeface="+mn-cs"/>
              </a:endParaRPr>
            </a:p>
          </p:txBody>
        </p:sp>
        <p:sp>
          <p:nvSpPr>
            <p:cNvPr id="1037" name="Freeform 14"/>
            <p:cNvSpPr>
              <a:spLocks/>
            </p:cNvSpPr>
            <p:nvPr userDrawn="1"/>
          </p:nvSpPr>
          <p:spPr bwMode="auto">
            <a:xfrm>
              <a:off x="5765" y="2790"/>
              <a:ext cx="57" cy="185"/>
            </a:xfrm>
            <a:custGeom>
              <a:avLst/>
              <a:gdLst>
                <a:gd name="T0" fmla="*/ 13 w 108"/>
                <a:gd name="T1" fmla="*/ 69 h 340"/>
                <a:gd name="T2" fmla="*/ 13 w 108"/>
                <a:gd name="T3" fmla="*/ 69 h 340"/>
                <a:gd name="T4" fmla="*/ 13 w 108"/>
                <a:gd name="T5" fmla="*/ 30 h 340"/>
                <a:gd name="T6" fmla="*/ 30 w 108"/>
                <a:gd name="T7" fmla="*/ 30 h 340"/>
                <a:gd name="T8" fmla="*/ 30 w 108"/>
                <a:gd name="T9" fmla="*/ 17 h 340"/>
                <a:gd name="T10" fmla="*/ 13 w 108"/>
                <a:gd name="T11" fmla="*/ 17 h 340"/>
                <a:gd name="T12" fmla="*/ 13 w 108"/>
                <a:gd name="T13" fmla="*/ 0 h 340"/>
                <a:gd name="T14" fmla="*/ 0 w 108"/>
                <a:gd name="T15" fmla="*/ 0 h 340"/>
                <a:gd name="T16" fmla="*/ 0 w 108"/>
                <a:gd name="T17" fmla="*/ 69 h 340"/>
                <a:gd name="T18" fmla="*/ 30 w 108"/>
                <a:gd name="T19" fmla="*/ 98 h 340"/>
                <a:gd name="T20" fmla="*/ 30 w 108"/>
                <a:gd name="T21" fmla="*/ 86 h 340"/>
                <a:gd name="T22" fmla="*/ 13 w 108"/>
                <a:gd name="T23" fmla="*/ 69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340">
                  <a:moveTo>
                    <a:pt x="45" y="232"/>
                  </a:moveTo>
                  <a:lnTo>
                    <a:pt x="45" y="232"/>
                  </a:lnTo>
                  <a:lnTo>
                    <a:pt x="45" y="102"/>
                  </a:lnTo>
                  <a:lnTo>
                    <a:pt x="107" y="102"/>
                  </a:lnTo>
                  <a:lnTo>
                    <a:pt x="107" y="59"/>
                  </a:lnTo>
                  <a:lnTo>
                    <a:pt x="45" y="59"/>
                  </a:lnTo>
                  <a:lnTo>
                    <a:pt x="45" y="0"/>
                  </a:lnTo>
                  <a:lnTo>
                    <a:pt x="0" y="0"/>
                  </a:lnTo>
                  <a:lnTo>
                    <a:pt x="0" y="232"/>
                  </a:lnTo>
                  <a:cubicBezTo>
                    <a:pt x="0" y="302"/>
                    <a:pt x="44" y="340"/>
                    <a:pt x="108" y="332"/>
                  </a:cubicBezTo>
                  <a:lnTo>
                    <a:pt x="108" y="291"/>
                  </a:lnTo>
                  <a:cubicBezTo>
                    <a:pt x="74" y="293"/>
                    <a:pt x="45" y="281"/>
                    <a:pt x="45" y="232"/>
                  </a:cubicBezTo>
                  <a:close/>
                </a:path>
              </a:pathLst>
            </a:custGeom>
            <a:solidFill>
              <a:srgbClr val="0C2F50"/>
            </a:solidFill>
            <a:ln>
              <a:noFill/>
            </a:ln>
            <a:extLst/>
          </p:spPr>
          <p:txBody>
            <a:bodyPr/>
            <a:lstStyle/>
            <a:p>
              <a:pPr>
                <a:defRPr/>
              </a:pPr>
              <a:endParaRPr lang="de-CH">
                <a:cs typeface="+mn-cs"/>
              </a:endParaRPr>
            </a:p>
          </p:txBody>
        </p:sp>
        <p:sp>
          <p:nvSpPr>
            <p:cNvPr id="1038" name="Freeform 15"/>
            <p:cNvSpPr>
              <a:spLocks/>
            </p:cNvSpPr>
            <p:nvPr userDrawn="1"/>
          </p:nvSpPr>
          <p:spPr bwMode="auto">
            <a:xfrm>
              <a:off x="5710" y="2775"/>
              <a:ext cx="29" cy="30"/>
            </a:xfrm>
            <a:custGeom>
              <a:avLst/>
              <a:gdLst>
                <a:gd name="T0" fmla="*/ 7 w 55"/>
                <a:gd name="T1" fmla="*/ 0 h 55"/>
                <a:gd name="T2" fmla="*/ 7 w 55"/>
                <a:gd name="T3" fmla="*/ 0 h 55"/>
                <a:gd name="T4" fmla="*/ 0 w 55"/>
                <a:gd name="T5" fmla="*/ 8 h 55"/>
                <a:gd name="T6" fmla="*/ 7 w 55"/>
                <a:gd name="T7" fmla="*/ 16 h 55"/>
                <a:gd name="T8" fmla="*/ 15 w 55"/>
                <a:gd name="T9" fmla="*/ 8 h 55"/>
                <a:gd name="T10" fmla="*/ 7 w 55"/>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5">
                  <a:moveTo>
                    <a:pt x="27" y="0"/>
                  </a:moveTo>
                  <a:lnTo>
                    <a:pt x="27" y="0"/>
                  </a:lnTo>
                  <a:cubicBezTo>
                    <a:pt x="12" y="0"/>
                    <a:pt x="0" y="12"/>
                    <a:pt x="0" y="27"/>
                  </a:cubicBezTo>
                  <a:cubicBezTo>
                    <a:pt x="0" y="42"/>
                    <a:pt x="12" y="55"/>
                    <a:pt x="27" y="55"/>
                  </a:cubicBezTo>
                  <a:cubicBezTo>
                    <a:pt x="42" y="55"/>
                    <a:pt x="55" y="42"/>
                    <a:pt x="55" y="27"/>
                  </a:cubicBezTo>
                  <a:cubicBezTo>
                    <a:pt x="55" y="12"/>
                    <a:pt x="42" y="0"/>
                    <a:pt x="27" y="0"/>
                  </a:cubicBezTo>
                  <a:close/>
                </a:path>
              </a:pathLst>
            </a:custGeom>
            <a:solidFill>
              <a:srgbClr val="48A1DE"/>
            </a:solidFill>
            <a:ln>
              <a:noFill/>
            </a:ln>
            <a:extLst/>
          </p:spPr>
          <p:txBody>
            <a:bodyPr/>
            <a:lstStyle/>
            <a:p>
              <a:pPr>
                <a:defRPr/>
              </a:pPr>
              <a:endParaRPr lang="de-CH">
                <a:cs typeface="+mn-cs"/>
              </a:endParaRPr>
            </a:p>
          </p:txBody>
        </p:sp>
        <p:sp>
          <p:nvSpPr>
            <p:cNvPr id="1039" name="Freeform 16"/>
            <p:cNvSpPr>
              <a:spLocks/>
            </p:cNvSpPr>
            <p:nvPr userDrawn="1"/>
          </p:nvSpPr>
          <p:spPr bwMode="auto">
            <a:xfrm>
              <a:off x="5996" y="2765"/>
              <a:ext cx="48" cy="204"/>
            </a:xfrm>
            <a:custGeom>
              <a:avLst/>
              <a:gdLst>
                <a:gd name="T0" fmla="*/ 13 w 91"/>
                <a:gd name="T1" fmla="*/ 84 h 376"/>
                <a:gd name="T2" fmla="*/ 13 w 91"/>
                <a:gd name="T3" fmla="*/ 84 h 376"/>
                <a:gd name="T4" fmla="*/ 13 w 91"/>
                <a:gd name="T5" fmla="*/ 0 h 376"/>
                <a:gd name="T6" fmla="*/ 0 w 91"/>
                <a:gd name="T7" fmla="*/ 0 h 376"/>
                <a:gd name="T8" fmla="*/ 0 w 91"/>
                <a:gd name="T9" fmla="*/ 84 h 376"/>
                <a:gd name="T10" fmla="*/ 25 w 91"/>
                <a:gd name="T11" fmla="*/ 111 h 376"/>
                <a:gd name="T12" fmla="*/ 25 w 91"/>
                <a:gd name="T13" fmla="*/ 97 h 376"/>
                <a:gd name="T14" fmla="*/ 13 w 91"/>
                <a:gd name="T15" fmla="*/ 84 h 3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376">
                  <a:moveTo>
                    <a:pt x="45" y="285"/>
                  </a:moveTo>
                  <a:lnTo>
                    <a:pt x="45" y="285"/>
                  </a:lnTo>
                  <a:lnTo>
                    <a:pt x="45" y="0"/>
                  </a:lnTo>
                  <a:lnTo>
                    <a:pt x="0" y="0"/>
                  </a:lnTo>
                  <a:lnTo>
                    <a:pt x="0" y="285"/>
                  </a:lnTo>
                  <a:cubicBezTo>
                    <a:pt x="0" y="335"/>
                    <a:pt x="40" y="376"/>
                    <a:pt x="91" y="376"/>
                  </a:cubicBezTo>
                  <a:lnTo>
                    <a:pt x="91" y="330"/>
                  </a:lnTo>
                  <a:cubicBezTo>
                    <a:pt x="66" y="330"/>
                    <a:pt x="45" y="310"/>
                    <a:pt x="45" y="285"/>
                  </a:cubicBezTo>
                  <a:close/>
                </a:path>
              </a:pathLst>
            </a:custGeom>
            <a:solidFill>
              <a:srgbClr val="0C2F50"/>
            </a:solidFill>
            <a:ln>
              <a:noFill/>
            </a:ln>
            <a:extLst/>
          </p:spPr>
          <p:txBody>
            <a:bodyPr/>
            <a:lstStyle/>
            <a:p>
              <a:pPr>
                <a:defRPr/>
              </a:pPr>
              <a:endParaRPr lang="de-CH">
                <a:cs typeface="+mn-cs"/>
              </a:endParaRPr>
            </a:p>
          </p:txBody>
        </p:sp>
        <p:sp>
          <p:nvSpPr>
            <p:cNvPr id="1040" name="Freeform 17"/>
            <p:cNvSpPr>
              <a:spLocks/>
            </p:cNvSpPr>
            <p:nvPr userDrawn="1"/>
          </p:nvSpPr>
          <p:spPr bwMode="auto">
            <a:xfrm>
              <a:off x="5502" y="2777"/>
              <a:ext cx="182" cy="191"/>
            </a:xfrm>
            <a:custGeom>
              <a:avLst/>
              <a:gdLst>
                <a:gd name="T0" fmla="*/ 79 w 344"/>
                <a:gd name="T1" fmla="*/ 0 h 351"/>
                <a:gd name="T2" fmla="*/ 79 w 344"/>
                <a:gd name="T3" fmla="*/ 0 h 351"/>
                <a:gd name="T4" fmla="*/ 48 w 344"/>
                <a:gd name="T5" fmla="*/ 78 h 351"/>
                <a:gd name="T6" fmla="*/ 17 w 344"/>
                <a:gd name="T7" fmla="*/ 0 h 351"/>
                <a:gd name="T8" fmla="*/ 0 w 344"/>
                <a:gd name="T9" fmla="*/ 0 h 351"/>
                <a:gd name="T10" fmla="*/ 0 w 344"/>
                <a:gd name="T11" fmla="*/ 104 h 351"/>
                <a:gd name="T12" fmla="*/ 12 w 344"/>
                <a:gd name="T13" fmla="*/ 104 h 351"/>
                <a:gd name="T14" fmla="*/ 12 w 344"/>
                <a:gd name="T15" fmla="*/ 19 h 351"/>
                <a:gd name="T16" fmla="*/ 46 w 344"/>
                <a:gd name="T17" fmla="*/ 104 h 351"/>
                <a:gd name="T18" fmla="*/ 51 w 344"/>
                <a:gd name="T19" fmla="*/ 104 h 351"/>
                <a:gd name="T20" fmla="*/ 84 w 344"/>
                <a:gd name="T21" fmla="*/ 19 h 351"/>
                <a:gd name="T22" fmla="*/ 84 w 344"/>
                <a:gd name="T23" fmla="*/ 104 h 351"/>
                <a:gd name="T24" fmla="*/ 96 w 344"/>
                <a:gd name="T25" fmla="*/ 104 h 351"/>
                <a:gd name="T26" fmla="*/ 96 w 344"/>
                <a:gd name="T27" fmla="*/ 0 h 351"/>
                <a:gd name="T28" fmla="*/ 79 w 344"/>
                <a:gd name="T29" fmla="*/ 0 h 3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4" h="351">
                  <a:moveTo>
                    <a:pt x="281" y="0"/>
                  </a:moveTo>
                  <a:lnTo>
                    <a:pt x="281" y="0"/>
                  </a:lnTo>
                  <a:lnTo>
                    <a:pt x="172" y="264"/>
                  </a:lnTo>
                  <a:lnTo>
                    <a:pt x="63" y="0"/>
                  </a:lnTo>
                  <a:lnTo>
                    <a:pt x="0" y="0"/>
                  </a:lnTo>
                  <a:lnTo>
                    <a:pt x="0" y="351"/>
                  </a:lnTo>
                  <a:lnTo>
                    <a:pt x="44" y="351"/>
                  </a:lnTo>
                  <a:lnTo>
                    <a:pt x="44" y="63"/>
                  </a:lnTo>
                  <a:lnTo>
                    <a:pt x="163" y="351"/>
                  </a:lnTo>
                  <a:lnTo>
                    <a:pt x="181" y="351"/>
                  </a:lnTo>
                  <a:lnTo>
                    <a:pt x="300" y="63"/>
                  </a:lnTo>
                  <a:lnTo>
                    <a:pt x="300" y="351"/>
                  </a:lnTo>
                  <a:lnTo>
                    <a:pt x="344" y="351"/>
                  </a:lnTo>
                  <a:lnTo>
                    <a:pt x="344" y="0"/>
                  </a:lnTo>
                  <a:lnTo>
                    <a:pt x="281" y="0"/>
                  </a:lnTo>
                  <a:close/>
                </a:path>
              </a:pathLst>
            </a:custGeom>
            <a:solidFill>
              <a:srgbClr val="0C2F50"/>
            </a:solidFill>
            <a:ln>
              <a:noFill/>
            </a:ln>
            <a:extLst/>
          </p:spPr>
          <p:txBody>
            <a:bodyPr/>
            <a:lstStyle/>
            <a:p>
              <a:pPr>
                <a:defRPr/>
              </a:pPr>
              <a:endParaRPr lang="de-CH">
                <a:cs typeface="+mn-cs"/>
              </a:endParaRPr>
            </a:p>
          </p:txBody>
        </p:sp>
        <p:sp>
          <p:nvSpPr>
            <p:cNvPr id="1041" name="Freeform 18"/>
            <p:cNvSpPr>
              <a:spLocks/>
            </p:cNvSpPr>
            <p:nvPr userDrawn="1"/>
          </p:nvSpPr>
          <p:spPr bwMode="auto">
            <a:xfrm>
              <a:off x="5195" y="2798"/>
              <a:ext cx="151" cy="169"/>
            </a:xfrm>
            <a:custGeom>
              <a:avLst/>
              <a:gdLst>
                <a:gd name="T0" fmla="*/ 61 w 286"/>
                <a:gd name="T1" fmla="*/ 39 h 311"/>
                <a:gd name="T2" fmla="*/ 61 w 286"/>
                <a:gd name="T3" fmla="*/ 39 h 311"/>
                <a:gd name="T4" fmla="*/ 65 w 286"/>
                <a:gd name="T5" fmla="*/ 41 h 311"/>
                <a:gd name="T6" fmla="*/ 68 w 286"/>
                <a:gd name="T7" fmla="*/ 46 h 311"/>
                <a:gd name="T8" fmla="*/ 65 w 286"/>
                <a:gd name="T9" fmla="*/ 51 h 311"/>
                <a:gd name="T10" fmla="*/ 61 w 286"/>
                <a:gd name="T11" fmla="*/ 53 h 311"/>
                <a:gd name="T12" fmla="*/ 73 w 286"/>
                <a:gd name="T13" fmla="*/ 61 h 311"/>
                <a:gd name="T14" fmla="*/ 80 w 286"/>
                <a:gd name="T15" fmla="*/ 46 h 311"/>
                <a:gd name="T16" fmla="*/ 73 w 286"/>
                <a:gd name="T17" fmla="*/ 31 h 311"/>
                <a:gd name="T18" fmla="*/ 71 w 286"/>
                <a:gd name="T19" fmla="*/ 29 h 311"/>
                <a:gd name="T20" fmla="*/ 28 w 286"/>
                <a:gd name="T21" fmla="*/ 3 h 311"/>
                <a:gd name="T22" fmla="*/ 18 w 286"/>
                <a:gd name="T23" fmla="*/ 0 h 311"/>
                <a:gd name="T24" fmla="*/ 0 w 286"/>
                <a:gd name="T25" fmla="*/ 20 h 311"/>
                <a:gd name="T26" fmla="*/ 0 w 286"/>
                <a:gd name="T27" fmla="*/ 72 h 311"/>
                <a:gd name="T28" fmla="*/ 18 w 286"/>
                <a:gd name="T29" fmla="*/ 92 h 311"/>
                <a:gd name="T30" fmla="*/ 28 w 286"/>
                <a:gd name="T31" fmla="*/ 89 h 311"/>
                <a:gd name="T32" fmla="*/ 61 w 286"/>
                <a:gd name="T33" fmla="*/ 68 h 311"/>
                <a:gd name="T34" fmla="*/ 51 w 286"/>
                <a:gd name="T35" fmla="*/ 62 h 311"/>
                <a:gd name="T36" fmla="*/ 49 w 286"/>
                <a:gd name="T37" fmla="*/ 61 h 311"/>
                <a:gd name="T38" fmla="*/ 22 w 286"/>
                <a:gd name="T39" fmla="*/ 78 h 311"/>
                <a:gd name="T40" fmla="*/ 18 w 286"/>
                <a:gd name="T41" fmla="*/ 79 h 311"/>
                <a:gd name="T42" fmla="*/ 12 w 286"/>
                <a:gd name="T43" fmla="*/ 72 h 311"/>
                <a:gd name="T44" fmla="*/ 12 w 286"/>
                <a:gd name="T45" fmla="*/ 20 h 311"/>
                <a:gd name="T46" fmla="*/ 18 w 286"/>
                <a:gd name="T47" fmla="*/ 13 h 311"/>
                <a:gd name="T48" fmla="*/ 22 w 286"/>
                <a:gd name="T49" fmla="*/ 14 h 311"/>
                <a:gd name="T50" fmla="*/ 49 w 286"/>
                <a:gd name="T51" fmla="*/ 31 h 311"/>
                <a:gd name="T52" fmla="*/ 49 w 286"/>
                <a:gd name="T53" fmla="*/ 31 h 311"/>
                <a:gd name="T54" fmla="*/ 61 w 286"/>
                <a:gd name="T55" fmla="*/ 39 h 3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6" h="311">
                  <a:moveTo>
                    <a:pt x="220" y="130"/>
                  </a:moveTo>
                  <a:lnTo>
                    <a:pt x="220" y="130"/>
                  </a:lnTo>
                  <a:lnTo>
                    <a:pt x="233" y="138"/>
                  </a:lnTo>
                  <a:cubicBezTo>
                    <a:pt x="238" y="142"/>
                    <a:pt x="242" y="148"/>
                    <a:pt x="242" y="155"/>
                  </a:cubicBezTo>
                  <a:cubicBezTo>
                    <a:pt x="242" y="163"/>
                    <a:pt x="238" y="169"/>
                    <a:pt x="233" y="173"/>
                  </a:cubicBezTo>
                  <a:lnTo>
                    <a:pt x="220" y="181"/>
                  </a:lnTo>
                  <a:lnTo>
                    <a:pt x="263" y="206"/>
                  </a:lnTo>
                  <a:cubicBezTo>
                    <a:pt x="277" y="194"/>
                    <a:pt x="286" y="176"/>
                    <a:pt x="286" y="155"/>
                  </a:cubicBezTo>
                  <a:cubicBezTo>
                    <a:pt x="286" y="135"/>
                    <a:pt x="277" y="117"/>
                    <a:pt x="263" y="105"/>
                  </a:cubicBezTo>
                  <a:cubicBezTo>
                    <a:pt x="260" y="103"/>
                    <a:pt x="258" y="101"/>
                    <a:pt x="255" y="99"/>
                  </a:cubicBezTo>
                  <a:lnTo>
                    <a:pt x="100" y="9"/>
                  </a:lnTo>
                  <a:cubicBezTo>
                    <a:pt x="90" y="3"/>
                    <a:pt x="78" y="0"/>
                    <a:pt x="66" y="0"/>
                  </a:cubicBezTo>
                  <a:cubicBezTo>
                    <a:pt x="29" y="0"/>
                    <a:pt x="0" y="30"/>
                    <a:pt x="0" y="67"/>
                  </a:cubicBezTo>
                  <a:lnTo>
                    <a:pt x="0" y="244"/>
                  </a:lnTo>
                  <a:cubicBezTo>
                    <a:pt x="0" y="281"/>
                    <a:pt x="29" y="311"/>
                    <a:pt x="66" y="311"/>
                  </a:cubicBezTo>
                  <a:cubicBezTo>
                    <a:pt x="78" y="311"/>
                    <a:pt x="90" y="307"/>
                    <a:pt x="100" y="301"/>
                  </a:cubicBezTo>
                  <a:lnTo>
                    <a:pt x="220" y="232"/>
                  </a:lnTo>
                  <a:lnTo>
                    <a:pt x="184" y="212"/>
                  </a:lnTo>
                  <a:cubicBezTo>
                    <a:pt x="181" y="210"/>
                    <a:pt x="178" y="208"/>
                    <a:pt x="176" y="206"/>
                  </a:cubicBezTo>
                  <a:lnTo>
                    <a:pt x="77" y="263"/>
                  </a:lnTo>
                  <a:cubicBezTo>
                    <a:pt x="74" y="265"/>
                    <a:pt x="70" y="266"/>
                    <a:pt x="66" y="266"/>
                  </a:cubicBezTo>
                  <a:cubicBezTo>
                    <a:pt x="54" y="266"/>
                    <a:pt x="44" y="256"/>
                    <a:pt x="44" y="244"/>
                  </a:cubicBezTo>
                  <a:lnTo>
                    <a:pt x="44" y="67"/>
                  </a:lnTo>
                  <a:cubicBezTo>
                    <a:pt x="44" y="54"/>
                    <a:pt x="54" y="44"/>
                    <a:pt x="66" y="44"/>
                  </a:cubicBezTo>
                  <a:cubicBezTo>
                    <a:pt x="70" y="44"/>
                    <a:pt x="74" y="45"/>
                    <a:pt x="77" y="47"/>
                  </a:cubicBezTo>
                  <a:lnTo>
                    <a:pt x="176" y="105"/>
                  </a:lnTo>
                  <a:lnTo>
                    <a:pt x="220" y="130"/>
                  </a:lnTo>
                  <a:close/>
                </a:path>
              </a:pathLst>
            </a:custGeom>
            <a:solidFill>
              <a:srgbClr val="0C2F50"/>
            </a:solidFill>
            <a:ln>
              <a:noFill/>
            </a:ln>
            <a:extLst/>
          </p:spPr>
          <p:txBody>
            <a:bodyPr/>
            <a:lstStyle/>
            <a:p>
              <a:pPr>
                <a:defRPr/>
              </a:pPr>
              <a:endParaRPr lang="de-CH">
                <a:cs typeface="+mn-cs"/>
              </a:endParaRPr>
            </a:p>
          </p:txBody>
        </p:sp>
        <p:sp>
          <p:nvSpPr>
            <p:cNvPr id="1042" name="Freeform 19"/>
            <p:cNvSpPr>
              <a:spLocks noEditPoints="1"/>
            </p:cNvSpPr>
            <p:nvPr userDrawn="1"/>
          </p:nvSpPr>
          <p:spPr bwMode="auto">
            <a:xfrm>
              <a:off x="6030" y="2766"/>
              <a:ext cx="27" cy="26"/>
            </a:xfrm>
            <a:custGeom>
              <a:avLst/>
              <a:gdLst>
                <a:gd name="T0" fmla="*/ 6 w 51"/>
                <a:gd name="T1" fmla="*/ 6 h 49"/>
                <a:gd name="T2" fmla="*/ 6 w 51"/>
                <a:gd name="T3" fmla="*/ 6 h 49"/>
                <a:gd name="T4" fmla="*/ 7 w 51"/>
                <a:gd name="T5" fmla="*/ 6 h 49"/>
                <a:gd name="T6" fmla="*/ 9 w 51"/>
                <a:gd name="T7" fmla="*/ 5 h 49"/>
                <a:gd name="T8" fmla="*/ 7 w 51"/>
                <a:gd name="T9" fmla="*/ 4 h 49"/>
                <a:gd name="T10" fmla="*/ 6 w 51"/>
                <a:gd name="T11" fmla="*/ 4 h 49"/>
                <a:gd name="T12" fmla="*/ 6 w 51"/>
                <a:gd name="T13" fmla="*/ 6 h 49"/>
                <a:gd name="T14" fmla="*/ 6 w 51"/>
                <a:gd name="T15" fmla="*/ 6 h 49"/>
                <a:gd name="T16" fmla="*/ 4 w 51"/>
                <a:gd name="T17" fmla="*/ 3 h 49"/>
                <a:gd name="T18" fmla="*/ 4 w 51"/>
                <a:gd name="T19" fmla="*/ 3 h 49"/>
                <a:gd name="T20" fmla="*/ 7 w 51"/>
                <a:gd name="T21" fmla="*/ 3 h 49"/>
                <a:gd name="T22" fmla="*/ 11 w 51"/>
                <a:gd name="T23" fmla="*/ 5 h 49"/>
                <a:gd name="T24" fmla="*/ 8 w 51"/>
                <a:gd name="T25" fmla="*/ 7 h 49"/>
                <a:gd name="T26" fmla="*/ 11 w 51"/>
                <a:gd name="T27" fmla="*/ 11 h 49"/>
                <a:gd name="T28" fmla="*/ 9 w 51"/>
                <a:gd name="T29" fmla="*/ 11 h 49"/>
                <a:gd name="T30" fmla="*/ 7 w 51"/>
                <a:gd name="T31" fmla="*/ 7 h 49"/>
                <a:gd name="T32" fmla="*/ 6 w 51"/>
                <a:gd name="T33" fmla="*/ 7 h 49"/>
                <a:gd name="T34" fmla="*/ 6 w 51"/>
                <a:gd name="T35" fmla="*/ 11 h 49"/>
                <a:gd name="T36" fmla="*/ 4 w 51"/>
                <a:gd name="T37" fmla="*/ 11 h 49"/>
                <a:gd name="T38" fmla="*/ 4 w 51"/>
                <a:gd name="T39" fmla="*/ 3 h 49"/>
                <a:gd name="T40" fmla="*/ 4 w 51"/>
                <a:gd name="T41" fmla="*/ 3 h 49"/>
                <a:gd name="T42" fmla="*/ 7 w 51"/>
                <a:gd name="T43" fmla="*/ 13 h 49"/>
                <a:gd name="T44" fmla="*/ 7 w 51"/>
                <a:gd name="T45" fmla="*/ 13 h 49"/>
                <a:gd name="T46" fmla="*/ 13 w 51"/>
                <a:gd name="T47" fmla="*/ 7 h 49"/>
                <a:gd name="T48" fmla="*/ 7 w 51"/>
                <a:gd name="T49" fmla="*/ 1 h 49"/>
                <a:gd name="T50" fmla="*/ 2 w 51"/>
                <a:gd name="T51" fmla="*/ 7 h 49"/>
                <a:gd name="T52" fmla="*/ 7 w 51"/>
                <a:gd name="T53" fmla="*/ 13 h 49"/>
                <a:gd name="T54" fmla="*/ 7 w 51"/>
                <a:gd name="T55" fmla="*/ 13 h 49"/>
                <a:gd name="T56" fmla="*/ 7 w 51"/>
                <a:gd name="T57" fmla="*/ 0 h 49"/>
                <a:gd name="T58" fmla="*/ 7 w 51"/>
                <a:gd name="T59" fmla="*/ 0 h 49"/>
                <a:gd name="T60" fmla="*/ 14 w 51"/>
                <a:gd name="T61" fmla="*/ 7 h 49"/>
                <a:gd name="T62" fmla="*/ 7 w 51"/>
                <a:gd name="T63" fmla="*/ 14 h 49"/>
                <a:gd name="T64" fmla="*/ 0 w 51"/>
                <a:gd name="T65" fmla="*/ 7 h 49"/>
                <a:gd name="T66" fmla="*/ 7 w 51"/>
                <a:gd name="T67" fmla="*/ 0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1" h="49">
                  <a:moveTo>
                    <a:pt x="20" y="22"/>
                  </a:moveTo>
                  <a:lnTo>
                    <a:pt x="20" y="22"/>
                  </a:lnTo>
                  <a:lnTo>
                    <a:pt x="25" y="22"/>
                  </a:lnTo>
                  <a:cubicBezTo>
                    <a:pt x="29" y="22"/>
                    <a:pt x="33" y="22"/>
                    <a:pt x="33" y="17"/>
                  </a:cubicBezTo>
                  <a:cubicBezTo>
                    <a:pt x="33" y="13"/>
                    <a:pt x="30" y="13"/>
                    <a:pt x="27" y="13"/>
                  </a:cubicBezTo>
                  <a:lnTo>
                    <a:pt x="20" y="13"/>
                  </a:lnTo>
                  <a:lnTo>
                    <a:pt x="20" y="22"/>
                  </a:lnTo>
                  <a:close/>
                  <a:moveTo>
                    <a:pt x="16" y="9"/>
                  </a:moveTo>
                  <a:lnTo>
                    <a:pt x="16" y="9"/>
                  </a:lnTo>
                  <a:lnTo>
                    <a:pt x="27" y="9"/>
                  </a:lnTo>
                  <a:cubicBezTo>
                    <a:pt x="34" y="9"/>
                    <a:pt x="38" y="12"/>
                    <a:pt x="38" y="18"/>
                  </a:cubicBezTo>
                  <a:cubicBezTo>
                    <a:pt x="38" y="23"/>
                    <a:pt x="34" y="25"/>
                    <a:pt x="30" y="26"/>
                  </a:cubicBezTo>
                  <a:lnTo>
                    <a:pt x="38" y="39"/>
                  </a:lnTo>
                  <a:lnTo>
                    <a:pt x="33" y="39"/>
                  </a:lnTo>
                  <a:lnTo>
                    <a:pt x="25" y="26"/>
                  </a:lnTo>
                  <a:lnTo>
                    <a:pt x="20" y="26"/>
                  </a:lnTo>
                  <a:lnTo>
                    <a:pt x="20" y="39"/>
                  </a:lnTo>
                  <a:lnTo>
                    <a:pt x="16" y="39"/>
                  </a:lnTo>
                  <a:lnTo>
                    <a:pt x="16" y="9"/>
                  </a:lnTo>
                  <a:close/>
                  <a:moveTo>
                    <a:pt x="26" y="46"/>
                  </a:moveTo>
                  <a:lnTo>
                    <a:pt x="26" y="46"/>
                  </a:lnTo>
                  <a:cubicBezTo>
                    <a:pt x="37" y="46"/>
                    <a:pt x="47" y="36"/>
                    <a:pt x="47" y="24"/>
                  </a:cubicBezTo>
                  <a:cubicBezTo>
                    <a:pt x="47" y="12"/>
                    <a:pt x="37" y="2"/>
                    <a:pt x="26" y="2"/>
                  </a:cubicBezTo>
                  <a:cubicBezTo>
                    <a:pt x="14" y="2"/>
                    <a:pt x="5" y="12"/>
                    <a:pt x="5" y="24"/>
                  </a:cubicBezTo>
                  <a:cubicBezTo>
                    <a:pt x="5" y="36"/>
                    <a:pt x="14" y="46"/>
                    <a:pt x="26" y="46"/>
                  </a:cubicBezTo>
                  <a:close/>
                  <a:moveTo>
                    <a:pt x="26" y="0"/>
                  </a:moveTo>
                  <a:lnTo>
                    <a:pt x="26" y="0"/>
                  </a:lnTo>
                  <a:cubicBezTo>
                    <a:pt x="40" y="0"/>
                    <a:pt x="51" y="10"/>
                    <a:pt x="51" y="24"/>
                  </a:cubicBezTo>
                  <a:cubicBezTo>
                    <a:pt x="51" y="38"/>
                    <a:pt x="40" y="49"/>
                    <a:pt x="26" y="49"/>
                  </a:cubicBezTo>
                  <a:cubicBezTo>
                    <a:pt x="12" y="49"/>
                    <a:pt x="0" y="38"/>
                    <a:pt x="0" y="24"/>
                  </a:cubicBezTo>
                  <a:cubicBezTo>
                    <a:pt x="0" y="10"/>
                    <a:pt x="12" y="0"/>
                    <a:pt x="26" y="0"/>
                  </a:cubicBezTo>
                  <a:close/>
                </a:path>
              </a:pathLst>
            </a:custGeom>
            <a:solidFill>
              <a:srgbClr val="0C2F50"/>
            </a:solidFill>
            <a:ln>
              <a:noFill/>
            </a:ln>
            <a:extLst/>
          </p:spPr>
          <p:txBody>
            <a:bodyPr/>
            <a:lstStyle/>
            <a:p>
              <a:pPr>
                <a:defRPr/>
              </a:pPr>
              <a:endParaRPr lang="de-CH">
                <a:cs typeface="+mn-cs"/>
              </a:endParaRPr>
            </a:p>
          </p:txBody>
        </p:sp>
        <p:sp>
          <p:nvSpPr>
            <p:cNvPr id="1043" name="Freeform 20"/>
            <p:cNvSpPr>
              <a:spLocks/>
            </p:cNvSpPr>
            <p:nvPr userDrawn="1"/>
          </p:nvSpPr>
          <p:spPr bwMode="auto">
            <a:xfrm>
              <a:off x="5712" y="2819"/>
              <a:ext cx="24" cy="149"/>
            </a:xfrm>
            <a:custGeom>
              <a:avLst/>
              <a:gdLst>
                <a:gd name="T0" fmla="*/ 0 w 45"/>
                <a:gd name="T1" fmla="*/ 0 h 274"/>
                <a:gd name="T2" fmla="*/ 0 w 45"/>
                <a:gd name="T3" fmla="*/ 0 h 274"/>
                <a:gd name="T4" fmla="*/ 13 w 45"/>
                <a:gd name="T5" fmla="*/ 0 h 274"/>
                <a:gd name="T6" fmla="*/ 13 w 45"/>
                <a:gd name="T7" fmla="*/ 81 h 274"/>
                <a:gd name="T8" fmla="*/ 0 w 45"/>
                <a:gd name="T9" fmla="*/ 81 h 274"/>
                <a:gd name="T10" fmla="*/ 0 w 45"/>
                <a:gd name="T11" fmla="*/ 0 h 2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274">
                  <a:moveTo>
                    <a:pt x="0" y="0"/>
                  </a:moveTo>
                  <a:lnTo>
                    <a:pt x="0" y="0"/>
                  </a:lnTo>
                  <a:lnTo>
                    <a:pt x="45" y="0"/>
                  </a:lnTo>
                  <a:lnTo>
                    <a:pt x="45" y="274"/>
                  </a:lnTo>
                  <a:lnTo>
                    <a:pt x="0" y="274"/>
                  </a:lnTo>
                  <a:lnTo>
                    <a:pt x="0" y="0"/>
                  </a:lnTo>
                  <a:close/>
                </a:path>
              </a:pathLst>
            </a:custGeom>
            <a:solidFill>
              <a:srgbClr val="0C2F50"/>
            </a:solidFill>
            <a:ln>
              <a:noFill/>
            </a:ln>
            <a:extLst/>
          </p:spPr>
          <p:txBody>
            <a:bodyPr/>
            <a:lstStyle/>
            <a:p>
              <a:pPr>
                <a:defRPr/>
              </a:pPr>
              <a:endParaRPr lang="de-CH">
                <a:cs typeface="+mn-cs"/>
              </a:endParaRPr>
            </a:p>
          </p:txBody>
        </p:sp>
        <p:sp>
          <p:nvSpPr>
            <p:cNvPr id="1044" name="Freeform 21"/>
            <p:cNvSpPr>
              <a:spLocks noEditPoints="1"/>
            </p:cNvSpPr>
            <p:nvPr userDrawn="1"/>
          </p:nvSpPr>
          <p:spPr bwMode="auto">
            <a:xfrm>
              <a:off x="5831" y="2818"/>
              <a:ext cx="146" cy="156"/>
            </a:xfrm>
            <a:custGeom>
              <a:avLst/>
              <a:gdLst>
                <a:gd name="T0" fmla="*/ 38 w 276"/>
                <a:gd name="T1" fmla="*/ 12 h 287"/>
                <a:gd name="T2" fmla="*/ 38 w 276"/>
                <a:gd name="T3" fmla="*/ 12 h 287"/>
                <a:gd name="T4" fmla="*/ 63 w 276"/>
                <a:gd name="T5" fmla="*/ 34 h 287"/>
                <a:gd name="T6" fmla="*/ 13 w 276"/>
                <a:gd name="T7" fmla="*/ 34 h 287"/>
                <a:gd name="T8" fmla="*/ 38 w 276"/>
                <a:gd name="T9" fmla="*/ 12 h 287"/>
                <a:gd name="T10" fmla="*/ 38 w 276"/>
                <a:gd name="T11" fmla="*/ 12 h 287"/>
                <a:gd name="T12" fmla="*/ 40 w 276"/>
                <a:gd name="T13" fmla="*/ 73 h 287"/>
                <a:gd name="T14" fmla="*/ 40 w 276"/>
                <a:gd name="T15" fmla="*/ 73 h 287"/>
                <a:gd name="T16" fmla="*/ 13 w 276"/>
                <a:gd name="T17" fmla="*/ 46 h 287"/>
                <a:gd name="T18" fmla="*/ 77 w 276"/>
                <a:gd name="T19" fmla="*/ 46 h 287"/>
                <a:gd name="T20" fmla="*/ 39 w 276"/>
                <a:gd name="T21" fmla="*/ 0 h 287"/>
                <a:gd name="T22" fmla="*/ 0 w 276"/>
                <a:gd name="T23" fmla="*/ 42 h 287"/>
                <a:gd name="T24" fmla="*/ 40 w 276"/>
                <a:gd name="T25" fmla="*/ 85 h 287"/>
                <a:gd name="T26" fmla="*/ 76 w 276"/>
                <a:gd name="T27" fmla="*/ 58 h 287"/>
                <a:gd name="T28" fmla="*/ 62 w 276"/>
                <a:gd name="T29" fmla="*/ 58 h 287"/>
                <a:gd name="T30" fmla="*/ 40 w 276"/>
                <a:gd name="T31" fmla="*/ 73 h 2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6" h="287">
                  <a:moveTo>
                    <a:pt x="137" y="41"/>
                  </a:moveTo>
                  <a:lnTo>
                    <a:pt x="137" y="41"/>
                  </a:lnTo>
                  <a:cubicBezTo>
                    <a:pt x="177" y="41"/>
                    <a:pt x="214" y="70"/>
                    <a:pt x="226" y="115"/>
                  </a:cubicBezTo>
                  <a:lnTo>
                    <a:pt x="48" y="115"/>
                  </a:lnTo>
                  <a:cubicBezTo>
                    <a:pt x="60" y="68"/>
                    <a:pt x="100" y="41"/>
                    <a:pt x="137" y="41"/>
                  </a:cubicBezTo>
                  <a:close/>
                  <a:moveTo>
                    <a:pt x="141" y="246"/>
                  </a:moveTo>
                  <a:lnTo>
                    <a:pt x="141" y="246"/>
                  </a:lnTo>
                  <a:cubicBezTo>
                    <a:pt x="95" y="246"/>
                    <a:pt x="52" y="212"/>
                    <a:pt x="46" y="155"/>
                  </a:cubicBezTo>
                  <a:lnTo>
                    <a:pt x="276" y="155"/>
                  </a:lnTo>
                  <a:cubicBezTo>
                    <a:pt x="276" y="58"/>
                    <a:pt x="209" y="0"/>
                    <a:pt x="138" y="0"/>
                  </a:cubicBezTo>
                  <a:cubicBezTo>
                    <a:pt x="62" y="0"/>
                    <a:pt x="0" y="64"/>
                    <a:pt x="0" y="144"/>
                  </a:cubicBezTo>
                  <a:cubicBezTo>
                    <a:pt x="0" y="224"/>
                    <a:pt x="62" y="287"/>
                    <a:pt x="141" y="287"/>
                  </a:cubicBezTo>
                  <a:cubicBezTo>
                    <a:pt x="204" y="287"/>
                    <a:pt x="250" y="254"/>
                    <a:pt x="270" y="195"/>
                  </a:cubicBezTo>
                  <a:lnTo>
                    <a:pt x="222" y="195"/>
                  </a:lnTo>
                  <a:cubicBezTo>
                    <a:pt x="207" y="227"/>
                    <a:pt x="179" y="246"/>
                    <a:pt x="141" y="246"/>
                  </a:cubicBezTo>
                  <a:close/>
                </a:path>
              </a:pathLst>
            </a:custGeom>
            <a:solidFill>
              <a:srgbClr val="0C2F50"/>
            </a:solidFill>
            <a:ln>
              <a:noFill/>
            </a:ln>
            <a:extLst/>
          </p:spPr>
          <p:txBody>
            <a:bodyPr/>
            <a:lstStyle/>
            <a:p>
              <a:pPr>
                <a:defRPr/>
              </a:pPr>
              <a:endParaRPr lang="de-CH">
                <a:cs typeface="+mn-cs"/>
              </a:endParaRPr>
            </a:p>
          </p:txBody>
        </p:sp>
      </p:grpSp>
    </p:spTree>
  </p:cSld>
  <p:clrMap bg1="lt1" tx1="dk1" bg2="lt2" tx2="dk2" accent1="accent1" accent2="accent2" accent3="accent3" accent4="accent4" accent5="accent5" accent6="accent6" hlink="hlink" folHlink="folHlink"/>
  <p:sldLayoutIdLst>
    <p:sldLayoutId id="2147483718" r:id="rId1"/>
    <p:sldLayoutId id="2147483719" r:id="rId2"/>
    <p:sldLayoutId id="2147483717" r:id="rId3"/>
    <p:sldLayoutId id="2147483720" r:id="rId4"/>
    <p:sldLayoutId id="2147483716" r:id="rId5"/>
    <p:sldLayoutId id="2147483721" r:id="rId6"/>
    <p:sldLayoutId id="2147483715" r:id="rId7"/>
    <p:sldLayoutId id="2147483714" r:id="rId8"/>
    <p:sldLayoutId id="2147483722" r:id="rId9"/>
    <p:sldLayoutId id="2147483723" r:id="rId10"/>
  </p:sldLayoutIdLst>
  <p:timing>
    <p:tnLst>
      <p:par>
        <p:cTn id="1" dur="indefinite" restart="never" nodeType="tmRoot"/>
      </p:par>
    </p:tnLst>
  </p:timing>
  <p:hf hdr="0" ftr="0" dt="0"/>
  <p:txStyles>
    <p:titleStyle>
      <a:lvl1pPr algn="l" defTabSz="457200" rtl="0" fontAlgn="base">
        <a:spcBef>
          <a:spcPct val="0"/>
        </a:spcBef>
        <a:spcAft>
          <a:spcPct val="0"/>
        </a:spcAft>
        <a:defRPr sz="3200" kern="1200">
          <a:solidFill>
            <a:schemeClr val="tx1"/>
          </a:solidFill>
          <a:latin typeface="Arial"/>
          <a:ea typeface="Geneva" charset="0"/>
          <a:cs typeface="Arial"/>
        </a:defRPr>
      </a:lvl1pPr>
      <a:lvl2pPr algn="l" defTabSz="457200" rtl="0" fontAlgn="base">
        <a:spcBef>
          <a:spcPct val="0"/>
        </a:spcBef>
        <a:spcAft>
          <a:spcPct val="0"/>
        </a:spcAft>
        <a:defRPr sz="3200">
          <a:solidFill>
            <a:schemeClr val="tx1"/>
          </a:solidFill>
          <a:latin typeface="Arial" charset="0"/>
          <a:ea typeface="Geneva" charset="0"/>
          <a:cs typeface="Arial" charset="0"/>
        </a:defRPr>
      </a:lvl2pPr>
      <a:lvl3pPr algn="l" defTabSz="457200" rtl="0" fontAlgn="base">
        <a:spcBef>
          <a:spcPct val="0"/>
        </a:spcBef>
        <a:spcAft>
          <a:spcPct val="0"/>
        </a:spcAft>
        <a:defRPr sz="3200">
          <a:solidFill>
            <a:schemeClr val="tx1"/>
          </a:solidFill>
          <a:latin typeface="Arial" charset="0"/>
          <a:ea typeface="Geneva" charset="0"/>
          <a:cs typeface="Arial" charset="0"/>
        </a:defRPr>
      </a:lvl3pPr>
      <a:lvl4pPr algn="l" defTabSz="457200" rtl="0" fontAlgn="base">
        <a:spcBef>
          <a:spcPct val="0"/>
        </a:spcBef>
        <a:spcAft>
          <a:spcPct val="0"/>
        </a:spcAft>
        <a:defRPr sz="3200">
          <a:solidFill>
            <a:schemeClr val="tx1"/>
          </a:solidFill>
          <a:latin typeface="Arial" charset="0"/>
          <a:ea typeface="Geneva" charset="0"/>
          <a:cs typeface="Arial" charset="0"/>
        </a:defRPr>
      </a:lvl4pPr>
      <a:lvl5pPr algn="l" defTabSz="457200" rtl="0" fontAlgn="base">
        <a:spcBef>
          <a:spcPct val="0"/>
        </a:spcBef>
        <a:spcAft>
          <a:spcPct val="0"/>
        </a:spcAft>
        <a:defRPr sz="3200">
          <a:solidFill>
            <a:schemeClr val="tx1"/>
          </a:solidFill>
          <a:latin typeface="Arial" charset="0"/>
          <a:ea typeface="Geneva" charset="0"/>
          <a:cs typeface="Arial" charset="0"/>
        </a:defRPr>
      </a:lvl5pPr>
      <a:lvl6pPr marL="457200" algn="l" defTabSz="457200" rtl="0" eaLnBrk="1" fontAlgn="base" hangingPunct="1">
        <a:spcBef>
          <a:spcPct val="0"/>
        </a:spcBef>
        <a:spcAft>
          <a:spcPct val="0"/>
        </a:spcAft>
        <a:defRPr sz="4100">
          <a:solidFill>
            <a:schemeClr val="tx1"/>
          </a:solidFill>
          <a:latin typeface="Arial" charset="0"/>
          <a:ea typeface="Geneva" charset="0"/>
        </a:defRPr>
      </a:lvl6pPr>
      <a:lvl7pPr marL="914400" algn="l" defTabSz="457200" rtl="0" eaLnBrk="1" fontAlgn="base" hangingPunct="1">
        <a:spcBef>
          <a:spcPct val="0"/>
        </a:spcBef>
        <a:spcAft>
          <a:spcPct val="0"/>
        </a:spcAft>
        <a:defRPr sz="4100">
          <a:solidFill>
            <a:schemeClr val="tx1"/>
          </a:solidFill>
          <a:latin typeface="Arial" charset="0"/>
          <a:ea typeface="Geneva" charset="0"/>
        </a:defRPr>
      </a:lvl7pPr>
      <a:lvl8pPr marL="1371600" algn="l" defTabSz="457200" rtl="0" eaLnBrk="1" fontAlgn="base" hangingPunct="1">
        <a:spcBef>
          <a:spcPct val="0"/>
        </a:spcBef>
        <a:spcAft>
          <a:spcPct val="0"/>
        </a:spcAft>
        <a:defRPr sz="4100">
          <a:solidFill>
            <a:schemeClr val="tx1"/>
          </a:solidFill>
          <a:latin typeface="Arial" charset="0"/>
          <a:ea typeface="Geneva" charset="0"/>
        </a:defRPr>
      </a:lvl8pPr>
      <a:lvl9pPr marL="1828800" algn="l" defTabSz="457200" rtl="0" eaLnBrk="1" fontAlgn="base" hangingPunct="1">
        <a:spcBef>
          <a:spcPct val="0"/>
        </a:spcBef>
        <a:spcAft>
          <a:spcPct val="0"/>
        </a:spcAft>
        <a:defRPr sz="4100">
          <a:solidFill>
            <a:schemeClr val="tx1"/>
          </a:solidFill>
          <a:latin typeface="Arial" charset="0"/>
          <a:ea typeface="Geneva" charset="0"/>
        </a:defRPr>
      </a:lvl9pPr>
    </p:titleStyle>
    <p:bodyStyle>
      <a:lvl1pPr marL="171450" indent="-171450" algn="l" defTabSz="457200" rtl="0" fontAlgn="base">
        <a:spcBef>
          <a:spcPts val="2600"/>
        </a:spcBef>
        <a:spcAft>
          <a:spcPct val="0"/>
        </a:spcAft>
        <a:buClr>
          <a:schemeClr val="tx2"/>
        </a:buClr>
        <a:buFont typeface="Arial" pitchFamily="34" charset="0"/>
        <a:buChar char="•"/>
        <a:defRPr sz="1700" kern="1200">
          <a:solidFill>
            <a:schemeClr val="bg1"/>
          </a:solidFill>
          <a:latin typeface="Arial"/>
          <a:ea typeface="Geneva" charset="0"/>
          <a:cs typeface="Arial"/>
        </a:defRPr>
      </a:lvl1pPr>
      <a:lvl2pPr marL="742950" indent="-285750" algn="l" defTabSz="457200" rtl="0" fontAlgn="base">
        <a:spcBef>
          <a:spcPts val="1000"/>
        </a:spcBef>
        <a:spcAft>
          <a:spcPct val="0"/>
        </a:spcAft>
        <a:buClr>
          <a:schemeClr val="tx2"/>
        </a:buClr>
        <a:buFont typeface="Arial" pitchFamily="34" charset="0"/>
        <a:buChar char="•"/>
        <a:defRPr sz="1700" kern="1200">
          <a:solidFill>
            <a:schemeClr val="bg1"/>
          </a:solidFill>
          <a:latin typeface="Arial"/>
          <a:ea typeface="Geneva" charset="0"/>
          <a:cs typeface="Arial"/>
        </a:defRPr>
      </a:lvl2pPr>
      <a:lvl3pPr marL="1143000" indent="-228600" algn="l" defTabSz="457200" rtl="0" fontAlgn="base">
        <a:spcBef>
          <a:spcPts val="1000"/>
        </a:spcBef>
        <a:spcAft>
          <a:spcPct val="0"/>
        </a:spcAft>
        <a:buFont typeface="Arial" pitchFamily="34" charset="0"/>
        <a:buChar char="•"/>
        <a:defRPr sz="1700" kern="1200">
          <a:solidFill>
            <a:schemeClr val="bg1"/>
          </a:solidFill>
          <a:latin typeface="Arial"/>
          <a:ea typeface="Geneva" charset="0"/>
          <a:cs typeface="Arial"/>
        </a:defRPr>
      </a:lvl3pPr>
      <a:lvl4pPr marL="1600200" indent="-228600" algn="l" defTabSz="457200" rtl="0" fontAlgn="base">
        <a:spcBef>
          <a:spcPts val="1000"/>
        </a:spcBef>
        <a:spcAft>
          <a:spcPct val="0"/>
        </a:spcAft>
        <a:buFont typeface="Arial" pitchFamily="34" charset="0"/>
        <a:buChar char="–"/>
        <a:defRPr sz="1700" kern="1200">
          <a:solidFill>
            <a:schemeClr val="bg1"/>
          </a:solidFill>
          <a:latin typeface="Arial"/>
          <a:ea typeface="Geneva" charset="0"/>
          <a:cs typeface="Arial"/>
        </a:defRPr>
      </a:lvl4pPr>
      <a:lvl5pPr marL="2057400" indent="-228600" algn="l" defTabSz="457200" rtl="0" fontAlgn="base">
        <a:spcBef>
          <a:spcPts val="1000"/>
        </a:spcBef>
        <a:spcAft>
          <a:spcPct val="0"/>
        </a:spcAft>
        <a:buFont typeface="Arial" pitchFamily="34" charset="0"/>
        <a:buChar char="»"/>
        <a:defRPr sz="1700" kern="1200">
          <a:solidFill>
            <a:schemeClr val="bg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9.xml"/><Relationship Id="rId7" Type="http://schemas.openxmlformats.org/officeDocument/2006/relationships/image" Target="../media/image22.png"/><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379413" y="1235075"/>
            <a:ext cx="7310437" cy="1673225"/>
          </a:xfrm>
        </p:spPr>
        <p:txBody>
          <a:bodyPr/>
          <a:lstStyle/>
          <a:p>
            <a:r>
              <a:rPr lang="en-US" altLang="en-US" dirty="0" smtClean="0">
                <a:latin typeface="Arial" pitchFamily="34" charset="0"/>
                <a:ea typeface="Geneva"/>
                <a:cs typeface="Arial" pitchFamily="34" charset="0"/>
              </a:rPr>
              <a:t>Mitel </a:t>
            </a:r>
            <a:r>
              <a:rPr lang="en-US" altLang="en-US" dirty="0" err="1" smtClean="0">
                <a:latin typeface="Arial" pitchFamily="34" charset="0"/>
                <a:ea typeface="Geneva"/>
                <a:cs typeface="Arial" pitchFamily="34" charset="0"/>
              </a:rPr>
              <a:t>MiVoice</a:t>
            </a:r>
            <a:r>
              <a:rPr lang="en-US" altLang="en-US" dirty="0" smtClean="0">
                <a:latin typeface="Arial" pitchFamily="34" charset="0"/>
                <a:ea typeface="Geneva"/>
                <a:cs typeface="Arial" pitchFamily="34" charset="0"/>
              </a:rPr>
              <a:t> Office 400</a:t>
            </a:r>
          </a:p>
        </p:txBody>
      </p:sp>
      <p:sp>
        <p:nvSpPr>
          <p:cNvPr id="14338" name="Subtitle 2"/>
          <p:cNvSpPr>
            <a:spLocks noGrp="1"/>
          </p:cNvSpPr>
          <p:nvPr>
            <p:ph type="subTitle" idx="1"/>
          </p:nvPr>
        </p:nvSpPr>
        <p:spPr>
          <a:xfrm>
            <a:off x="379413" y="3159125"/>
            <a:ext cx="6326187" cy="1476375"/>
          </a:xfrm>
        </p:spPr>
        <p:txBody>
          <a:bodyPr/>
          <a:lstStyle/>
          <a:p>
            <a:r>
              <a:rPr lang="en-US" altLang="en-US" dirty="0" err="1" smtClean="0">
                <a:latin typeface="Arial" pitchFamily="34" charset="0"/>
                <a:ea typeface="Geneva"/>
                <a:cs typeface="Arial" pitchFamily="34" charset="0"/>
              </a:rPr>
              <a:t>Produktpräsentation</a:t>
            </a:r>
            <a:endParaRPr lang="en-US" altLang="en-US" dirty="0" smtClean="0">
              <a:latin typeface="Arial" pitchFamily="34" charset="0"/>
              <a:ea typeface="Geneva"/>
              <a:cs typeface="Arial" pitchFamily="34" charset="0"/>
            </a:endParaRPr>
          </a:p>
        </p:txBody>
      </p:sp>
      <p:sp>
        <p:nvSpPr>
          <p:cNvPr id="14339" name="Text Placeholder 13322"/>
          <p:cNvSpPr>
            <a:spLocks noGrp="1"/>
          </p:cNvSpPr>
          <p:nvPr>
            <p:ph type="body" sz="quarter" idx="10"/>
          </p:nvPr>
        </p:nvSpPr>
        <p:spPr>
          <a:xfrm>
            <a:off x="400050" y="6122988"/>
            <a:ext cx="4219575" cy="219075"/>
          </a:xfrm>
        </p:spPr>
        <p:txBody>
          <a:bodyPr/>
          <a:lstStyle/>
          <a:p>
            <a:pPr>
              <a:spcBef>
                <a:spcPct val="0"/>
              </a:spcBef>
            </a:pPr>
            <a:endParaRPr lang="en-US" altLang="en-US" dirty="0" smtClean="0">
              <a:latin typeface="Arial" pitchFamily="34" charset="0"/>
              <a:ea typeface="Geneva"/>
              <a:cs typeface="Arial" pitchFamily="34" charset="0"/>
            </a:endParaRPr>
          </a:p>
        </p:txBody>
      </p:sp>
      <p:sp>
        <p:nvSpPr>
          <p:cNvPr id="14340" name="Text Placeholder 13324"/>
          <p:cNvSpPr>
            <a:spLocks noGrp="1"/>
          </p:cNvSpPr>
          <p:nvPr>
            <p:ph type="body" sz="quarter" idx="12"/>
          </p:nvPr>
        </p:nvSpPr>
        <p:spPr>
          <a:xfrm>
            <a:off x="400050" y="6342063"/>
            <a:ext cx="4219575" cy="239712"/>
          </a:xfrm>
        </p:spPr>
        <p:txBody>
          <a:bodyPr/>
          <a:lstStyle/>
          <a:p>
            <a:r>
              <a:rPr lang="de-DE" altLang="en-US" dirty="0" smtClean="0">
                <a:latin typeface="Arial" pitchFamily="34" charset="0"/>
                <a:ea typeface="Geneva"/>
                <a:cs typeface="Arial" pitchFamily="34" charset="0"/>
              </a:rPr>
              <a:t>Mai </a:t>
            </a:r>
            <a:r>
              <a:rPr lang="en-US" altLang="en-US" dirty="0" smtClean="0">
                <a:latin typeface="Arial" pitchFamily="34" charset="0"/>
                <a:ea typeface="Geneva"/>
                <a:cs typeface="Arial" pitchFamily="34" charset="0"/>
              </a:rPr>
              <a:t>2015</a:t>
            </a:r>
            <a:endParaRPr lang="en-US" altLang="en-US" dirty="0" smtClean="0">
              <a:latin typeface="Arial" pitchFamily="34" charset="0"/>
              <a:ea typeface="Geneva"/>
              <a:cs typeface="Arial" pitchFamily="34" charset="0"/>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1"/>
          <p:cNvSpPr>
            <a:spLocks noGrp="1"/>
          </p:cNvSpPr>
          <p:nvPr>
            <p:ph type="title"/>
          </p:nvPr>
        </p:nvSpPr>
        <p:spPr/>
        <p:txBody>
          <a:bodyPr/>
          <a:lstStyle/>
          <a:p>
            <a:pPr>
              <a:spcAft>
                <a:spcPts val="600"/>
              </a:spcAft>
            </a:pPr>
            <a:r>
              <a:rPr lang="de-DE" altLang="de-DE" dirty="0" smtClean="0">
                <a:latin typeface="Arial" pitchFamily="34" charset="0"/>
                <a:ea typeface="Geneva"/>
                <a:cs typeface="Arial" pitchFamily="34" charset="0"/>
              </a:rPr>
              <a:t>Vorteile von Multimedia</a:t>
            </a:r>
          </a:p>
        </p:txBody>
      </p:sp>
      <p:sp>
        <p:nvSpPr>
          <p:cNvPr id="28673" name="Content Placeholder 9"/>
          <p:cNvSpPr>
            <a:spLocks noGrp="1"/>
          </p:cNvSpPr>
          <p:nvPr>
            <p:ph idx="1"/>
          </p:nvPr>
        </p:nvSpPr>
        <p:spPr>
          <a:xfrm>
            <a:off x="393700" y="1128713"/>
            <a:ext cx="3983038" cy="4525962"/>
          </a:xfrm>
        </p:spPr>
        <p:txBody>
          <a:bodyPr lIns="0" rIns="0"/>
          <a:lstStyle/>
          <a:p>
            <a:pPr marL="250825" indent="-250825">
              <a:spcBef>
                <a:spcPts val="2000"/>
              </a:spcBef>
              <a:spcAft>
                <a:spcPts val="1200"/>
              </a:spcAft>
              <a:buClr>
                <a:srgbClr val="00A1E0"/>
              </a:buClr>
            </a:pPr>
            <a:r>
              <a:rPr lang="de-DE" altLang="de-DE" dirty="0" smtClean="0">
                <a:solidFill>
                  <a:schemeClr val="bg1"/>
                </a:solidFill>
                <a:latin typeface="Arial" pitchFamily="34" charset="0"/>
                <a:ea typeface="Geneva"/>
                <a:cs typeface="Arial" pitchFamily="34" charset="0"/>
              </a:rPr>
              <a:t>Erhöhte Produktivität der Mitarbeiter</a:t>
            </a:r>
          </a:p>
          <a:p>
            <a:pPr marL="250825" indent="-250825">
              <a:spcBef>
                <a:spcPts val="2000"/>
              </a:spcBef>
              <a:spcAft>
                <a:spcPts val="1200"/>
              </a:spcAft>
              <a:buClr>
                <a:srgbClr val="00A1E0"/>
              </a:buClr>
            </a:pPr>
            <a:r>
              <a:rPr lang="de-DE" altLang="de-DE" dirty="0" smtClean="0">
                <a:solidFill>
                  <a:schemeClr val="bg1"/>
                </a:solidFill>
                <a:latin typeface="Arial" pitchFamily="34" charset="0"/>
                <a:ea typeface="Geneva"/>
                <a:cs typeface="Arial" pitchFamily="34" charset="0"/>
              </a:rPr>
              <a:t>Effiziente Zusammenarbeit von verschiedenen Teams – als würden die jeweiligen Teammitglieder am gleichen Tisch sitzen.</a:t>
            </a:r>
          </a:p>
          <a:p>
            <a:pPr marL="250825" indent="-250825">
              <a:spcBef>
                <a:spcPts val="2000"/>
              </a:spcBef>
              <a:spcAft>
                <a:spcPts val="1200"/>
              </a:spcAft>
              <a:buClr>
                <a:srgbClr val="00A1E0"/>
              </a:buClr>
            </a:pPr>
            <a:r>
              <a:rPr lang="de-DE" altLang="de-DE" dirty="0" smtClean="0">
                <a:solidFill>
                  <a:schemeClr val="bg1"/>
                </a:solidFill>
                <a:latin typeface="Arial" pitchFamily="34" charset="0"/>
                <a:ea typeface="Geneva"/>
                <a:cs typeface="Arial" pitchFamily="34" charset="0"/>
              </a:rPr>
              <a:t>Hochwertiges, intuitives und konsistentes Bedienkonzept </a:t>
            </a:r>
          </a:p>
          <a:p>
            <a:pPr marL="250825" indent="-250825">
              <a:spcBef>
                <a:spcPts val="2000"/>
              </a:spcBef>
              <a:spcAft>
                <a:spcPts val="1200"/>
              </a:spcAft>
              <a:buClr>
                <a:srgbClr val="00A1E0"/>
              </a:buClr>
            </a:pPr>
            <a:r>
              <a:rPr lang="de-DE" altLang="de-DE" dirty="0" smtClean="0">
                <a:solidFill>
                  <a:schemeClr val="bg1"/>
                </a:solidFill>
                <a:latin typeface="Arial" pitchFamily="34" charset="0"/>
                <a:ea typeface="Geneva"/>
                <a:cs typeface="Arial" pitchFamily="34" charset="0"/>
              </a:rPr>
              <a:t>Einfache Implementierung</a:t>
            </a:r>
          </a:p>
          <a:p>
            <a:pPr marL="250825" indent="-250825">
              <a:spcBef>
                <a:spcPts val="2000"/>
              </a:spcBef>
              <a:spcAft>
                <a:spcPts val="1200"/>
              </a:spcAft>
              <a:buClr>
                <a:srgbClr val="00A1E0"/>
              </a:buClr>
            </a:pPr>
            <a:r>
              <a:rPr lang="de-DE" altLang="de-DE" dirty="0" smtClean="0">
                <a:solidFill>
                  <a:schemeClr val="bg1"/>
                </a:solidFill>
                <a:latin typeface="Arial" pitchFamily="34" charset="0"/>
                <a:ea typeface="Geneva"/>
                <a:cs typeface="Arial" pitchFamily="34" charset="0"/>
              </a:rPr>
              <a:t>Reduktion von Kosten und Infrastrukturkomplexität im Vergleich zu anderen Video-Anbietern</a:t>
            </a:r>
          </a:p>
        </p:txBody>
      </p:sp>
      <p:sp>
        <p:nvSpPr>
          <p:cNvPr id="2867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B574C8D6-5479-4ADE-8493-69AE2545B83A}" type="slidenum">
              <a:rPr lang="de-CH" altLang="de-DE">
                <a:solidFill>
                  <a:srgbClr val="8A8F9D"/>
                </a:solidFill>
              </a:rPr>
              <a:pPr/>
              <a:t>10</a:t>
            </a:fld>
            <a:endParaRPr lang="de-CH" altLang="de-DE">
              <a:solidFill>
                <a:srgbClr val="8A8F9D"/>
              </a:solidFill>
            </a:endParaRPr>
          </a:p>
        </p:txBody>
      </p:sp>
      <p:pic>
        <p:nvPicPr>
          <p:cNvPr id="28679" name="Picture 7" descr="Mitel-Collaboration-MiVoiceConferencePhon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738" y="1273175"/>
            <a:ext cx="4924425" cy="3282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e-DE" altLang="de-DE" dirty="0" smtClean="0"/>
              <a:t>Anwenderfreundliche Endgeräte</a:t>
            </a:r>
          </a:p>
        </p:txBody>
      </p:sp>
      <p:sp>
        <p:nvSpPr>
          <p:cNvPr id="30721" name="Inhaltsplatzhalter 2"/>
          <p:cNvSpPr>
            <a:spLocks noGrp="1"/>
          </p:cNvSpPr>
          <p:nvPr>
            <p:ph idx="1"/>
          </p:nvPr>
        </p:nvSpPr>
        <p:spPr>
          <a:xfrm>
            <a:off x="393700" y="1128713"/>
            <a:ext cx="4230058" cy="4525962"/>
          </a:xfrm>
        </p:spPr>
        <p:txBody>
          <a:bodyPr/>
          <a:lstStyle/>
          <a:p>
            <a:r>
              <a:rPr lang="de-DE" altLang="de-DE" dirty="0" smtClean="0"/>
              <a:t>Mitel 6800 SIP-Telefone</a:t>
            </a:r>
          </a:p>
          <a:p>
            <a:r>
              <a:rPr lang="de-DE" altLang="de-DE" dirty="0" smtClean="0"/>
              <a:t>MiVoice 5300 Digital- und IP-Telefone</a:t>
            </a:r>
          </a:p>
          <a:p>
            <a:r>
              <a:rPr lang="de-DE" altLang="de-DE" dirty="0" smtClean="0"/>
              <a:t>Mitel 6710 und 6730 Analogtelefone</a:t>
            </a:r>
          </a:p>
          <a:p>
            <a:r>
              <a:rPr lang="de-DE" altLang="de-DE" dirty="0" smtClean="0"/>
              <a:t>MiVoice 5380 Operator</a:t>
            </a:r>
          </a:p>
          <a:p>
            <a:r>
              <a:rPr lang="de-DE" altLang="de-DE" dirty="0" smtClean="0"/>
              <a:t>Mitel 600 DECT-Telefone</a:t>
            </a:r>
          </a:p>
          <a:p>
            <a:r>
              <a:rPr lang="de-DE" altLang="de-DE" dirty="0" smtClean="0"/>
              <a:t>Mitel Mobile Client </a:t>
            </a:r>
          </a:p>
          <a:p>
            <a:r>
              <a:rPr lang="de-DE" altLang="de-DE" dirty="0" smtClean="0"/>
              <a:t>MiVoice Konferenztelefone &amp; </a:t>
            </a:r>
            <a:br>
              <a:rPr lang="de-DE" altLang="de-DE" dirty="0" smtClean="0"/>
            </a:br>
            <a:r>
              <a:rPr lang="de-DE" altLang="de-DE" dirty="0" smtClean="0"/>
              <a:t>MiVoice Video-Telefone</a:t>
            </a:r>
          </a:p>
        </p:txBody>
      </p:sp>
      <p:sp>
        <p:nvSpPr>
          <p:cNvPr id="30723" name="Slide Number Placeholder 5"/>
          <p:cNvSpPr>
            <a:spLocks noGrp="1"/>
          </p:cNvSpPr>
          <p:nvPr>
            <p:ph type="sldNum" sz="quarter" idx="10"/>
          </p:nvPr>
        </p:nvSpPr>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1265E163-D617-4458-9623-8B9A7F295E51}" type="slidenum">
              <a:rPr lang="de-CH" altLang="de-DE" smtClean="0"/>
              <a:pPr/>
              <a:t>11</a:t>
            </a:fld>
            <a:endParaRPr lang="de-CH" altLang="de-DE"/>
          </a:p>
        </p:txBody>
      </p:sp>
      <p:sp>
        <p:nvSpPr>
          <p:cNvPr id="9" name="Inhaltsplatzhalter 2"/>
          <p:cNvSpPr txBox="1">
            <a:spLocks/>
          </p:cNvSpPr>
          <p:nvPr/>
        </p:nvSpPr>
        <p:spPr bwMode="auto">
          <a:xfrm>
            <a:off x="4562475" y="1135063"/>
            <a:ext cx="4210050" cy="3532187"/>
          </a:xfrm>
          <a:prstGeom prst="rect">
            <a:avLst/>
          </a:prstGeom>
          <a:noFill/>
          <a:ln>
            <a:noFill/>
          </a:ln>
          <a:extLst/>
        </p:spPr>
        <p:txBody>
          <a:bodyPr/>
          <a:lstStyle>
            <a:lvl1pPr marL="250825" indent="-250825"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a:spcBef>
                <a:spcPts val="2600"/>
              </a:spcBef>
              <a:spcAft>
                <a:spcPts val="1200"/>
              </a:spcAft>
              <a:buClr>
                <a:srgbClr val="00A1E0"/>
              </a:buClr>
              <a:buFont typeface="Arial" pitchFamily="34" charset="0"/>
              <a:buChar char="•"/>
            </a:pPr>
            <a:r>
              <a:rPr lang="de-DE" altLang="de-DE" sz="1700" dirty="0" smtClean="0">
                <a:solidFill>
                  <a:schemeClr val="bg1"/>
                </a:solidFill>
                <a:ea typeface="Geneva"/>
                <a:cs typeface="Geneva"/>
              </a:rPr>
              <a:t>Vorteile</a:t>
            </a:r>
          </a:p>
          <a:p>
            <a:pPr marL="542925" lvl="1">
              <a:spcBef>
                <a:spcPts val="500"/>
              </a:spcBef>
              <a:spcAft>
                <a:spcPts val="500"/>
              </a:spcAft>
              <a:buClr>
                <a:srgbClr val="00A1E0"/>
              </a:buClr>
              <a:buFont typeface="Arial" pitchFamily="34" charset="0"/>
              <a:buChar char="•"/>
            </a:pPr>
            <a:r>
              <a:rPr lang="de-DE" altLang="de-DE" sz="1700" dirty="0" smtClean="0">
                <a:solidFill>
                  <a:schemeClr val="bg1"/>
                </a:solidFill>
                <a:ea typeface="Geneva"/>
                <a:cs typeface="Geneva"/>
              </a:rPr>
              <a:t>Voll ausgestattete Telefone</a:t>
            </a:r>
          </a:p>
          <a:p>
            <a:pPr marL="542925" lvl="1">
              <a:spcBef>
                <a:spcPts val="500"/>
              </a:spcBef>
              <a:spcAft>
                <a:spcPts val="500"/>
              </a:spcAft>
              <a:buClr>
                <a:srgbClr val="00A1E0"/>
              </a:buClr>
              <a:buFont typeface="Arial" pitchFamily="34" charset="0"/>
              <a:buChar char="•"/>
            </a:pPr>
            <a:r>
              <a:rPr lang="de-DE" altLang="de-DE" sz="1700" dirty="0" smtClean="0">
                <a:solidFill>
                  <a:schemeClr val="bg1"/>
                </a:solidFill>
                <a:ea typeface="Geneva"/>
                <a:cs typeface="Geneva"/>
              </a:rPr>
              <a:t>Verschiedene Endgeräte, von Standard bis Premium</a:t>
            </a:r>
          </a:p>
          <a:p>
            <a:pPr marL="542925" lvl="1">
              <a:spcBef>
                <a:spcPts val="500"/>
              </a:spcBef>
              <a:spcAft>
                <a:spcPts val="500"/>
              </a:spcAft>
              <a:buClr>
                <a:srgbClr val="00A1E0"/>
              </a:buClr>
              <a:buFont typeface="Arial" pitchFamily="34" charset="0"/>
              <a:buChar char="•"/>
            </a:pPr>
            <a:r>
              <a:rPr lang="de-DE" altLang="de-DE" sz="1700" dirty="0" smtClean="0">
                <a:solidFill>
                  <a:schemeClr val="bg1"/>
                </a:solidFill>
                <a:ea typeface="Geneva"/>
                <a:cs typeface="Geneva"/>
              </a:rPr>
              <a:t>Anwenderfreundlich</a:t>
            </a:r>
          </a:p>
          <a:p>
            <a:pPr marL="542925" lvl="1">
              <a:spcBef>
                <a:spcPts val="500"/>
              </a:spcBef>
              <a:spcAft>
                <a:spcPts val="500"/>
              </a:spcAft>
              <a:buClr>
                <a:srgbClr val="00A1E0"/>
              </a:buClr>
              <a:buFont typeface="Arial" pitchFamily="34" charset="0"/>
              <a:buChar char="•"/>
            </a:pPr>
            <a:r>
              <a:rPr lang="de-DE" altLang="de-DE" sz="1700" dirty="0" smtClean="0">
                <a:solidFill>
                  <a:schemeClr val="bg1"/>
                </a:solidFill>
                <a:ea typeface="Geneva"/>
                <a:cs typeface="Geneva"/>
              </a:rPr>
              <a:t>Umfangreiche Personalisierungsmöglichkeiten</a:t>
            </a:r>
          </a:p>
          <a:p>
            <a:pPr marL="542925" lvl="1">
              <a:spcBef>
                <a:spcPts val="500"/>
              </a:spcBef>
              <a:spcAft>
                <a:spcPts val="500"/>
              </a:spcAft>
              <a:buClr>
                <a:srgbClr val="00A1E0"/>
              </a:buClr>
              <a:buFont typeface="Arial" pitchFamily="34" charset="0"/>
              <a:buChar char="•"/>
            </a:pPr>
            <a:r>
              <a:rPr lang="de-DE" altLang="de-DE" sz="1700" dirty="0" smtClean="0">
                <a:solidFill>
                  <a:schemeClr val="bg1"/>
                </a:solidFill>
                <a:ea typeface="Geneva"/>
                <a:cs typeface="Geneva"/>
              </a:rPr>
              <a:t>Mehrwert durch </a:t>
            </a:r>
            <a:r>
              <a:rPr lang="de-DE" altLang="de-DE" sz="1700" dirty="0" err="1" smtClean="0">
                <a:solidFill>
                  <a:schemeClr val="bg1"/>
                </a:solidFill>
                <a:ea typeface="Geneva"/>
                <a:cs typeface="Geneva"/>
              </a:rPr>
              <a:t>Self</a:t>
            </a:r>
            <a:r>
              <a:rPr lang="de-DE" altLang="de-DE" sz="1700" dirty="0" smtClean="0">
                <a:solidFill>
                  <a:schemeClr val="bg1"/>
                </a:solidFill>
                <a:ea typeface="Geneva"/>
                <a:cs typeface="Geneva"/>
              </a:rPr>
              <a:t> Service Portal </a:t>
            </a:r>
          </a:p>
          <a:p>
            <a:pPr>
              <a:spcBef>
                <a:spcPts val="2600"/>
              </a:spcBef>
              <a:spcAft>
                <a:spcPts val="1200"/>
              </a:spcAft>
              <a:buClr>
                <a:srgbClr val="00A1E0"/>
              </a:buClr>
              <a:buFont typeface="Arial" pitchFamily="34" charset="0"/>
              <a:buNone/>
            </a:pPr>
            <a:endParaRPr lang="de-DE" altLang="de-DE" sz="1700" dirty="0">
              <a:solidFill>
                <a:schemeClr val="bg1"/>
              </a:solidFill>
              <a:ea typeface="Geneva"/>
              <a:cs typeface="Geneva"/>
            </a:endParaRPr>
          </a:p>
        </p:txBody>
      </p:sp>
      <p:pic>
        <p:nvPicPr>
          <p:cNvPr id="30727" name="Picture 7" descr="Mitel 6869 SIP Phone Left Ang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43138" y="3556000"/>
            <a:ext cx="5024437" cy="3349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en-US" altLang="de-DE" sz="3000" dirty="0" err="1" smtClean="0">
                <a:latin typeface="Arial" pitchFamily="34" charset="0"/>
                <a:ea typeface="Geneva"/>
                <a:cs typeface="Arial" pitchFamily="34" charset="0"/>
              </a:rPr>
              <a:t>Nahtlose</a:t>
            </a:r>
            <a:r>
              <a:rPr lang="en-US" altLang="de-DE" sz="3000" dirty="0" smtClean="0">
                <a:latin typeface="Arial" pitchFamily="34" charset="0"/>
                <a:ea typeface="Geneva"/>
                <a:cs typeface="Arial" pitchFamily="34" charset="0"/>
              </a:rPr>
              <a:t> Integration von </a:t>
            </a:r>
            <a:r>
              <a:rPr lang="en-US" altLang="de-DE" sz="3000" smtClean="0">
                <a:latin typeface="Arial" pitchFamily="34" charset="0"/>
                <a:ea typeface="Geneva"/>
                <a:cs typeface="Arial" pitchFamily="34" charset="0"/>
              </a:rPr>
              <a:t>Mobiltelefonen</a:t>
            </a:r>
            <a:endParaRPr lang="en-US" altLang="de-DE" sz="3000" strike="sngStrike" dirty="0" smtClean="0">
              <a:latin typeface="Arial" pitchFamily="34" charset="0"/>
              <a:ea typeface="Geneva"/>
              <a:cs typeface="Arial" pitchFamily="34" charset="0"/>
            </a:endParaRPr>
          </a:p>
        </p:txBody>
      </p:sp>
      <p:sp>
        <p:nvSpPr>
          <p:cNvPr id="32769" name="Inhaltsplatzhalter 2"/>
          <p:cNvSpPr>
            <a:spLocks noGrp="1"/>
          </p:cNvSpPr>
          <p:nvPr>
            <p:ph idx="1"/>
          </p:nvPr>
        </p:nvSpPr>
        <p:spPr/>
        <p:txBody>
          <a:bodyPr/>
          <a:lstStyle/>
          <a:p>
            <a:pPr marL="250825" indent="-250825">
              <a:lnSpc>
                <a:spcPct val="90000"/>
              </a:lnSpc>
              <a:spcBef>
                <a:spcPts val="600"/>
              </a:spcBef>
              <a:spcAft>
                <a:spcPts val="600"/>
              </a:spcAft>
              <a:buClr>
                <a:srgbClr val="00A1E0"/>
              </a:buClr>
            </a:pPr>
            <a:r>
              <a:rPr lang="de-DE" altLang="de-DE" dirty="0" smtClean="0">
                <a:solidFill>
                  <a:schemeClr val="bg1"/>
                </a:solidFill>
                <a:latin typeface="Arial" pitchFamily="34" charset="0"/>
                <a:ea typeface="Geneva"/>
                <a:cs typeface="Arial" pitchFamily="34" charset="0"/>
              </a:rPr>
              <a:t>Fixed Mobile </a:t>
            </a:r>
            <a:r>
              <a:rPr lang="de-DE" altLang="de-DE" dirty="0" err="1" smtClean="0">
                <a:solidFill>
                  <a:schemeClr val="bg1"/>
                </a:solidFill>
                <a:latin typeface="Arial" pitchFamily="34" charset="0"/>
                <a:ea typeface="Geneva"/>
                <a:cs typeface="Arial" pitchFamily="34" charset="0"/>
              </a:rPr>
              <a:t>Convergence</a:t>
            </a:r>
            <a:r>
              <a:rPr lang="de-DE" altLang="de-DE" dirty="0" smtClean="0">
                <a:solidFill>
                  <a:schemeClr val="bg1"/>
                </a:solidFill>
                <a:latin typeface="Arial" pitchFamily="34" charset="0"/>
                <a:ea typeface="Geneva"/>
                <a:cs typeface="Arial" pitchFamily="34" charset="0"/>
              </a:rPr>
              <a:t> (FMC) bietet echte Flexibilität für die tägliche Arbeit - im Büro und unterwegs</a:t>
            </a:r>
          </a:p>
          <a:p>
            <a:pPr marL="250825" indent="-250825">
              <a:lnSpc>
                <a:spcPct val="90000"/>
              </a:lnSpc>
              <a:spcBef>
                <a:spcPts val="600"/>
              </a:spcBef>
              <a:spcAft>
                <a:spcPts val="600"/>
              </a:spcAft>
              <a:buClr>
                <a:srgbClr val="00A1E0"/>
              </a:buClr>
            </a:pPr>
            <a:r>
              <a:rPr lang="de-DE" altLang="de-DE" dirty="0" smtClean="0">
                <a:solidFill>
                  <a:schemeClr val="bg1"/>
                </a:solidFill>
                <a:latin typeface="Arial" pitchFamily="34" charset="0"/>
                <a:ea typeface="Geneva"/>
                <a:cs typeface="Arial" pitchFamily="34" charset="0"/>
              </a:rPr>
              <a:t>Die FMC-Lösung von Mitel </a:t>
            </a:r>
            <a:r>
              <a:rPr lang="de-DE" altLang="de-DE" dirty="0">
                <a:solidFill>
                  <a:schemeClr val="bg1"/>
                </a:solidFill>
                <a:latin typeface="Arial" pitchFamily="34" charset="0"/>
                <a:ea typeface="Geneva"/>
                <a:cs typeface="Arial" pitchFamily="34" charset="0"/>
              </a:rPr>
              <a:t>integriert mobile Geräte nahtlos </a:t>
            </a:r>
            <a:r>
              <a:rPr lang="de-DE" altLang="de-DE" dirty="0" smtClean="0">
                <a:solidFill>
                  <a:schemeClr val="bg1"/>
                </a:solidFill>
                <a:latin typeface="Arial" pitchFamily="34" charset="0"/>
                <a:ea typeface="Geneva"/>
                <a:cs typeface="Arial" pitchFamily="34" charset="0"/>
              </a:rPr>
              <a:t>in das Kommunikationssystem</a:t>
            </a:r>
          </a:p>
          <a:p>
            <a:pPr marL="250825" indent="-250825">
              <a:lnSpc>
                <a:spcPct val="90000"/>
              </a:lnSpc>
              <a:spcBef>
                <a:spcPts val="600"/>
              </a:spcBef>
              <a:spcAft>
                <a:spcPts val="600"/>
              </a:spcAft>
              <a:buClr>
                <a:srgbClr val="00A1E0"/>
              </a:buClr>
            </a:pPr>
            <a:r>
              <a:rPr lang="de-DE" altLang="de-DE" dirty="0" smtClean="0">
                <a:solidFill>
                  <a:schemeClr val="bg1"/>
                </a:solidFill>
                <a:latin typeface="Arial" pitchFamily="34" charset="0"/>
                <a:ea typeface="Geneva"/>
                <a:cs typeface="Arial" pitchFamily="34" charset="0"/>
              </a:rPr>
              <a:t>Mitel Mobile Client (MMC) bietet:</a:t>
            </a:r>
          </a:p>
          <a:p>
            <a:pPr lvl="1">
              <a:lnSpc>
                <a:spcPct val="90000"/>
              </a:lnSpc>
              <a:spcBef>
                <a:spcPts val="600"/>
              </a:spcBef>
              <a:spcAft>
                <a:spcPts val="600"/>
              </a:spcAft>
              <a:buClr>
                <a:srgbClr val="00A1E0"/>
              </a:buClr>
            </a:pPr>
            <a:r>
              <a:rPr lang="de-DE" altLang="de-DE" dirty="0" smtClean="0">
                <a:latin typeface="Arial" pitchFamily="34" charset="0"/>
                <a:ea typeface="Geneva"/>
                <a:cs typeface="Arial" pitchFamily="34" charset="0"/>
              </a:rPr>
              <a:t>Komfortabel </a:t>
            </a:r>
            <a:r>
              <a:rPr lang="de-DE" altLang="de-DE" dirty="0" smtClean="0">
                <a:solidFill>
                  <a:schemeClr val="bg1"/>
                </a:solidFill>
                <a:latin typeface="Arial" pitchFamily="34" charset="0"/>
                <a:ea typeface="Geneva"/>
                <a:cs typeface="Arial" pitchFamily="34" charset="0"/>
              </a:rPr>
              <a:t>wie ein Tischtelefon</a:t>
            </a:r>
          </a:p>
          <a:p>
            <a:pPr lvl="1">
              <a:lnSpc>
                <a:spcPct val="90000"/>
              </a:lnSpc>
              <a:spcBef>
                <a:spcPts val="600"/>
              </a:spcBef>
              <a:spcAft>
                <a:spcPts val="600"/>
              </a:spcAft>
              <a:buClr>
                <a:srgbClr val="00A1E0"/>
              </a:buClr>
            </a:pPr>
            <a:r>
              <a:rPr lang="de-DE" altLang="de-DE" dirty="0" err="1" smtClean="0">
                <a:solidFill>
                  <a:schemeClr val="bg1"/>
                </a:solidFill>
                <a:latin typeface="Arial" pitchFamily="34" charset="0"/>
                <a:ea typeface="Geneva"/>
                <a:cs typeface="Arial" pitchFamily="34" charset="0"/>
              </a:rPr>
              <a:t>One</a:t>
            </a:r>
            <a:r>
              <a:rPr lang="de-DE" altLang="de-DE" dirty="0" smtClean="0">
                <a:solidFill>
                  <a:schemeClr val="bg1"/>
                </a:solidFill>
                <a:latin typeface="Arial" pitchFamily="34" charset="0"/>
                <a:ea typeface="Geneva"/>
                <a:cs typeface="Arial" pitchFamily="34" charset="0"/>
              </a:rPr>
              <a:t> </a:t>
            </a:r>
            <a:r>
              <a:rPr lang="de-DE" altLang="de-DE" dirty="0" err="1" smtClean="0">
                <a:solidFill>
                  <a:schemeClr val="bg1"/>
                </a:solidFill>
                <a:latin typeface="Arial" pitchFamily="34" charset="0"/>
                <a:ea typeface="Geneva"/>
                <a:cs typeface="Arial" pitchFamily="34" charset="0"/>
              </a:rPr>
              <a:t>Number</a:t>
            </a:r>
            <a:r>
              <a:rPr lang="de-DE" altLang="de-DE" dirty="0" smtClean="0">
                <a:solidFill>
                  <a:schemeClr val="bg1"/>
                </a:solidFill>
                <a:latin typeface="Arial" pitchFamily="34" charset="0"/>
                <a:ea typeface="Geneva"/>
                <a:cs typeface="Arial" pitchFamily="34" charset="0"/>
              </a:rPr>
              <a:t> mit anderen Telefonen</a:t>
            </a:r>
          </a:p>
          <a:p>
            <a:pPr lvl="1">
              <a:lnSpc>
                <a:spcPct val="90000"/>
              </a:lnSpc>
              <a:spcBef>
                <a:spcPts val="600"/>
              </a:spcBef>
              <a:spcAft>
                <a:spcPts val="600"/>
              </a:spcAft>
              <a:buClr>
                <a:srgbClr val="00A1E0"/>
              </a:buClr>
            </a:pPr>
            <a:r>
              <a:rPr lang="de-DE" altLang="de-DE" dirty="0" smtClean="0">
                <a:solidFill>
                  <a:schemeClr val="bg1"/>
                </a:solidFill>
                <a:latin typeface="Arial" pitchFamily="34" charset="0"/>
                <a:ea typeface="Geneva"/>
                <a:cs typeface="Arial" pitchFamily="34" charset="0"/>
              </a:rPr>
              <a:t>Dual Mode (</a:t>
            </a:r>
            <a:r>
              <a:rPr lang="de-DE" altLang="de-DE" dirty="0" err="1" smtClean="0">
                <a:solidFill>
                  <a:schemeClr val="bg1"/>
                </a:solidFill>
                <a:latin typeface="Arial" pitchFamily="34" charset="0"/>
                <a:ea typeface="Geneva"/>
                <a:cs typeface="Arial" pitchFamily="34" charset="0"/>
              </a:rPr>
              <a:t>WiFi</a:t>
            </a:r>
            <a:r>
              <a:rPr lang="de-DE" altLang="de-DE" dirty="0" smtClean="0">
                <a:solidFill>
                  <a:schemeClr val="bg1"/>
                </a:solidFill>
                <a:latin typeface="Arial" pitchFamily="34" charset="0"/>
                <a:ea typeface="Geneva"/>
                <a:cs typeface="Arial" pitchFamily="34" charset="0"/>
              </a:rPr>
              <a:t>/UMTS)</a:t>
            </a:r>
            <a:endParaRPr lang="de-DE" altLang="de-DE" sz="1200" dirty="0" smtClean="0">
              <a:solidFill>
                <a:schemeClr val="bg1"/>
              </a:solidFill>
              <a:latin typeface="Arial" pitchFamily="34" charset="0"/>
              <a:ea typeface="Geneva"/>
              <a:cs typeface="Arial" pitchFamily="34" charset="0"/>
            </a:endParaRPr>
          </a:p>
          <a:p>
            <a:pPr lvl="1">
              <a:lnSpc>
                <a:spcPct val="90000"/>
              </a:lnSpc>
              <a:spcBef>
                <a:spcPts val="600"/>
              </a:spcBef>
              <a:spcAft>
                <a:spcPts val="600"/>
              </a:spcAft>
              <a:buClr>
                <a:srgbClr val="00A1E0"/>
              </a:buClr>
            </a:pPr>
            <a:r>
              <a:rPr lang="de-DE" altLang="de-DE" dirty="0" smtClean="0">
                <a:solidFill>
                  <a:schemeClr val="bg1"/>
                </a:solidFill>
                <a:latin typeface="Arial" pitchFamily="34" charset="0"/>
                <a:ea typeface="Geneva"/>
                <a:cs typeface="Arial" pitchFamily="34" charset="0"/>
              </a:rPr>
              <a:t>Verzeichnissuche nach Name und nach Nummer</a:t>
            </a:r>
          </a:p>
          <a:p>
            <a:pPr lvl="1">
              <a:lnSpc>
                <a:spcPct val="90000"/>
              </a:lnSpc>
              <a:spcBef>
                <a:spcPts val="600"/>
              </a:spcBef>
              <a:spcAft>
                <a:spcPts val="600"/>
              </a:spcAft>
              <a:buClr>
                <a:srgbClr val="00A1E0"/>
              </a:buClr>
            </a:pPr>
            <a:r>
              <a:rPr lang="de-DE" altLang="de-DE" dirty="0" smtClean="0">
                <a:solidFill>
                  <a:schemeClr val="bg1"/>
                </a:solidFill>
                <a:latin typeface="Arial" pitchFamily="34" charset="0"/>
                <a:ea typeface="Geneva"/>
                <a:cs typeface="Arial" pitchFamily="34" charset="0"/>
              </a:rPr>
              <a:t>Anwesenheitsinformationen</a:t>
            </a:r>
            <a:endParaRPr lang="de-DE" altLang="de-DE" sz="1200" dirty="0" smtClean="0">
              <a:solidFill>
                <a:schemeClr val="bg1"/>
              </a:solidFill>
              <a:latin typeface="Arial" pitchFamily="34" charset="0"/>
              <a:ea typeface="Geneva"/>
              <a:cs typeface="Arial" pitchFamily="34" charset="0"/>
            </a:endParaRPr>
          </a:p>
          <a:p>
            <a:pPr lvl="1">
              <a:lnSpc>
                <a:spcPct val="90000"/>
              </a:lnSpc>
              <a:spcBef>
                <a:spcPts val="600"/>
              </a:spcBef>
              <a:spcAft>
                <a:spcPts val="600"/>
              </a:spcAft>
              <a:buClr>
                <a:srgbClr val="00A1E0"/>
              </a:buClr>
            </a:pPr>
            <a:r>
              <a:rPr lang="de-DE" altLang="de-DE" dirty="0" smtClean="0">
                <a:solidFill>
                  <a:schemeClr val="bg1"/>
                </a:solidFill>
                <a:latin typeface="Arial" pitchFamily="34" charset="0"/>
                <a:ea typeface="Geneva"/>
                <a:cs typeface="Arial" pitchFamily="34" charset="0"/>
              </a:rPr>
              <a:t>Sprachverschlüsselung</a:t>
            </a:r>
          </a:p>
          <a:p>
            <a:pPr lvl="1">
              <a:lnSpc>
                <a:spcPct val="90000"/>
              </a:lnSpc>
              <a:spcBef>
                <a:spcPts val="600"/>
              </a:spcBef>
              <a:spcAft>
                <a:spcPts val="600"/>
              </a:spcAft>
              <a:buClr>
                <a:srgbClr val="00A1E0"/>
              </a:buClr>
            </a:pPr>
            <a:r>
              <a:rPr lang="de-DE" altLang="de-DE" dirty="0" smtClean="0">
                <a:latin typeface="Arial" pitchFamily="34" charset="0"/>
                <a:ea typeface="Geneva"/>
                <a:cs typeface="Arial" pitchFamily="34" charset="0"/>
              </a:rPr>
              <a:t>Trennung privat / geschäftlich (BOYD)</a:t>
            </a:r>
            <a:endParaRPr lang="de-DE" altLang="de-DE" dirty="0" smtClean="0">
              <a:solidFill>
                <a:schemeClr val="bg1"/>
              </a:solidFill>
              <a:latin typeface="Arial" pitchFamily="34" charset="0"/>
              <a:ea typeface="Geneva"/>
              <a:cs typeface="Arial" pitchFamily="34" charset="0"/>
            </a:endParaRPr>
          </a:p>
        </p:txBody>
      </p:sp>
      <p:sp>
        <p:nvSpPr>
          <p:cNvPr id="3277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5467E6A5-9587-48B1-B5F1-14290AE2D69C}" type="slidenum">
              <a:rPr lang="de-CH" altLang="de-DE">
                <a:solidFill>
                  <a:srgbClr val="8A8F9D"/>
                </a:solidFill>
              </a:rPr>
              <a:pPr/>
              <a:t>12</a:t>
            </a:fld>
            <a:endParaRPr lang="de-CH" altLang="de-DE">
              <a:solidFill>
                <a:srgbClr val="8A8F9D"/>
              </a:solidFill>
            </a:endParaRPr>
          </a:p>
        </p:txBody>
      </p:sp>
      <p:pic>
        <p:nvPicPr>
          <p:cNvPr id="32772" name="Picture 2" descr="I:\Daten\Releases\MiVoice Office 400 R4\Mitel Mobile Convergence IPhone_PP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088" y="2266981"/>
            <a:ext cx="2193925"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2"/>
          <p:cNvSpPr>
            <a:spLocks noGrp="1"/>
          </p:cNvSpPr>
          <p:nvPr>
            <p:ph type="title"/>
          </p:nvPr>
        </p:nvSpPr>
        <p:spPr/>
        <p:txBody>
          <a:bodyPr/>
          <a:lstStyle/>
          <a:p>
            <a:r>
              <a:rPr lang="de-CH" altLang="de-DE" dirty="0" smtClean="0">
                <a:latin typeface="Arial" pitchFamily="34" charset="0"/>
                <a:ea typeface="Geneva"/>
                <a:cs typeface="Arial" pitchFamily="34" charset="0"/>
              </a:rPr>
              <a:t>UCC – Integrierte Effizienz</a:t>
            </a:r>
          </a:p>
        </p:txBody>
      </p:sp>
      <p:sp>
        <p:nvSpPr>
          <p:cNvPr id="34820" name="Content Placeholder 2"/>
          <p:cNvSpPr>
            <a:spLocks noGrp="1"/>
          </p:cNvSpPr>
          <p:nvPr>
            <p:ph idx="1"/>
          </p:nvPr>
        </p:nvSpPr>
        <p:spPr/>
        <p:txBody>
          <a:bodyPr/>
          <a:lstStyle/>
          <a:p>
            <a:pPr marL="250825" indent="-250825">
              <a:spcAft>
                <a:spcPts val="1200"/>
              </a:spcAft>
              <a:buClr>
                <a:srgbClr val="00A1E0"/>
              </a:buClr>
            </a:pPr>
            <a:r>
              <a:rPr lang="de-DE" altLang="de-DE" dirty="0" smtClean="0">
                <a:solidFill>
                  <a:schemeClr val="bg1"/>
                </a:solidFill>
                <a:latin typeface="Arial" pitchFamily="34" charset="0"/>
                <a:ea typeface="Geneva"/>
                <a:cs typeface="Arial" pitchFamily="34" charset="0"/>
              </a:rPr>
              <a:t>Unified Communications &amp; Collaboration</a:t>
            </a:r>
          </a:p>
          <a:p>
            <a:pPr lvl="1">
              <a:spcAft>
                <a:spcPts val="1200"/>
              </a:spcAft>
              <a:buClr>
                <a:srgbClr val="00A1E0"/>
              </a:buClr>
            </a:pPr>
            <a:r>
              <a:rPr lang="de-DE" altLang="de-DE" dirty="0" smtClean="0">
                <a:solidFill>
                  <a:schemeClr val="bg1"/>
                </a:solidFill>
                <a:latin typeface="Arial" pitchFamily="34" charset="0"/>
                <a:ea typeface="Geneva"/>
                <a:cs typeface="Arial" pitchFamily="34" charset="0"/>
              </a:rPr>
              <a:t>Verbindet klassische und moderne Kommunikation</a:t>
            </a:r>
          </a:p>
          <a:p>
            <a:pPr lvl="1">
              <a:spcAft>
                <a:spcPts val="1200"/>
              </a:spcAft>
              <a:buClr>
                <a:srgbClr val="00A1E0"/>
              </a:buClr>
            </a:pPr>
            <a:r>
              <a:rPr lang="de-DE" altLang="de-DE" dirty="0" smtClean="0">
                <a:solidFill>
                  <a:schemeClr val="bg1"/>
                </a:solidFill>
                <a:latin typeface="Arial" pitchFamily="34" charset="0"/>
                <a:ea typeface="Geneva"/>
                <a:cs typeface="Arial" pitchFamily="34" charset="0"/>
              </a:rPr>
              <a:t>Standardisiert die Nutzung verschiedener Dienste</a:t>
            </a:r>
            <a:br>
              <a:rPr lang="de-DE" altLang="de-DE" dirty="0" smtClean="0">
                <a:solidFill>
                  <a:schemeClr val="bg1"/>
                </a:solidFill>
                <a:latin typeface="Arial" pitchFamily="34" charset="0"/>
                <a:ea typeface="Geneva"/>
                <a:cs typeface="Arial" pitchFamily="34" charset="0"/>
              </a:rPr>
            </a:br>
            <a:r>
              <a:rPr lang="de-DE" altLang="de-DE" dirty="0" smtClean="0">
                <a:solidFill>
                  <a:schemeClr val="bg1"/>
                </a:solidFill>
                <a:latin typeface="Arial" pitchFamily="34" charset="0"/>
                <a:ea typeface="Geneva"/>
                <a:cs typeface="Arial" pitchFamily="34" charset="0"/>
              </a:rPr>
              <a:t>(Telefon, Mail, Dokument-Management) </a:t>
            </a:r>
          </a:p>
          <a:p>
            <a:pPr lvl="1">
              <a:spcAft>
                <a:spcPts val="1200"/>
              </a:spcAft>
              <a:buClr>
                <a:srgbClr val="00A1E0"/>
              </a:buClr>
            </a:pPr>
            <a:r>
              <a:rPr lang="de-DE" altLang="de-DE" dirty="0" smtClean="0">
                <a:solidFill>
                  <a:schemeClr val="bg1"/>
                </a:solidFill>
                <a:latin typeface="Arial" pitchFamily="34" charset="0"/>
                <a:ea typeface="Geneva"/>
                <a:cs typeface="Arial" pitchFamily="34" charset="0"/>
              </a:rPr>
              <a:t>Ermöglicht Skype </a:t>
            </a:r>
            <a:r>
              <a:rPr lang="de-DE" altLang="de-DE" dirty="0" err="1" smtClean="0">
                <a:solidFill>
                  <a:schemeClr val="bg1"/>
                </a:solidFill>
                <a:latin typeface="Arial" pitchFamily="34" charset="0"/>
                <a:ea typeface="Geneva"/>
                <a:cs typeface="Arial" pitchFamily="34" charset="0"/>
              </a:rPr>
              <a:t>for</a:t>
            </a:r>
            <a:r>
              <a:rPr lang="de-DE" altLang="de-DE" dirty="0" smtClean="0">
                <a:solidFill>
                  <a:schemeClr val="bg1"/>
                </a:solidFill>
                <a:latin typeface="Arial" pitchFamily="34" charset="0"/>
                <a:ea typeface="Geneva"/>
                <a:cs typeface="Arial" pitchFamily="34" charset="0"/>
              </a:rPr>
              <a:t> Business (Lync)- und Exchange-Integration </a:t>
            </a:r>
          </a:p>
          <a:p>
            <a:pPr marL="250825" indent="-250825">
              <a:spcAft>
                <a:spcPts val="1200"/>
              </a:spcAft>
              <a:buClr>
                <a:srgbClr val="00A1E0"/>
              </a:buClr>
            </a:pPr>
            <a:r>
              <a:rPr lang="de-DE" altLang="de-DE" dirty="0" smtClean="0">
                <a:solidFill>
                  <a:schemeClr val="bg1"/>
                </a:solidFill>
                <a:latin typeface="Arial" pitchFamily="34" charset="0"/>
                <a:ea typeface="Geneva"/>
                <a:cs typeface="Arial" pitchFamily="34" charset="0"/>
              </a:rPr>
              <a:t>Vorteile:</a:t>
            </a:r>
          </a:p>
          <a:p>
            <a:pPr lvl="1">
              <a:spcAft>
                <a:spcPts val="1200"/>
              </a:spcAft>
              <a:buClr>
                <a:srgbClr val="00A1E0"/>
              </a:buClr>
            </a:pPr>
            <a:r>
              <a:rPr lang="de-DE" altLang="de-DE" dirty="0" smtClean="0">
                <a:solidFill>
                  <a:schemeClr val="bg1"/>
                </a:solidFill>
                <a:latin typeface="Arial" pitchFamily="34" charset="0"/>
                <a:ea typeface="Geneva"/>
                <a:cs typeface="Arial" pitchFamily="34" charset="0"/>
              </a:rPr>
              <a:t>Individuelle und persönliche Kombination von Tools</a:t>
            </a:r>
          </a:p>
          <a:p>
            <a:pPr lvl="1">
              <a:spcAft>
                <a:spcPts val="1200"/>
              </a:spcAft>
              <a:buClr>
                <a:srgbClr val="00A1E0"/>
              </a:buClr>
            </a:pPr>
            <a:r>
              <a:rPr lang="de-DE" altLang="de-DE" dirty="0" smtClean="0">
                <a:solidFill>
                  <a:schemeClr val="bg1"/>
                </a:solidFill>
                <a:latin typeface="Arial" pitchFamily="34" charset="0"/>
                <a:ea typeface="Geneva"/>
                <a:cs typeface="Arial" pitchFamily="34" charset="0"/>
              </a:rPr>
              <a:t>Effizient und flexibel </a:t>
            </a:r>
          </a:p>
          <a:p>
            <a:pPr lvl="1">
              <a:spcAft>
                <a:spcPts val="1200"/>
              </a:spcAft>
              <a:buClr>
                <a:srgbClr val="00A1E0"/>
              </a:buClr>
            </a:pPr>
            <a:r>
              <a:rPr lang="de-DE" altLang="de-DE" dirty="0" smtClean="0">
                <a:solidFill>
                  <a:schemeClr val="bg1"/>
                </a:solidFill>
                <a:latin typeface="Arial" pitchFamily="34" charset="0"/>
                <a:ea typeface="Geneva"/>
                <a:cs typeface="Arial" pitchFamily="34" charset="0"/>
              </a:rPr>
              <a:t>Zeitsparend und produktivitätssteigernd</a:t>
            </a:r>
          </a:p>
          <a:p>
            <a:pPr lvl="1">
              <a:spcAft>
                <a:spcPts val="1200"/>
              </a:spcAft>
              <a:buClr>
                <a:srgbClr val="00A1E0"/>
              </a:buClr>
            </a:pPr>
            <a:r>
              <a:rPr lang="de-DE" altLang="de-DE" dirty="0" smtClean="0">
                <a:solidFill>
                  <a:schemeClr val="bg1"/>
                </a:solidFill>
                <a:latin typeface="Arial" pitchFamily="34" charset="0"/>
                <a:ea typeface="Geneva"/>
                <a:cs typeface="Arial" pitchFamily="34" charset="0"/>
              </a:rPr>
              <a:t>Verbesserter Kundendienst</a:t>
            </a:r>
          </a:p>
        </p:txBody>
      </p:sp>
      <p:sp>
        <p:nvSpPr>
          <p:cNvPr id="34818" name="Foliennummernplatzhalt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69224505-93F1-4FF4-BEA8-D4846B44FD66}" type="slidenum">
              <a:rPr lang="de-CH" altLang="de-DE">
                <a:solidFill>
                  <a:srgbClr val="8A8F9D"/>
                </a:solidFill>
              </a:rPr>
              <a:pPr/>
              <a:t>13</a:t>
            </a:fld>
            <a:endParaRPr lang="de-CH" altLang="de-DE">
              <a:solidFill>
                <a:srgbClr val="8A8F9D"/>
              </a:solidFill>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1192213"/>
            <a:ext cx="8112125" cy="466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60" name="Picture 2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850" y="4919663"/>
            <a:ext cx="8151813"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2" name="Titre 5"/>
          <p:cNvSpPr>
            <a:spLocks noGrp="1"/>
          </p:cNvSpPr>
          <p:nvPr>
            <p:ph type="title"/>
          </p:nvPr>
        </p:nvSpPr>
        <p:spPr/>
        <p:txBody>
          <a:bodyPr/>
          <a:lstStyle/>
          <a:p>
            <a:r>
              <a:rPr lang="de-DE" altLang="de-DE" dirty="0" smtClean="0">
                <a:solidFill>
                  <a:srgbClr val="15325F"/>
                </a:solidFill>
                <a:latin typeface="Arial" pitchFamily="34" charset="0"/>
                <a:ea typeface="Geneva"/>
                <a:cs typeface="Arial" pitchFamily="34" charset="0"/>
              </a:rPr>
              <a:t>MiVoice Office 400 deckt alle Bedürfnisse ab</a:t>
            </a:r>
          </a:p>
        </p:txBody>
      </p:sp>
      <p:sp>
        <p:nvSpPr>
          <p:cNvPr id="3584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215062B3-117B-41BA-9B46-AB9448BD2D98}" type="slidenum">
              <a:rPr lang="de-CH" altLang="de-DE">
                <a:solidFill>
                  <a:srgbClr val="8A8F9D"/>
                </a:solidFill>
              </a:rPr>
              <a:pPr/>
              <a:t>14</a:t>
            </a:fld>
            <a:endParaRPr lang="de-CH" altLang="de-DE">
              <a:solidFill>
                <a:srgbClr val="8A8F9D"/>
              </a:solidFill>
            </a:endParaRPr>
          </a:p>
        </p:txBody>
      </p:sp>
      <p:sp>
        <p:nvSpPr>
          <p:cNvPr id="35843" name="Rectangle 8"/>
          <p:cNvSpPr>
            <a:spLocks noChangeArrowheads="1"/>
          </p:cNvSpPr>
          <p:nvPr/>
        </p:nvSpPr>
        <p:spPr bwMode="auto">
          <a:xfrm>
            <a:off x="2861261" y="5170488"/>
            <a:ext cx="36215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a:r>
              <a:rPr lang="en-US" altLang="de-DE" dirty="0" err="1" smtClean="0">
                <a:solidFill>
                  <a:srgbClr val="FFFFFF"/>
                </a:solidFill>
              </a:rPr>
              <a:t>Qualität</a:t>
            </a:r>
            <a:r>
              <a:rPr lang="en-US" altLang="de-DE" dirty="0" smtClean="0">
                <a:solidFill>
                  <a:srgbClr val="FFFFFF"/>
                </a:solidFill>
              </a:rPr>
              <a:t>, Services </a:t>
            </a:r>
            <a:r>
              <a:rPr lang="en-US" altLang="de-DE" dirty="0">
                <a:solidFill>
                  <a:srgbClr val="FFFFFF"/>
                </a:solidFill>
              </a:rPr>
              <a:t>&amp; </a:t>
            </a:r>
            <a:r>
              <a:rPr lang="en-US" altLang="de-DE" dirty="0" smtClean="0">
                <a:solidFill>
                  <a:srgbClr val="FFFFFF"/>
                </a:solidFill>
              </a:rPr>
              <a:t>Management</a:t>
            </a:r>
            <a:endParaRPr lang="en-US" altLang="de-DE" dirty="0">
              <a:solidFill>
                <a:srgbClr val="FFFFFF"/>
              </a:solidFill>
            </a:endParaRPr>
          </a:p>
        </p:txBody>
      </p:sp>
      <p:sp>
        <p:nvSpPr>
          <p:cNvPr id="35852" name="Text Box 12"/>
          <p:cNvSpPr txBox="1">
            <a:spLocks noChangeArrowheads="1"/>
          </p:cNvSpPr>
          <p:nvPr/>
        </p:nvSpPr>
        <p:spPr bwMode="auto">
          <a:xfrm>
            <a:off x="596900" y="2703666"/>
            <a:ext cx="1284288"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CH" altLang="de-DE" sz="1200" b="1" dirty="0" smtClean="0"/>
              <a:t>Effizienz</a:t>
            </a:r>
          </a:p>
          <a:p>
            <a:pPr algn="ctr">
              <a:spcBef>
                <a:spcPct val="50000"/>
              </a:spcBef>
            </a:pPr>
            <a:r>
              <a:rPr lang="de-CH" altLang="de-DE" sz="800" dirty="0" smtClean="0"/>
              <a:t>Collaborative Services</a:t>
            </a:r>
          </a:p>
          <a:p>
            <a:pPr algn="ctr">
              <a:spcBef>
                <a:spcPct val="50000"/>
              </a:spcBef>
            </a:pPr>
            <a:r>
              <a:rPr lang="de-CH" altLang="de-DE" sz="800" dirty="0" smtClean="0"/>
              <a:t>Anwesenheits-management</a:t>
            </a:r>
          </a:p>
          <a:p>
            <a:pPr algn="ctr">
              <a:spcBef>
                <a:spcPct val="50000"/>
              </a:spcBef>
            </a:pPr>
            <a:r>
              <a:rPr lang="de-CH" altLang="de-DE" sz="800" dirty="0" err="1" smtClean="0"/>
              <a:t>One</a:t>
            </a:r>
            <a:r>
              <a:rPr lang="de-CH" altLang="de-DE" sz="800" dirty="0" smtClean="0"/>
              <a:t> </a:t>
            </a:r>
            <a:r>
              <a:rPr lang="de-CH" altLang="de-DE" sz="800" dirty="0" err="1" smtClean="0"/>
              <a:t>Number</a:t>
            </a:r>
            <a:endParaRPr lang="de-CH" altLang="de-DE" sz="800" dirty="0" smtClean="0"/>
          </a:p>
          <a:p>
            <a:pPr algn="ctr">
              <a:spcBef>
                <a:spcPct val="50000"/>
              </a:spcBef>
            </a:pPr>
            <a:r>
              <a:rPr lang="de-CH" altLang="de-DE" sz="800" dirty="0" smtClean="0"/>
              <a:t>Namenwahl, Kurzwahl</a:t>
            </a:r>
          </a:p>
          <a:p>
            <a:pPr algn="ctr">
              <a:spcBef>
                <a:spcPct val="50000"/>
              </a:spcBef>
            </a:pPr>
            <a:r>
              <a:rPr lang="de-CH" altLang="de-DE" sz="800" dirty="0" smtClean="0"/>
              <a:t>Persönliche, Unternehmens- und öffentliche Telefonverzeichnisse</a:t>
            </a:r>
          </a:p>
          <a:p>
            <a:pPr algn="ctr">
              <a:spcBef>
                <a:spcPct val="50000"/>
              </a:spcBef>
            </a:pPr>
            <a:r>
              <a:rPr lang="de-CH" altLang="de-DE" sz="800" dirty="0" smtClean="0"/>
              <a:t>Vertikale Applikationen</a:t>
            </a:r>
          </a:p>
          <a:p>
            <a:pPr algn="ctr">
              <a:spcBef>
                <a:spcPct val="50000"/>
              </a:spcBef>
            </a:pPr>
            <a:r>
              <a:rPr lang="de-CH" altLang="de-DE" sz="800" dirty="0" smtClean="0"/>
              <a:t>CTI Support 1</a:t>
            </a:r>
            <a:r>
              <a:rPr lang="de-CH" altLang="de-DE" sz="800" baseline="30000" dirty="0" smtClean="0"/>
              <a:t>st</a:t>
            </a:r>
            <a:r>
              <a:rPr lang="de-CH" altLang="de-DE" sz="800" dirty="0" smtClean="0"/>
              <a:t> / 3</a:t>
            </a:r>
            <a:r>
              <a:rPr lang="de-CH" altLang="de-DE" sz="800" baseline="30000" dirty="0" smtClean="0"/>
              <a:t>rd</a:t>
            </a:r>
            <a:r>
              <a:rPr lang="de-CH" altLang="de-DE" sz="800" dirty="0" smtClean="0"/>
              <a:t> Party</a:t>
            </a:r>
            <a:endParaRPr lang="de-CH" altLang="de-DE" sz="800" dirty="0"/>
          </a:p>
        </p:txBody>
      </p:sp>
      <p:sp>
        <p:nvSpPr>
          <p:cNvPr id="35853" name="Text Box 13"/>
          <p:cNvSpPr txBox="1">
            <a:spLocks noChangeArrowheads="1"/>
          </p:cNvSpPr>
          <p:nvPr/>
        </p:nvSpPr>
        <p:spPr bwMode="auto">
          <a:xfrm>
            <a:off x="1958975" y="2703666"/>
            <a:ext cx="128428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CH" altLang="de-DE" sz="1200" b="1" dirty="0" smtClean="0"/>
              <a:t>Mobilität</a:t>
            </a:r>
          </a:p>
          <a:p>
            <a:pPr algn="ctr">
              <a:spcBef>
                <a:spcPct val="50000"/>
              </a:spcBef>
            </a:pPr>
            <a:r>
              <a:rPr lang="de-CH" altLang="de-DE" sz="800" dirty="0" smtClean="0"/>
              <a:t>Immer erreichbar für Kunden und Partner</a:t>
            </a:r>
          </a:p>
          <a:p>
            <a:pPr algn="ctr">
              <a:spcBef>
                <a:spcPct val="50000"/>
              </a:spcBef>
            </a:pPr>
            <a:r>
              <a:rPr lang="de-CH" altLang="de-DE" sz="800" dirty="0" smtClean="0"/>
              <a:t>Beste DECT-Mobilitätslösung</a:t>
            </a:r>
          </a:p>
          <a:p>
            <a:pPr algn="ctr">
              <a:spcBef>
                <a:spcPct val="50000"/>
              </a:spcBef>
            </a:pPr>
            <a:r>
              <a:rPr lang="de-CH" altLang="de-DE" sz="800" dirty="0" smtClean="0"/>
              <a:t>Flexibler Arbeitsplatz</a:t>
            </a:r>
          </a:p>
          <a:p>
            <a:pPr algn="ctr">
              <a:spcBef>
                <a:spcPct val="50000"/>
              </a:spcBef>
            </a:pPr>
            <a:r>
              <a:rPr lang="de-CH" altLang="de-DE" sz="800" dirty="0" smtClean="0"/>
              <a:t>Für Home Office</a:t>
            </a:r>
          </a:p>
          <a:p>
            <a:pPr algn="ctr">
              <a:spcBef>
                <a:spcPct val="50000"/>
              </a:spcBef>
            </a:pPr>
            <a:r>
              <a:rPr lang="de-CH" altLang="de-DE" sz="800" dirty="0" smtClean="0"/>
              <a:t>FMC-Lösung</a:t>
            </a:r>
            <a:endParaRPr lang="de-CH" altLang="de-DE" sz="800" dirty="0"/>
          </a:p>
        </p:txBody>
      </p:sp>
      <p:sp>
        <p:nvSpPr>
          <p:cNvPr id="35855" name="Text Box 15"/>
          <p:cNvSpPr txBox="1">
            <a:spLocks noChangeArrowheads="1"/>
          </p:cNvSpPr>
          <p:nvPr/>
        </p:nvSpPr>
        <p:spPr bwMode="auto">
          <a:xfrm>
            <a:off x="3321050" y="2703666"/>
            <a:ext cx="12842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CH" altLang="de-DE" sz="1200" b="1" dirty="0" smtClean="0"/>
              <a:t>Kunden-orientiert</a:t>
            </a:r>
          </a:p>
          <a:p>
            <a:pPr algn="ctr">
              <a:spcBef>
                <a:spcPct val="50000"/>
              </a:spcBef>
            </a:pPr>
            <a:r>
              <a:rPr lang="de-CH" altLang="de-DE" sz="800" dirty="0" smtClean="0"/>
              <a:t>Kunden </a:t>
            </a:r>
            <a:r>
              <a:rPr lang="de-CH" altLang="de-DE" sz="800" dirty="0" err="1" smtClean="0"/>
              <a:t>Contact</a:t>
            </a:r>
            <a:r>
              <a:rPr lang="de-CH" altLang="de-DE" sz="800" dirty="0" smtClean="0"/>
              <a:t> Center</a:t>
            </a:r>
          </a:p>
          <a:p>
            <a:pPr algn="ctr">
              <a:spcBef>
                <a:spcPct val="50000"/>
              </a:spcBef>
            </a:pPr>
            <a:r>
              <a:rPr lang="de-CH" altLang="de-DE" sz="800" dirty="0" smtClean="0"/>
              <a:t>Intelligentes Routing</a:t>
            </a:r>
          </a:p>
          <a:p>
            <a:pPr algn="ctr">
              <a:spcBef>
                <a:spcPct val="50000"/>
              </a:spcBef>
            </a:pPr>
            <a:r>
              <a:rPr lang="de-CH" altLang="de-DE" sz="800" dirty="0" smtClean="0"/>
              <a:t>Professionelle Vermittleransagen</a:t>
            </a:r>
          </a:p>
          <a:p>
            <a:pPr algn="ctr">
              <a:spcBef>
                <a:spcPct val="50000"/>
              </a:spcBef>
            </a:pPr>
            <a:r>
              <a:rPr lang="de-CH" altLang="de-DE" sz="800" dirty="0" smtClean="0"/>
              <a:t>IVR</a:t>
            </a:r>
            <a:endParaRPr lang="de-CH" altLang="de-DE" sz="800" dirty="0"/>
          </a:p>
        </p:txBody>
      </p:sp>
      <p:sp>
        <p:nvSpPr>
          <p:cNvPr id="35856" name="Text Box 16"/>
          <p:cNvSpPr txBox="1">
            <a:spLocks noChangeArrowheads="1"/>
          </p:cNvSpPr>
          <p:nvPr/>
        </p:nvSpPr>
        <p:spPr bwMode="auto">
          <a:xfrm>
            <a:off x="4678363" y="2703666"/>
            <a:ext cx="128428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spAutoFit/>
          </a:bodyPr>
          <a:lstStyle/>
          <a:p>
            <a:pPr algn="ctr">
              <a:spcBef>
                <a:spcPct val="50000"/>
              </a:spcBef>
            </a:pPr>
            <a:r>
              <a:rPr lang="de-CH" altLang="de-DE" sz="1200" b="1" dirty="0" smtClean="0"/>
              <a:t>Wirtschaftlich-</a:t>
            </a:r>
            <a:r>
              <a:rPr lang="de-CH" altLang="de-DE" sz="1200" b="1" dirty="0" err="1" smtClean="0"/>
              <a:t>keit</a:t>
            </a:r>
            <a:endParaRPr lang="de-CH" altLang="de-DE" sz="1200" b="1" dirty="0" smtClean="0"/>
          </a:p>
          <a:p>
            <a:pPr algn="ctr">
              <a:spcBef>
                <a:spcPct val="50000"/>
              </a:spcBef>
            </a:pPr>
            <a:r>
              <a:rPr lang="de-CH" altLang="de-DE" sz="800" dirty="0" smtClean="0"/>
              <a:t>Modulare und skalierbare Migrationspfade</a:t>
            </a:r>
          </a:p>
          <a:p>
            <a:pPr algn="ctr">
              <a:spcBef>
                <a:spcPct val="50000"/>
              </a:spcBef>
            </a:pPr>
            <a:r>
              <a:rPr lang="de-CH" altLang="de-DE" sz="800" dirty="0" smtClean="0"/>
              <a:t>Kontrolle der Kommunikationskosten</a:t>
            </a:r>
          </a:p>
          <a:p>
            <a:pPr algn="ctr">
              <a:spcBef>
                <a:spcPct val="50000"/>
              </a:spcBef>
            </a:pPr>
            <a:r>
              <a:rPr lang="de-CH" altLang="de-DE" sz="800" dirty="0" smtClean="0"/>
              <a:t>Nutzung von privaten Datennetzwerken für Voice</a:t>
            </a:r>
          </a:p>
          <a:p>
            <a:pPr algn="ctr">
              <a:spcBef>
                <a:spcPct val="50000"/>
              </a:spcBef>
            </a:pPr>
            <a:r>
              <a:rPr lang="de-CH" altLang="de-DE" sz="800" dirty="0" smtClean="0"/>
              <a:t>Ausgereifte Management Tools</a:t>
            </a:r>
            <a:endParaRPr lang="de-CH" altLang="de-DE" sz="800" dirty="0"/>
          </a:p>
        </p:txBody>
      </p:sp>
      <p:sp>
        <p:nvSpPr>
          <p:cNvPr id="35857" name="Text Box 17"/>
          <p:cNvSpPr txBox="1">
            <a:spLocks noChangeArrowheads="1"/>
          </p:cNvSpPr>
          <p:nvPr/>
        </p:nvSpPr>
        <p:spPr bwMode="auto">
          <a:xfrm>
            <a:off x="6049963" y="2703666"/>
            <a:ext cx="128428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CH" altLang="de-DE" sz="1200" b="1" dirty="0" smtClean="0"/>
              <a:t>IT Integration</a:t>
            </a:r>
          </a:p>
          <a:p>
            <a:pPr algn="ctr">
              <a:spcBef>
                <a:spcPct val="50000"/>
              </a:spcBef>
            </a:pPr>
            <a:r>
              <a:rPr lang="de-CH" altLang="de-DE" sz="800" dirty="0" smtClean="0"/>
              <a:t>Verwendung von globalen Standards</a:t>
            </a:r>
          </a:p>
          <a:p>
            <a:pPr algn="ctr">
              <a:spcBef>
                <a:spcPct val="50000"/>
              </a:spcBef>
            </a:pPr>
            <a:r>
              <a:rPr lang="de-CH" altLang="de-DE" sz="800" dirty="0" smtClean="0"/>
              <a:t>Schnittstellen zu bestehenden Applikationen und CRM</a:t>
            </a:r>
          </a:p>
          <a:p>
            <a:pPr algn="ctr">
              <a:spcBef>
                <a:spcPct val="50000"/>
              </a:spcBef>
            </a:pPr>
            <a:r>
              <a:rPr lang="de-CH" altLang="de-DE" sz="800" dirty="0" smtClean="0"/>
              <a:t>Eingebauter DHCP Server</a:t>
            </a:r>
          </a:p>
          <a:p>
            <a:pPr algn="ctr">
              <a:spcBef>
                <a:spcPct val="50000"/>
              </a:spcBef>
            </a:pPr>
            <a:r>
              <a:rPr lang="de-CH" altLang="de-DE" sz="800" dirty="0" smtClean="0"/>
              <a:t>Microsoft Outlook und Exchange Integration</a:t>
            </a:r>
            <a:endParaRPr lang="de-CH" altLang="de-DE" sz="800" dirty="0"/>
          </a:p>
        </p:txBody>
      </p:sp>
      <p:sp>
        <p:nvSpPr>
          <p:cNvPr id="35858" name="Text Box 18"/>
          <p:cNvSpPr txBox="1">
            <a:spLocks noChangeArrowheads="1"/>
          </p:cNvSpPr>
          <p:nvPr/>
        </p:nvSpPr>
        <p:spPr bwMode="auto">
          <a:xfrm>
            <a:off x="7416800" y="2703666"/>
            <a:ext cx="1273175"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rIns="36000">
            <a:spAutoFit/>
          </a:bodyPr>
          <a:lstStyle/>
          <a:p>
            <a:pPr algn="ctr">
              <a:spcBef>
                <a:spcPct val="50000"/>
              </a:spcBef>
            </a:pPr>
            <a:r>
              <a:rPr lang="de-CH" altLang="de-DE" sz="1200" b="1" dirty="0" smtClean="0"/>
              <a:t>Sichere Kommunikation</a:t>
            </a:r>
          </a:p>
          <a:p>
            <a:pPr algn="ctr">
              <a:spcBef>
                <a:spcPct val="50000"/>
              </a:spcBef>
            </a:pPr>
            <a:r>
              <a:rPr lang="de-CH" altLang="de-DE" sz="800" dirty="0" smtClean="0"/>
              <a:t>Medienverschlüsselung</a:t>
            </a:r>
          </a:p>
          <a:p>
            <a:pPr algn="ctr">
              <a:spcBef>
                <a:spcPct val="50000"/>
              </a:spcBef>
            </a:pPr>
            <a:r>
              <a:rPr lang="de-CH" altLang="de-DE" sz="800" dirty="0" smtClean="0"/>
              <a:t>Verschlüsselung von Voicemail-Nachrichten</a:t>
            </a:r>
          </a:p>
          <a:p>
            <a:pPr algn="ctr">
              <a:spcBef>
                <a:spcPct val="50000"/>
              </a:spcBef>
            </a:pPr>
            <a:r>
              <a:rPr lang="de-CH" altLang="de-DE" sz="800" dirty="0" smtClean="0"/>
              <a:t>Gesicherter Zugang für die Systemverwaltung</a:t>
            </a:r>
            <a:endParaRPr lang="de-CH" altLang="de-DE" sz="800"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1"/>
          <p:cNvSpPr>
            <a:spLocks noGrp="1"/>
          </p:cNvSpPr>
          <p:nvPr>
            <p:ph type="title"/>
          </p:nvPr>
        </p:nvSpPr>
        <p:spPr/>
        <p:txBody>
          <a:bodyPr/>
          <a:lstStyle/>
          <a:p>
            <a:r>
              <a:rPr lang="en-GB" altLang="de-DE" dirty="0" smtClean="0">
                <a:solidFill>
                  <a:srgbClr val="15325F"/>
                </a:solidFill>
                <a:latin typeface="Arial" pitchFamily="34" charset="0"/>
                <a:ea typeface="Geneva"/>
                <a:cs typeface="Arial" pitchFamily="34" charset="0"/>
              </a:rPr>
              <a:t>MiVoice Office 400 </a:t>
            </a:r>
            <a:r>
              <a:rPr lang="en-GB" altLang="de-DE" dirty="0" err="1" smtClean="0">
                <a:solidFill>
                  <a:srgbClr val="15325F"/>
                </a:solidFill>
                <a:latin typeface="Arial" pitchFamily="34" charset="0"/>
                <a:ea typeface="Geneva"/>
                <a:cs typeface="Arial" pitchFamily="34" charset="0"/>
              </a:rPr>
              <a:t>Systeme</a:t>
            </a:r>
            <a:endParaRPr lang="en-GB" altLang="de-DE" dirty="0" smtClean="0">
              <a:solidFill>
                <a:srgbClr val="15325F"/>
              </a:solidFill>
              <a:latin typeface="Arial" pitchFamily="34" charset="0"/>
              <a:ea typeface="Geneva"/>
              <a:cs typeface="Arial" pitchFamily="34" charset="0"/>
            </a:endParaRPr>
          </a:p>
        </p:txBody>
      </p:sp>
      <p:sp>
        <p:nvSpPr>
          <p:cNvPr id="3689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FD4A38E0-B5CD-4494-B56E-77ABFFFA8F95}" type="slidenum">
              <a:rPr lang="de-CH" altLang="de-DE">
                <a:solidFill>
                  <a:srgbClr val="8A8F9D"/>
                </a:solidFill>
              </a:rPr>
              <a:pPr/>
              <a:t>15</a:t>
            </a:fld>
            <a:endParaRPr lang="de-CH" altLang="de-DE">
              <a:solidFill>
                <a:srgbClr val="8A8F9D"/>
              </a:solidFill>
            </a:endParaRPr>
          </a:p>
        </p:txBody>
      </p:sp>
      <p:pic>
        <p:nvPicPr>
          <p:cNvPr id="3689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650" y="1212850"/>
            <a:ext cx="57277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p:cNvSpPr>
            <a:spLocks noGrp="1"/>
          </p:cNvSpPr>
          <p:nvPr>
            <p:ph type="title"/>
          </p:nvPr>
        </p:nvSpPr>
        <p:spPr/>
        <p:txBody>
          <a:bodyPr/>
          <a:lstStyle/>
          <a:p>
            <a:r>
              <a:rPr lang="de-DE" altLang="de-DE" dirty="0" smtClean="0">
                <a:solidFill>
                  <a:srgbClr val="15325F"/>
                </a:solidFill>
                <a:latin typeface="Arial" pitchFamily="34" charset="0"/>
                <a:ea typeface="Geneva"/>
                <a:cs typeface="Arial" pitchFamily="34" charset="0"/>
              </a:rPr>
              <a:t>Hochmodular und skalierbar</a:t>
            </a:r>
          </a:p>
        </p:txBody>
      </p:sp>
      <p:sp>
        <p:nvSpPr>
          <p:cNvPr id="3789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1CE2C01E-623F-4B53-A94C-2002B2DB8EC8}" type="slidenum">
              <a:rPr lang="de-CH" altLang="de-DE">
                <a:solidFill>
                  <a:srgbClr val="8A8F9D"/>
                </a:solidFill>
              </a:rPr>
              <a:pPr/>
              <a:t>16</a:t>
            </a:fld>
            <a:endParaRPr lang="de-CH" altLang="de-DE">
              <a:solidFill>
                <a:srgbClr val="8A8F9D"/>
              </a:solidFill>
            </a:endParaRPr>
          </a:p>
        </p:txBody>
      </p:sp>
      <p:pic>
        <p:nvPicPr>
          <p:cNvPr id="37891" name="Picture 4" descr="Mitelmivoic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1238" y="1333500"/>
            <a:ext cx="7153275"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424113" y="1741488"/>
            <a:ext cx="1022350" cy="10652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1400175" y="3690938"/>
            <a:ext cx="1023938" cy="10636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789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4425950"/>
            <a:ext cx="60007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5765800" y="1709738"/>
            <a:ext cx="1023938" cy="10652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6665913" y="3743325"/>
            <a:ext cx="1189037" cy="106521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897" name="TextBox 5"/>
          <p:cNvSpPr txBox="1">
            <a:spLocks noChangeArrowheads="1"/>
          </p:cNvSpPr>
          <p:nvPr/>
        </p:nvSpPr>
        <p:spPr bwMode="auto">
          <a:xfrm>
            <a:off x="5595938" y="1725613"/>
            <a:ext cx="1362075" cy="867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spAutoFit/>
          </a:bodyPr>
          <a:lstStyle>
            <a:lvl1pPr defTabSz="1306513">
              <a:defRPr>
                <a:solidFill>
                  <a:schemeClr val="tx1"/>
                </a:solidFill>
                <a:latin typeface="Arial" pitchFamily="34" charset="0"/>
                <a:ea typeface="ＭＳ Ｐゴシック" pitchFamily="34" charset="-128"/>
              </a:defRPr>
            </a:lvl1pPr>
            <a:lvl2pPr marL="742950" indent="-285750" defTabSz="1306513">
              <a:defRPr>
                <a:solidFill>
                  <a:schemeClr val="tx1"/>
                </a:solidFill>
                <a:latin typeface="Arial" pitchFamily="34" charset="0"/>
                <a:ea typeface="ＭＳ Ｐゴシック" pitchFamily="34" charset="-128"/>
              </a:defRPr>
            </a:lvl2pPr>
            <a:lvl3pPr marL="1143000" indent="-228600" defTabSz="1306513">
              <a:defRPr>
                <a:solidFill>
                  <a:schemeClr val="tx1"/>
                </a:solidFill>
                <a:latin typeface="Arial" pitchFamily="34" charset="0"/>
                <a:ea typeface="ＭＳ Ｐゴシック" pitchFamily="34" charset="-128"/>
              </a:defRPr>
            </a:lvl3pPr>
            <a:lvl4pPr marL="1600200" indent="-228600" defTabSz="1306513">
              <a:defRPr>
                <a:solidFill>
                  <a:schemeClr val="tx1"/>
                </a:solidFill>
                <a:latin typeface="Arial" pitchFamily="34" charset="0"/>
                <a:ea typeface="ＭＳ Ｐゴシック" pitchFamily="34" charset="-128"/>
              </a:defRPr>
            </a:lvl4pPr>
            <a:lvl5pPr marL="2057400" indent="-228600" defTabSz="1306513">
              <a:defRPr>
                <a:solidFill>
                  <a:schemeClr val="tx1"/>
                </a:solidFill>
                <a:latin typeface="Arial" pitchFamily="34" charset="0"/>
                <a:ea typeface="ＭＳ Ｐゴシック" pitchFamily="34" charset="-128"/>
              </a:defRPr>
            </a:lvl5pPr>
            <a:lvl6pPr marL="2514600" indent="-228600" defTabSz="1306513"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1306513"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1306513"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1306513"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lnSpc>
                <a:spcPct val="90000"/>
              </a:lnSpc>
            </a:pPr>
            <a:r>
              <a:rPr lang="de-DE" altLang="de-DE" sz="1400" b="1" dirty="0" smtClean="0">
                <a:solidFill>
                  <a:srgbClr val="00A1E0"/>
                </a:solidFill>
              </a:rPr>
              <a:t>Identische Applikationen für 4 bis</a:t>
            </a:r>
          </a:p>
          <a:p>
            <a:pPr algn="ctr" eaLnBrk="0" hangingPunct="0">
              <a:lnSpc>
                <a:spcPct val="90000"/>
              </a:lnSpc>
            </a:pPr>
            <a:r>
              <a:rPr lang="de-DE" altLang="de-DE" sz="1400" b="1" dirty="0" smtClean="0">
                <a:solidFill>
                  <a:srgbClr val="00A1E0"/>
                </a:solidFill>
              </a:rPr>
              <a:t>600 Nutzer</a:t>
            </a:r>
            <a:endParaRPr lang="de-DE" altLang="de-DE" sz="1400" b="1" dirty="0">
              <a:solidFill>
                <a:srgbClr val="00A1E0"/>
              </a:solidFill>
            </a:endParaRPr>
          </a:p>
        </p:txBody>
      </p:sp>
      <p:sp>
        <p:nvSpPr>
          <p:cNvPr id="37898" name="TextBox 8"/>
          <p:cNvSpPr txBox="1">
            <a:spLocks noChangeArrowheads="1"/>
          </p:cNvSpPr>
          <p:nvPr/>
        </p:nvSpPr>
        <p:spPr bwMode="auto">
          <a:xfrm>
            <a:off x="6496050" y="4132263"/>
            <a:ext cx="1377950" cy="3000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spAutoFit/>
          </a:bodyPr>
          <a:lstStyle>
            <a:lvl1pPr defTabSz="1306513">
              <a:defRPr>
                <a:solidFill>
                  <a:schemeClr val="tx1"/>
                </a:solidFill>
                <a:latin typeface="Arial" pitchFamily="34" charset="0"/>
                <a:ea typeface="ＭＳ Ｐゴシック" pitchFamily="34" charset="-128"/>
              </a:defRPr>
            </a:lvl1pPr>
            <a:lvl2pPr marL="742950" indent="-285750" defTabSz="1306513">
              <a:defRPr>
                <a:solidFill>
                  <a:schemeClr val="tx1"/>
                </a:solidFill>
                <a:latin typeface="Arial" pitchFamily="34" charset="0"/>
                <a:ea typeface="ＭＳ Ｐゴシック" pitchFamily="34" charset="-128"/>
              </a:defRPr>
            </a:lvl2pPr>
            <a:lvl3pPr marL="1143000" indent="-228600" defTabSz="1306513">
              <a:defRPr>
                <a:solidFill>
                  <a:schemeClr val="tx1"/>
                </a:solidFill>
                <a:latin typeface="Arial" pitchFamily="34" charset="0"/>
                <a:ea typeface="ＭＳ Ｐゴシック" pitchFamily="34" charset="-128"/>
              </a:defRPr>
            </a:lvl3pPr>
            <a:lvl4pPr marL="1600200" indent="-228600" defTabSz="1306513">
              <a:defRPr>
                <a:solidFill>
                  <a:schemeClr val="tx1"/>
                </a:solidFill>
                <a:latin typeface="Arial" pitchFamily="34" charset="0"/>
                <a:ea typeface="ＭＳ Ｐゴシック" pitchFamily="34" charset="-128"/>
              </a:defRPr>
            </a:lvl4pPr>
            <a:lvl5pPr marL="2057400" indent="-228600" defTabSz="1306513">
              <a:defRPr>
                <a:solidFill>
                  <a:schemeClr val="tx1"/>
                </a:solidFill>
                <a:latin typeface="Arial" pitchFamily="34" charset="0"/>
                <a:ea typeface="ＭＳ Ｐゴシック" pitchFamily="34" charset="-128"/>
              </a:defRPr>
            </a:lvl5pPr>
            <a:lvl6pPr marL="2514600" indent="-228600" defTabSz="1306513"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1306513"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1306513"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1306513"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lnSpc>
                <a:spcPct val="90000"/>
              </a:lnSpc>
            </a:pPr>
            <a:endParaRPr lang="en-US" altLang="de-DE" sz="1500" b="1">
              <a:solidFill>
                <a:srgbClr val="00A1E0"/>
              </a:solidFill>
            </a:endParaRPr>
          </a:p>
        </p:txBody>
      </p:sp>
      <p:sp>
        <p:nvSpPr>
          <p:cNvPr id="37899" name="TextBox 6"/>
          <p:cNvSpPr txBox="1">
            <a:spLocks noChangeArrowheads="1"/>
          </p:cNvSpPr>
          <p:nvPr/>
        </p:nvSpPr>
        <p:spPr bwMode="auto">
          <a:xfrm>
            <a:off x="6475413" y="4029075"/>
            <a:ext cx="1509712" cy="480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spAutoFit/>
          </a:bodyPr>
          <a:lstStyle>
            <a:lvl1pPr defTabSz="1306513">
              <a:defRPr>
                <a:solidFill>
                  <a:schemeClr val="tx1"/>
                </a:solidFill>
                <a:latin typeface="Arial" pitchFamily="34" charset="0"/>
                <a:ea typeface="ＭＳ Ｐゴシック" pitchFamily="34" charset="-128"/>
              </a:defRPr>
            </a:lvl1pPr>
            <a:lvl2pPr marL="742950" indent="-285750" defTabSz="1306513">
              <a:defRPr>
                <a:solidFill>
                  <a:schemeClr val="tx1"/>
                </a:solidFill>
                <a:latin typeface="Arial" pitchFamily="34" charset="0"/>
                <a:ea typeface="ＭＳ Ｐゴシック" pitchFamily="34" charset="-128"/>
              </a:defRPr>
            </a:lvl2pPr>
            <a:lvl3pPr marL="1143000" indent="-228600" defTabSz="1306513">
              <a:defRPr>
                <a:solidFill>
                  <a:schemeClr val="tx1"/>
                </a:solidFill>
                <a:latin typeface="Arial" pitchFamily="34" charset="0"/>
                <a:ea typeface="ＭＳ Ｐゴシック" pitchFamily="34" charset="-128"/>
              </a:defRPr>
            </a:lvl3pPr>
            <a:lvl4pPr marL="1600200" indent="-228600" defTabSz="1306513">
              <a:defRPr>
                <a:solidFill>
                  <a:schemeClr val="tx1"/>
                </a:solidFill>
                <a:latin typeface="Arial" pitchFamily="34" charset="0"/>
                <a:ea typeface="ＭＳ Ｐゴシック" pitchFamily="34" charset="-128"/>
              </a:defRPr>
            </a:lvl4pPr>
            <a:lvl5pPr marL="2057400" indent="-228600" defTabSz="1306513">
              <a:defRPr>
                <a:solidFill>
                  <a:schemeClr val="tx1"/>
                </a:solidFill>
                <a:latin typeface="Arial" pitchFamily="34" charset="0"/>
                <a:ea typeface="ＭＳ Ｐゴシック" pitchFamily="34" charset="-128"/>
              </a:defRPr>
            </a:lvl5pPr>
            <a:lvl6pPr marL="2514600" indent="-228600" defTabSz="1306513"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1306513"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1306513"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1306513"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lnSpc>
                <a:spcPct val="90000"/>
              </a:lnSpc>
            </a:pPr>
            <a:r>
              <a:rPr lang="de-DE" altLang="de-DE" sz="1400" b="1" dirty="0" smtClean="0">
                <a:solidFill>
                  <a:srgbClr val="00A1E0"/>
                </a:solidFill>
              </a:rPr>
              <a:t>Kostengünstig</a:t>
            </a:r>
          </a:p>
          <a:p>
            <a:pPr algn="ctr" eaLnBrk="0" hangingPunct="0">
              <a:lnSpc>
                <a:spcPct val="90000"/>
              </a:lnSpc>
              <a:buFont typeface="Arial" pitchFamily="34" charset="0"/>
              <a:buNone/>
            </a:pPr>
            <a:r>
              <a:rPr lang="de-DE" altLang="de-DE" sz="1400" b="1" dirty="0" smtClean="0">
                <a:solidFill>
                  <a:srgbClr val="00A1E0"/>
                </a:solidFill>
              </a:rPr>
              <a:t>Pay per User</a:t>
            </a:r>
            <a:endParaRPr lang="de-DE" altLang="de-DE" sz="1400" b="1" dirty="0">
              <a:solidFill>
                <a:srgbClr val="00A1E0"/>
              </a:solidFill>
            </a:endParaRPr>
          </a:p>
        </p:txBody>
      </p:sp>
      <p:sp>
        <p:nvSpPr>
          <p:cNvPr id="37900" name="Text Box 8"/>
          <p:cNvSpPr txBox="1">
            <a:spLocks noChangeArrowheads="1"/>
          </p:cNvSpPr>
          <p:nvPr/>
        </p:nvSpPr>
        <p:spPr bwMode="auto">
          <a:xfrm>
            <a:off x="2203450" y="1741488"/>
            <a:ext cx="1344613" cy="674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spAutoFit/>
          </a:bodyPr>
          <a:lstStyle>
            <a:lvl1pPr defTabSz="1306513">
              <a:defRPr>
                <a:solidFill>
                  <a:schemeClr val="tx1"/>
                </a:solidFill>
                <a:latin typeface="Arial" pitchFamily="34" charset="0"/>
                <a:ea typeface="ＭＳ Ｐゴシック" pitchFamily="34" charset="-128"/>
              </a:defRPr>
            </a:lvl1pPr>
            <a:lvl2pPr marL="742950" indent="-285750" defTabSz="1306513">
              <a:defRPr>
                <a:solidFill>
                  <a:schemeClr val="tx1"/>
                </a:solidFill>
                <a:latin typeface="Arial" pitchFamily="34" charset="0"/>
                <a:ea typeface="ＭＳ Ｐゴシック" pitchFamily="34" charset="-128"/>
              </a:defRPr>
            </a:lvl2pPr>
            <a:lvl3pPr marL="1143000" indent="-228600" defTabSz="1306513">
              <a:defRPr>
                <a:solidFill>
                  <a:schemeClr val="tx1"/>
                </a:solidFill>
                <a:latin typeface="Arial" pitchFamily="34" charset="0"/>
                <a:ea typeface="ＭＳ Ｐゴシック" pitchFamily="34" charset="-128"/>
              </a:defRPr>
            </a:lvl3pPr>
            <a:lvl4pPr marL="1600200" indent="-228600" defTabSz="1306513">
              <a:defRPr>
                <a:solidFill>
                  <a:schemeClr val="tx1"/>
                </a:solidFill>
                <a:latin typeface="Arial" pitchFamily="34" charset="0"/>
                <a:ea typeface="ＭＳ Ｐゴシック" pitchFamily="34" charset="-128"/>
              </a:defRPr>
            </a:lvl4pPr>
            <a:lvl5pPr marL="2057400" indent="-228600" defTabSz="1306513">
              <a:defRPr>
                <a:solidFill>
                  <a:schemeClr val="tx1"/>
                </a:solidFill>
                <a:latin typeface="Arial" pitchFamily="34" charset="0"/>
                <a:ea typeface="ＭＳ Ｐゴシック" pitchFamily="34" charset="-128"/>
              </a:defRPr>
            </a:lvl5pPr>
            <a:lvl6pPr marL="2514600" indent="-228600" defTabSz="1306513"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1306513"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1306513"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1306513"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lnSpc>
                <a:spcPct val="90000"/>
              </a:lnSpc>
            </a:pPr>
            <a:r>
              <a:rPr lang="de-DE" altLang="de-DE" sz="1400" b="1" dirty="0" smtClean="0">
                <a:solidFill>
                  <a:srgbClr val="00A1E0"/>
                </a:solidFill>
              </a:rPr>
              <a:t>Modulare und erweiterbare Hardware</a:t>
            </a:r>
            <a:endParaRPr lang="de-DE" altLang="de-DE" sz="1400" b="1" dirty="0">
              <a:solidFill>
                <a:srgbClr val="00A1E0"/>
              </a:solidFill>
            </a:endParaRPr>
          </a:p>
        </p:txBody>
      </p:sp>
      <p:sp>
        <p:nvSpPr>
          <p:cNvPr id="37901" name="Text Box 9"/>
          <p:cNvSpPr txBox="1">
            <a:spLocks noChangeArrowheads="1"/>
          </p:cNvSpPr>
          <p:nvPr/>
        </p:nvSpPr>
        <p:spPr bwMode="auto">
          <a:xfrm>
            <a:off x="1227138" y="3917950"/>
            <a:ext cx="1371600" cy="480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spAutoFit/>
          </a:bodyPr>
          <a:lstStyle>
            <a:lvl1pPr defTabSz="1306513">
              <a:defRPr>
                <a:solidFill>
                  <a:schemeClr val="tx1"/>
                </a:solidFill>
                <a:latin typeface="Arial" pitchFamily="34" charset="0"/>
                <a:ea typeface="ＭＳ Ｐゴシック" pitchFamily="34" charset="-128"/>
              </a:defRPr>
            </a:lvl1pPr>
            <a:lvl2pPr marL="742950" indent="-285750" defTabSz="1306513">
              <a:defRPr>
                <a:solidFill>
                  <a:schemeClr val="tx1"/>
                </a:solidFill>
                <a:latin typeface="Arial" pitchFamily="34" charset="0"/>
                <a:ea typeface="ＭＳ Ｐゴシック" pitchFamily="34" charset="-128"/>
              </a:defRPr>
            </a:lvl2pPr>
            <a:lvl3pPr marL="1143000" indent="-228600" defTabSz="1306513">
              <a:defRPr>
                <a:solidFill>
                  <a:schemeClr val="tx1"/>
                </a:solidFill>
                <a:latin typeface="Arial" pitchFamily="34" charset="0"/>
                <a:ea typeface="ＭＳ Ｐゴシック" pitchFamily="34" charset="-128"/>
              </a:defRPr>
            </a:lvl3pPr>
            <a:lvl4pPr marL="1600200" indent="-228600" defTabSz="1306513">
              <a:defRPr>
                <a:solidFill>
                  <a:schemeClr val="tx1"/>
                </a:solidFill>
                <a:latin typeface="Arial" pitchFamily="34" charset="0"/>
                <a:ea typeface="ＭＳ Ｐゴシック" pitchFamily="34" charset="-128"/>
              </a:defRPr>
            </a:lvl4pPr>
            <a:lvl5pPr marL="2057400" indent="-228600" defTabSz="1306513">
              <a:defRPr>
                <a:solidFill>
                  <a:schemeClr val="tx1"/>
                </a:solidFill>
                <a:latin typeface="Arial" pitchFamily="34" charset="0"/>
                <a:ea typeface="ＭＳ Ｐゴシック" pitchFamily="34" charset="-128"/>
              </a:defRPr>
            </a:lvl5pPr>
            <a:lvl6pPr marL="2514600" indent="-228600" defTabSz="1306513"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1306513"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1306513"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1306513" fontAlgn="base">
              <a:spcBef>
                <a:spcPct val="0"/>
              </a:spcBef>
              <a:spcAft>
                <a:spcPct val="0"/>
              </a:spcAft>
              <a:defRPr>
                <a:solidFill>
                  <a:schemeClr val="tx1"/>
                </a:solidFill>
                <a:latin typeface="Arial" pitchFamily="34" charset="0"/>
                <a:ea typeface="ＭＳ Ｐゴシック" pitchFamily="34" charset="-128"/>
              </a:defRPr>
            </a:lvl9pPr>
          </a:lstStyle>
          <a:p>
            <a:pPr algn="ctr" eaLnBrk="0" hangingPunct="0">
              <a:lnSpc>
                <a:spcPct val="90000"/>
              </a:lnSpc>
            </a:pPr>
            <a:r>
              <a:rPr lang="de-DE" altLang="de-DE" sz="1400" b="1" dirty="0" smtClean="0">
                <a:solidFill>
                  <a:srgbClr val="00A1E0"/>
                </a:solidFill>
              </a:rPr>
              <a:t>Kunden-spezifisch</a:t>
            </a:r>
            <a:endParaRPr lang="de-DE" altLang="de-DE" sz="1400" b="1" dirty="0">
              <a:solidFill>
                <a:srgbClr val="00A1E0"/>
              </a:solidFill>
            </a:endParaRPr>
          </a:p>
        </p:txBody>
      </p:sp>
      <p:pic>
        <p:nvPicPr>
          <p:cNvPr id="379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3825" y="2443163"/>
            <a:ext cx="5429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6788" y="2581275"/>
            <a:ext cx="46196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2463" y="4594225"/>
            <a:ext cx="517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5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075" y="1560513"/>
            <a:ext cx="3971925" cy="375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8" name="Titel 1"/>
          <p:cNvSpPr>
            <a:spLocks noGrp="1"/>
          </p:cNvSpPr>
          <p:nvPr>
            <p:ph type="title"/>
          </p:nvPr>
        </p:nvSpPr>
        <p:spPr/>
        <p:txBody>
          <a:bodyPr/>
          <a:lstStyle/>
          <a:p>
            <a:r>
              <a:rPr lang="de-DE" altLang="de-DE" dirty="0" smtClean="0">
                <a:latin typeface="Arial" pitchFamily="34" charset="0"/>
                <a:ea typeface="Geneva"/>
                <a:cs typeface="Arial" pitchFamily="34" charset="0"/>
              </a:rPr>
              <a:t>Offene Standards bieten Interoperabilität</a:t>
            </a:r>
          </a:p>
        </p:txBody>
      </p:sp>
      <p:sp>
        <p:nvSpPr>
          <p:cNvPr id="39937" name="Inhaltsplatzhalter 2"/>
          <p:cNvSpPr>
            <a:spLocks noGrp="1"/>
          </p:cNvSpPr>
          <p:nvPr>
            <p:ph idx="1"/>
          </p:nvPr>
        </p:nvSpPr>
        <p:spPr>
          <a:xfrm>
            <a:off x="393700" y="1128713"/>
            <a:ext cx="5204843" cy="4525962"/>
          </a:xfrm>
        </p:spPr>
        <p:txBody>
          <a:bodyPr/>
          <a:lstStyle/>
          <a:p>
            <a:pPr marL="250825" indent="-250825">
              <a:buClr>
                <a:srgbClr val="00A1E0"/>
              </a:buClr>
            </a:pPr>
            <a:r>
              <a:rPr lang="de-DE" altLang="de-DE" dirty="0" smtClean="0">
                <a:solidFill>
                  <a:schemeClr val="bg1"/>
                </a:solidFill>
                <a:latin typeface="Arial" pitchFamily="34" charset="0"/>
                <a:ea typeface="Geneva"/>
                <a:cs typeface="Arial" pitchFamily="34" charset="0"/>
              </a:rPr>
              <a:t>MiVoice Office 400 basiert auf Industriestandards und integriert sich reibungslos</a:t>
            </a:r>
          </a:p>
          <a:p>
            <a:pPr lvl="1">
              <a:buClr>
                <a:srgbClr val="00A1E0"/>
              </a:buClr>
            </a:pPr>
            <a:r>
              <a:rPr lang="de-DE" altLang="de-DE" dirty="0">
                <a:solidFill>
                  <a:schemeClr val="bg1"/>
                </a:solidFill>
                <a:latin typeface="Arial" pitchFamily="34" charset="0"/>
                <a:ea typeface="ＭＳ Ｐゴシック" pitchFamily="34" charset="-128"/>
                <a:cs typeface="Arial" pitchFamily="34" charset="0"/>
              </a:rPr>
              <a:t>i</a:t>
            </a:r>
            <a:r>
              <a:rPr lang="de-DE" altLang="de-DE" dirty="0" smtClean="0">
                <a:solidFill>
                  <a:schemeClr val="bg1"/>
                </a:solidFill>
                <a:latin typeface="Arial" pitchFamily="34" charset="0"/>
                <a:ea typeface="ＭＳ Ｐゴシック" pitchFamily="34" charset="-128"/>
                <a:cs typeface="Arial" pitchFamily="34" charset="0"/>
              </a:rPr>
              <a:t>n die Geschäftsprozesse</a:t>
            </a:r>
            <a:endParaRPr lang="de-DE" altLang="de-DE" dirty="0" smtClean="0">
              <a:solidFill>
                <a:schemeClr val="bg1"/>
              </a:solidFill>
              <a:latin typeface="Arial" pitchFamily="34" charset="0"/>
              <a:ea typeface="Geneva"/>
              <a:cs typeface="Arial" pitchFamily="34" charset="0"/>
            </a:endParaRPr>
          </a:p>
          <a:p>
            <a:pPr lvl="1">
              <a:buClr>
                <a:srgbClr val="00A1E0"/>
              </a:buClr>
            </a:pPr>
            <a:r>
              <a:rPr lang="de-DE" altLang="de-DE" dirty="0">
                <a:solidFill>
                  <a:schemeClr val="bg1"/>
                </a:solidFill>
                <a:latin typeface="Arial" pitchFamily="34" charset="0"/>
                <a:ea typeface="Geneva"/>
                <a:cs typeface="Arial" pitchFamily="34" charset="0"/>
              </a:rPr>
              <a:t>i</a:t>
            </a:r>
            <a:r>
              <a:rPr lang="de-DE" altLang="de-DE" dirty="0" smtClean="0">
                <a:solidFill>
                  <a:schemeClr val="bg1"/>
                </a:solidFill>
                <a:latin typeface="Arial" pitchFamily="34" charset="0"/>
                <a:ea typeface="Geneva"/>
                <a:cs typeface="Arial" pitchFamily="34" charset="0"/>
              </a:rPr>
              <a:t>n eine breite Palette zertifizierter Third-Party-Produkte</a:t>
            </a:r>
          </a:p>
          <a:p>
            <a:pPr lvl="1">
              <a:buClr>
                <a:srgbClr val="00A1E0"/>
              </a:buClr>
            </a:pPr>
            <a:r>
              <a:rPr lang="de-DE" altLang="de-DE" smtClean="0">
                <a:solidFill>
                  <a:schemeClr val="bg1"/>
                </a:solidFill>
                <a:latin typeface="Arial" pitchFamily="34" charset="0"/>
                <a:ea typeface="ＭＳ Ｐゴシック" pitchFamily="34" charset="-128"/>
                <a:cs typeface="Arial" pitchFamily="34" charset="0"/>
              </a:rPr>
              <a:t>in Skype </a:t>
            </a:r>
            <a:r>
              <a:rPr lang="de-DE" altLang="de-DE" dirty="0" err="1" smtClean="0">
                <a:solidFill>
                  <a:schemeClr val="bg1"/>
                </a:solidFill>
                <a:latin typeface="Arial" pitchFamily="34" charset="0"/>
                <a:ea typeface="ＭＳ Ｐゴシック" pitchFamily="34" charset="-128"/>
                <a:cs typeface="Arial" pitchFamily="34" charset="0"/>
              </a:rPr>
              <a:t>for</a:t>
            </a:r>
            <a:r>
              <a:rPr lang="de-DE" altLang="de-DE" dirty="0" smtClean="0">
                <a:solidFill>
                  <a:schemeClr val="bg1"/>
                </a:solidFill>
                <a:latin typeface="Arial" pitchFamily="34" charset="0"/>
                <a:ea typeface="ＭＳ Ｐゴシック" pitchFamily="34" charset="-128"/>
                <a:cs typeface="Arial" pitchFamily="34" charset="0"/>
              </a:rPr>
              <a:t> Business (Lync)</a:t>
            </a:r>
          </a:p>
          <a:p>
            <a:pPr lvl="1">
              <a:buClr>
                <a:srgbClr val="00A1E0"/>
              </a:buClr>
            </a:pPr>
            <a:r>
              <a:rPr lang="de-DE" altLang="de-DE" dirty="0" smtClean="0">
                <a:solidFill>
                  <a:schemeClr val="bg1"/>
                </a:solidFill>
                <a:latin typeface="Arial" pitchFamily="34" charset="0"/>
                <a:ea typeface="ＭＳ Ｐゴシック" pitchFamily="34" charset="-128"/>
                <a:cs typeface="Arial" pitchFamily="34" charset="0"/>
              </a:rPr>
              <a:t>In Microsoft Exchange </a:t>
            </a:r>
            <a:endParaRPr lang="de-DE" altLang="de-DE" dirty="0" smtClean="0">
              <a:solidFill>
                <a:schemeClr val="bg1"/>
              </a:solidFill>
              <a:latin typeface="Arial" pitchFamily="34" charset="0"/>
              <a:ea typeface="Geneva"/>
              <a:cs typeface="Arial" pitchFamily="34" charset="0"/>
            </a:endParaRPr>
          </a:p>
          <a:p>
            <a:pPr marL="250825" indent="-250825">
              <a:buClr>
                <a:srgbClr val="00A1E0"/>
              </a:buClr>
            </a:pPr>
            <a:r>
              <a:rPr lang="de-DE" altLang="de-DE" dirty="0" smtClean="0">
                <a:solidFill>
                  <a:schemeClr val="bg1"/>
                </a:solidFill>
                <a:latin typeface="Arial" pitchFamily="34" charset="0"/>
                <a:ea typeface="ＭＳ Ｐゴシック" pitchFamily="34" charset="-128"/>
                <a:cs typeface="Arial" pitchFamily="34" charset="0"/>
              </a:rPr>
              <a:t>Ein offener Standard ist der Schlüssel zu Interoperabilität und schützt Unternehmen davor, an eine bestimmte Technologie gebunden zu sein.</a:t>
            </a:r>
            <a:endParaRPr lang="de-DE" altLang="de-DE" dirty="0" smtClean="0">
              <a:solidFill>
                <a:schemeClr val="bg1"/>
              </a:solidFill>
              <a:latin typeface="Arial" pitchFamily="34" charset="0"/>
              <a:ea typeface="Geneva"/>
              <a:cs typeface="Arial" pitchFamily="34" charset="0"/>
            </a:endParaRPr>
          </a:p>
        </p:txBody>
      </p:sp>
      <p:sp>
        <p:nvSpPr>
          <p:cNvPr id="3993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8FC3A518-6161-48F3-BA22-CA215D417C12}" type="slidenum">
              <a:rPr lang="de-CH" altLang="de-DE">
                <a:solidFill>
                  <a:srgbClr val="8A8F9D"/>
                </a:solidFill>
              </a:rPr>
              <a:pPr/>
              <a:t>17</a:t>
            </a:fld>
            <a:endParaRPr lang="de-CH" altLang="de-DE">
              <a:solidFill>
                <a:srgbClr val="8A8F9D"/>
              </a:solidFil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3965" y="1863725"/>
            <a:ext cx="3287712"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Titel 1"/>
          <p:cNvSpPr>
            <a:spLocks noGrp="1"/>
          </p:cNvSpPr>
          <p:nvPr>
            <p:ph type="title"/>
          </p:nvPr>
        </p:nvSpPr>
        <p:spPr/>
        <p:txBody>
          <a:bodyPr/>
          <a:lstStyle/>
          <a:p>
            <a:r>
              <a:rPr lang="de-DE" altLang="de-DE" dirty="0" smtClean="0">
                <a:latin typeface="Arial" pitchFamily="34" charset="0"/>
                <a:ea typeface="Geneva"/>
                <a:cs typeface="Arial" pitchFamily="34" charset="0"/>
              </a:rPr>
              <a:t>Ausgezeichnete Netzwerkfähigkeit</a:t>
            </a:r>
          </a:p>
        </p:txBody>
      </p:sp>
      <p:sp>
        <p:nvSpPr>
          <p:cNvPr id="3" name="Inhaltsplatzhalter 2"/>
          <p:cNvSpPr>
            <a:spLocks noGrp="1"/>
          </p:cNvSpPr>
          <p:nvPr>
            <p:ph idx="1"/>
          </p:nvPr>
        </p:nvSpPr>
        <p:spPr/>
        <p:txBody>
          <a:bodyPr>
            <a:noAutofit/>
          </a:bodyPr>
          <a:lstStyle/>
          <a:p>
            <a:pPr>
              <a:lnSpc>
                <a:spcPct val="90000"/>
              </a:lnSpc>
              <a:spcBef>
                <a:spcPts val="0"/>
              </a:spcBef>
              <a:spcAft>
                <a:spcPts val="1200"/>
              </a:spcAft>
              <a:buClr>
                <a:srgbClr val="00A1E0"/>
              </a:buClr>
              <a:defRPr/>
            </a:pPr>
            <a:r>
              <a:rPr lang="de-DE" dirty="0" smtClean="0">
                <a:solidFill>
                  <a:schemeClr val="bg1"/>
                </a:solidFill>
              </a:rPr>
              <a:t>AIN-Vernetzung – ideal für verteilte Standorte und zur Einbindung von Home-Office Mitarbeiter</a:t>
            </a:r>
          </a:p>
          <a:p>
            <a:pPr lvl="1">
              <a:lnSpc>
                <a:spcPct val="90000"/>
              </a:lnSpc>
              <a:spcBef>
                <a:spcPts val="0"/>
              </a:spcBef>
              <a:spcAft>
                <a:spcPts val="1200"/>
              </a:spcAft>
              <a:buClr>
                <a:srgbClr val="00A1E0"/>
              </a:buClr>
              <a:defRPr/>
            </a:pPr>
            <a:r>
              <a:rPr lang="de-DE" dirty="0">
                <a:solidFill>
                  <a:schemeClr val="bg1"/>
                </a:solidFill>
              </a:rPr>
              <a:t>Bis zu 40 Netzknoten</a:t>
            </a:r>
          </a:p>
          <a:p>
            <a:pPr lvl="1">
              <a:lnSpc>
                <a:spcPct val="90000"/>
              </a:lnSpc>
              <a:spcBef>
                <a:spcPts val="0"/>
              </a:spcBef>
              <a:spcAft>
                <a:spcPts val="1200"/>
              </a:spcAft>
              <a:buClr>
                <a:srgbClr val="00A1E0"/>
              </a:buClr>
              <a:defRPr/>
            </a:pPr>
            <a:r>
              <a:rPr lang="de-DE" dirty="0" smtClean="0">
                <a:solidFill>
                  <a:schemeClr val="bg1"/>
                </a:solidFill>
              </a:rPr>
              <a:t>Voller </a:t>
            </a:r>
            <a:r>
              <a:rPr lang="de-DE" dirty="0">
                <a:solidFill>
                  <a:schemeClr val="bg1"/>
                </a:solidFill>
              </a:rPr>
              <a:t>Zugriff auf alle Funktionen innerhalb des </a:t>
            </a:r>
            <a:r>
              <a:rPr lang="de-DE" dirty="0" smtClean="0">
                <a:solidFill>
                  <a:schemeClr val="bg1"/>
                </a:solidFill>
              </a:rPr>
              <a:t>Netzwerks</a:t>
            </a:r>
          </a:p>
          <a:p>
            <a:pPr lvl="1">
              <a:lnSpc>
                <a:spcPct val="90000"/>
              </a:lnSpc>
              <a:spcBef>
                <a:spcPts val="0"/>
              </a:spcBef>
              <a:spcAft>
                <a:spcPts val="1200"/>
              </a:spcAft>
              <a:buClr>
                <a:srgbClr val="00A1E0"/>
              </a:buClr>
              <a:defRPr/>
            </a:pPr>
            <a:r>
              <a:rPr lang="de-DE" dirty="0" smtClean="0">
                <a:solidFill>
                  <a:schemeClr val="bg1"/>
                </a:solidFill>
              </a:rPr>
              <a:t>Umfangreiche </a:t>
            </a:r>
            <a:r>
              <a:rPr lang="de-DE" dirty="0" err="1" smtClean="0">
                <a:solidFill>
                  <a:schemeClr val="bg1"/>
                </a:solidFill>
              </a:rPr>
              <a:t>Telefoniefunktionen</a:t>
            </a:r>
            <a:r>
              <a:rPr lang="de-DE" dirty="0" smtClean="0">
                <a:solidFill>
                  <a:schemeClr val="bg1"/>
                </a:solidFill>
              </a:rPr>
              <a:t>, unabhängig </a:t>
            </a:r>
            <a:br>
              <a:rPr lang="de-DE" dirty="0" smtClean="0">
                <a:solidFill>
                  <a:schemeClr val="bg1"/>
                </a:solidFill>
              </a:rPr>
            </a:br>
            <a:r>
              <a:rPr lang="de-DE" dirty="0" smtClean="0">
                <a:solidFill>
                  <a:schemeClr val="bg1"/>
                </a:solidFill>
              </a:rPr>
              <a:t>davon  wo sich der Nutzer befindet</a:t>
            </a:r>
          </a:p>
          <a:p>
            <a:pPr marL="666750" lvl="2" indent="-266700">
              <a:lnSpc>
                <a:spcPct val="90000"/>
              </a:lnSpc>
              <a:spcBef>
                <a:spcPts val="0"/>
              </a:spcBef>
              <a:spcAft>
                <a:spcPts val="1200"/>
              </a:spcAft>
              <a:buClr>
                <a:srgbClr val="00A1E0"/>
              </a:buClr>
              <a:defRPr/>
            </a:pPr>
            <a:r>
              <a:rPr lang="de-DE" dirty="0" smtClean="0">
                <a:solidFill>
                  <a:schemeClr val="bg1"/>
                </a:solidFill>
              </a:rPr>
              <a:t>Gemeinsame Ressourcen</a:t>
            </a:r>
            <a:br>
              <a:rPr lang="de-DE" dirty="0" smtClean="0">
                <a:solidFill>
                  <a:schemeClr val="bg1"/>
                </a:solidFill>
              </a:rPr>
            </a:br>
            <a:r>
              <a:rPr lang="de-DE" dirty="0" smtClean="0">
                <a:solidFill>
                  <a:schemeClr val="bg1"/>
                </a:solidFill>
              </a:rPr>
              <a:t>(Vermittler, Applikationen, externe Leitungen, …)</a:t>
            </a:r>
          </a:p>
          <a:p>
            <a:pPr>
              <a:lnSpc>
                <a:spcPct val="90000"/>
              </a:lnSpc>
              <a:spcBef>
                <a:spcPts val="0"/>
              </a:spcBef>
              <a:spcAft>
                <a:spcPts val="1200"/>
              </a:spcAft>
              <a:buClr>
                <a:srgbClr val="00A1E0"/>
              </a:buClr>
              <a:defRPr/>
            </a:pPr>
            <a:r>
              <a:rPr lang="de-DE" dirty="0" smtClean="0">
                <a:solidFill>
                  <a:schemeClr val="bg1"/>
                </a:solidFill>
              </a:rPr>
              <a:t>Private SIP-Vernetzung</a:t>
            </a:r>
          </a:p>
          <a:p>
            <a:pPr lvl="1">
              <a:lnSpc>
                <a:spcPct val="90000"/>
              </a:lnSpc>
              <a:spcBef>
                <a:spcPts val="0"/>
              </a:spcBef>
              <a:spcAft>
                <a:spcPts val="1200"/>
              </a:spcAft>
              <a:buClr>
                <a:srgbClr val="00A1E0"/>
              </a:buClr>
              <a:defRPr/>
            </a:pPr>
            <a:r>
              <a:rPr lang="de-DE" dirty="0" smtClean="0">
                <a:solidFill>
                  <a:schemeClr val="bg1"/>
                </a:solidFill>
              </a:rPr>
              <a:t>Bis zu 100 Netzwerkknoten</a:t>
            </a:r>
          </a:p>
          <a:p>
            <a:pPr lvl="1">
              <a:lnSpc>
                <a:spcPct val="90000"/>
              </a:lnSpc>
              <a:spcBef>
                <a:spcPts val="0"/>
              </a:spcBef>
              <a:spcAft>
                <a:spcPts val="600"/>
              </a:spcAft>
              <a:buClr>
                <a:srgbClr val="00A1E0"/>
              </a:buClr>
              <a:defRPr/>
            </a:pPr>
            <a:r>
              <a:rPr lang="de-DE" dirty="0" smtClean="0">
                <a:solidFill>
                  <a:schemeClr val="bg1"/>
                </a:solidFill>
              </a:rPr>
              <a:t>1000+ Nutzer</a:t>
            </a:r>
          </a:p>
          <a:p>
            <a:pPr lvl="1">
              <a:lnSpc>
                <a:spcPct val="90000"/>
              </a:lnSpc>
              <a:spcBef>
                <a:spcPts val="0"/>
              </a:spcBef>
              <a:spcAft>
                <a:spcPts val="600"/>
              </a:spcAft>
              <a:buClr>
                <a:srgbClr val="00A1E0"/>
              </a:buClr>
              <a:defRPr/>
            </a:pPr>
            <a:r>
              <a:rPr lang="de-DE" dirty="0" smtClean="0">
                <a:solidFill>
                  <a:schemeClr val="bg1"/>
                </a:solidFill>
              </a:rPr>
              <a:t>Zusammenarbeit mit anderen Mitel Plattformen</a:t>
            </a:r>
          </a:p>
          <a:p>
            <a:pPr lvl="1">
              <a:lnSpc>
                <a:spcPct val="90000"/>
              </a:lnSpc>
              <a:spcBef>
                <a:spcPts val="0"/>
              </a:spcBef>
              <a:spcAft>
                <a:spcPts val="600"/>
              </a:spcAft>
              <a:buClr>
                <a:srgbClr val="00A1E0"/>
              </a:buClr>
              <a:defRPr/>
            </a:pPr>
            <a:r>
              <a:rPr lang="de-DE" dirty="0" smtClean="0">
                <a:solidFill>
                  <a:schemeClr val="bg1"/>
                </a:solidFill>
              </a:rPr>
              <a:t>Sichere Kommunikation</a:t>
            </a:r>
          </a:p>
          <a:p>
            <a:pPr>
              <a:lnSpc>
                <a:spcPct val="90000"/>
              </a:lnSpc>
              <a:spcBef>
                <a:spcPts val="0"/>
              </a:spcBef>
              <a:spcAft>
                <a:spcPts val="600"/>
              </a:spcAft>
              <a:buClr>
                <a:srgbClr val="00A1E0"/>
              </a:buClr>
              <a:defRPr/>
            </a:pPr>
            <a:r>
              <a:rPr lang="de-DE" dirty="0" smtClean="0">
                <a:solidFill>
                  <a:schemeClr val="bg1"/>
                </a:solidFill>
              </a:rPr>
              <a:t>QSIG Vernetzung</a:t>
            </a:r>
          </a:p>
          <a:p>
            <a:pPr>
              <a:lnSpc>
                <a:spcPct val="90000"/>
              </a:lnSpc>
              <a:spcBef>
                <a:spcPts val="0"/>
              </a:spcBef>
              <a:spcAft>
                <a:spcPts val="1200"/>
              </a:spcAft>
              <a:buClr>
                <a:srgbClr val="00A1E0"/>
              </a:buClr>
              <a:defRPr/>
            </a:pPr>
            <a:r>
              <a:rPr lang="de-DE" dirty="0" smtClean="0">
                <a:solidFill>
                  <a:schemeClr val="bg1"/>
                </a:solidFill>
              </a:rPr>
              <a:t>Virtuelles Netzwerk über Public ISDN</a:t>
            </a:r>
          </a:p>
        </p:txBody>
      </p:sp>
      <p:sp>
        <p:nvSpPr>
          <p:cNvPr id="4199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BD7C8386-3F86-40A6-8C94-ACF9D3838A42}" type="slidenum">
              <a:rPr lang="de-CH" altLang="de-DE">
                <a:solidFill>
                  <a:srgbClr val="8A8F9D"/>
                </a:solidFill>
              </a:rPr>
              <a:pPr/>
              <a:t>18</a:t>
            </a:fld>
            <a:endParaRPr lang="de-CH" altLang="de-DE">
              <a:solidFill>
                <a:srgbClr val="8A8F9D"/>
              </a:solidFill>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r>
              <a:rPr lang="de-DE" altLang="de-DE" dirty="0" smtClean="0">
                <a:latin typeface="Arial" pitchFamily="34" charset="0"/>
                <a:ea typeface="Geneva"/>
                <a:cs typeface="Arial" pitchFamily="34" charset="0"/>
              </a:rPr>
              <a:t>Investitionsschutz und niedrige TCO</a:t>
            </a:r>
          </a:p>
        </p:txBody>
      </p:sp>
      <p:sp>
        <p:nvSpPr>
          <p:cNvPr id="44033" name="Inhaltsplatzhalter 2"/>
          <p:cNvSpPr>
            <a:spLocks noGrp="1"/>
          </p:cNvSpPr>
          <p:nvPr>
            <p:ph idx="1"/>
          </p:nvPr>
        </p:nvSpPr>
        <p:spPr/>
        <p:txBody>
          <a:bodyPr/>
          <a:lstStyle/>
          <a:p>
            <a:pPr marL="250825" indent="-250825">
              <a:spcBef>
                <a:spcPts val="1200"/>
              </a:spcBef>
              <a:buClr>
                <a:srgbClr val="00A1FF"/>
              </a:buClr>
            </a:pPr>
            <a:r>
              <a:rPr lang="de-DE" altLang="de-DE" dirty="0" smtClean="0">
                <a:solidFill>
                  <a:schemeClr val="bg1"/>
                </a:solidFill>
                <a:latin typeface="Arial" pitchFamily="34" charset="0"/>
                <a:ea typeface="Geneva"/>
                <a:cs typeface="Arial" pitchFamily="34" charset="0"/>
              </a:rPr>
              <a:t>MiVoice Office 400 passend für jedes Budget</a:t>
            </a:r>
          </a:p>
          <a:p>
            <a:pPr lvl="1">
              <a:spcBef>
                <a:spcPts val="1200"/>
              </a:spcBef>
              <a:buClr>
                <a:srgbClr val="00A1FF"/>
              </a:buClr>
            </a:pPr>
            <a:r>
              <a:rPr lang="de-DE" altLang="de-DE" dirty="0" smtClean="0">
                <a:solidFill>
                  <a:schemeClr val="bg1"/>
                </a:solidFill>
                <a:latin typeface="Arial" pitchFamily="34" charset="0"/>
                <a:ea typeface="Geneva"/>
                <a:cs typeface="Arial" pitchFamily="34" charset="0"/>
              </a:rPr>
              <a:t>Modulare Hard- und Software – Sie kaufen nur was sie brauchen</a:t>
            </a:r>
          </a:p>
          <a:p>
            <a:pPr lvl="1">
              <a:spcBef>
                <a:spcPts val="1200"/>
              </a:spcBef>
              <a:buClr>
                <a:srgbClr val="00A1FF"/>
              </a:buClr>
            </a:pPr>
            <a:r>
              <a:rPr lang="de-DE" altLang="de-DE" dirty="0" smtClean="0">
                <a:solidFill>
                  <a:schemeClr val="bg1"/>
                </a:solidFill>
                <a:latin typeface="Arial" pitchFamily="34" charset="0"/>
                <a:ea typeface="Geneva"/>
                <a:cs typeface="Arial" pitchFamily="34" charset="0"/>
              </a:rPr>
              <a:t>Skalierbare Hard- und Software erlauben Erweiterungen des Ausbaus und der Funktionalitäten</a:t>
            </a:r>
          </a:p>
          <a:p>
            <a:pPr lvl="1">
              <a:spcBef>
                <a:spcPts val="1200"/>
              </a:spcBef>
              <a:buClr>
                <a:srgbClr val="00A1FF"/>
              </a:buClr>
            </a:pPr>
            <a:r>
              <a:rPr lang="de-DE" altLang="de-DE" dirty="0" smtClean="0">
                <a:solidFill>
                  <a:schemeClr val="bg1"/>
                </a:solidFill>
                <a:latin typeface="Arial" pitchFamily="34" charset="0"/>
                <a:ea typeface="Geneva"/>
                <a:cs typeface="Arial" pitchFamily="34" charset="0"/>
              </a:rPr>
              <a:t>Einfache Installation, Konfiguration und Wartung, auch mit Fernzugriff</a:t>
            </a:r>
          </a:p>
          <a:p>
            <a:pPr marL="250825" indent="-250825">
              <a:spcBef>
                <a:spcPts val="1200"/>
              </a:spcBef>
              <a:buClr>
                <a:srgbClr val="00A1FF"/>
              </a:buClr>
            </a:pPr>
            <a:r>
              <a:rPr lang="de-DE" altLang="de-DE" dirty="0" smtClean="0">
                <a:solidFill>
                  <a:schemeClr val="bg1"/>
                </a:solidFill>
                <a:latin typeface="Arial" pitchFamily="34" charset="0"/>
                <a:ea typeface="Geneva"/>
                <a:cs typeface="Arial" pitchFamily="34" charset="0"/>
              </a:rPr>
              <a:t>Investitionsschutz</a:t>
            </a:r>
          </a:p>
          <a:p>
            <a:pPr lvl="1">
              <a:spcBef>
                <a:spcPts val="1200"/>
              </a:spcBef>
              <a:buClr>
                <a:srgbClr val="00A1FF"/>
              </a:buClr>
            </a:pPr>
            <a:r>
              <a:rPr lang="de-DE" altLang="de-DE" dirty="0" smtClean="0">
                <a:solidFill>
                  <a:schemeClr val="bg1"/>
                </a:solidFill>
                <a:latin typeface="Arial" pitchFamily="34" charset="0"/>
                <a:ea typeface="Geneva"/>
                <a:cs typeface="Arial" pitchFamily="34" charset="0"/>
              </a:rPr>
              <a:t>Wiederverwendung </a:t>
            </a:r>
            <a:r>
              <a:rPr lang="de-DE" altLang="de-DE" dirty="0" smtClean="0">
                <a:solidFill>
                  <a:schemeClr val="bg1"/>
                </a:solidFill>
                <a:latin typeface="Arial" pitchFamily="34" charset="0"/>
                <a:ea typeface="Geneva"/>
                <a:cs typeface="Arial" pitchFamily="34" charset="0"/>
              </a:rPr>
              <a:t>der bestehenden Ausrüstung</a:t>
            </a:r>
          </a:p>
          <a:p>
            <a:pPr lvl="1">
              <a:spcBef>
                <a:spcPts val="1200"/>
              </a:spcBef>
              <a:buClr>
                <a:srgbClr val="00A1FF"/>
              </a:buClr>
            </a:pPr>
            <a:r>
              <a:rPr lang="de-DE" altLang="de-DE" dirty="0" smtClean="0">
                <a:solidFill>
                  <a:schemeClr val="bg1"/>
                </a:solidFill>
                <a:latin typeface="Arial" pitchFamily="34" charset="0"/>
                <a:ea typeface="Geneva"/>
                <a:cs typeface="Arial" pitchFamily="34" charset="0"/>
              </a:rPr>
              <a:t>Schrittweise Migration zu VoIP, Video und UCC</a:t>
            </a:r>
          </a:p>
          <a:p>
            <a:pPr lvl="1">
              <a:spcBef>
                <a:spcPts val="1200"/>
              </a:spcBef>
              <a:buClr>
                <a:srgbClr val="00A1FF"/>
              </a:buClr>
            </a:pPr>
            <a:r>
              <a:rPr lang="de-DE" altLang="de-DE" dirty="0" smtClean="0">
                <a:solidFill>
                  <a:schemeClr val="bg1"/>
                </a:solidFill>
                <a:latin typeface="Arial" pitchFamily="34" charset="0"/>
                <a:ea typeface="Geneva"/>
                <a:cs typeface="Arial" pitchFamily="34" charset="0"/>
              </a:rPr>
              <a:t>Laufende zukünftige Entwicklungen</a:t>
            </a:r>
          </a:p>
          <a:p>
            <a:pPr lvl="1">
              <a:spcBef>
                <a:spcPts val="1200"/>
              </a:spcBef>
              <a:buClr>
                <a:srgbClr val="00A1FF"/>
              </a:buClr>
            </a:pPr>
            <a:r>
              <a:rPr lang="de-DE" altLang="de-DE" dirty="0" smtClean="0">
                <a:solidFill>
                  <a:schemeClr val="bg1"/>
                </a:solidFill>
                <a:latin typeface="Arial" pitchFamily="34" charset="0"/>
                <a:ea typeface="Geneva"/>
                <a:cs typeface="Arial" pitchFamily="34" charset="0"/>
              </a:rPr>
              <a:t>Integration in die IT-Umgebung der Kunden durch offene Standards</a:t>
            </a:r>
          </a:p>
        </p:txBody>
      </p:sp>
      <p:sp>
        <p:nvSpPr>
          <p:cNvPr id="4403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8933156F-E7DF-4536-9DAA-412B3607A82B}" type="slidenum">
              <a:rPr lang="de-CH" altLang="de-DE">
                <a:solidFill>
                  <a:srgbClr val="8A8F9D"/>
                </a:solidFill>
              </a:rPr>
              <a:pPr/>
              <a:t>19</a:t>
            </a:fld>
            <a:endParaRPr lang="de-CH" altLang="de-DE">
              <a:solidFill>
                <a:srgbClr val="8A8F9D"/>
              </a:solidFill>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r>
              <a:rPr lang="en-US" smtClean="0"/>
              <a:t>Inhaltsverzeichnis</a:t>
            </a:r>
            <a:endParaRPr lang="en-US" dirty="0"/>
          </a:p>
        </p:txBody>
      </p:sp>
      <p:sp>
        <p:nvSpPr>
          <p:cNvPr id="10" name="Rectangle 8"/>
          <p:cNvSpPr>
            <a:spLocks noGrp="1" noChangeArrowheads="1"/>
          </p:cNvSpPr>
          <p:nvPr>
            <p:ph idx="1"/>
          </p:nvPr>
        </p:nvSpPr>
        <p:spPr/>
        <p:txBody>
          <a:bodyPr/>
          <a:lstStyle/>
          <a:p>
            <a:r>
              <a:rPr lang="de-CH" altLang="de-DE" smtClean="0"/>
              <a:t>Einführung</a:t>
            </a:r>
          </a:p>
          <a:p>
            <a:r>
              <a:rPr lang="de-CH" altLang="de-DE" smtClean="0"/>
              <a:t>Portfolio-Übersicht</a:t>
            </a:r>
          </a:p>
          <a:p>
            <a:r>
              <a:rPr lang="de-CH" altLang="de-DE" smtClean="0"/>
              <a:t>Highlights &amp; Specials</a:t>
            </a:r>
            <a:endParaRPr lang="en-US" altLang="de-DE" smtClean="0"/>
          </a:p>
          <a:p>
            <a:endParaRPr lang="en-GB" altLang="de-DE" dirty="0" smtClean="0"/>
          </a:p>
        </p:txBody>
      </p:sp>
      <p:sp>
        <p:nvSpPr>
          <p:cNvPr id="15362" name="Slide Number Placeholder 3"/>
          <p:cNvSpPr>
            <a:spLocks noGrp="1"/>
          </p:cNvSpPr>
          <p:nvPr>
            <p:ph type="sldNum" sz="quarter" idx="10"/>
          </p:nvPr>
        </p:nvSpPr>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60E9730A-97C0-4D61-AEE4-DAF27ED3CCDE}" type="slidenum">
              <a:rPr lang="en-US" altLang="de-DE" smtClean="0"/>
              <a:pPr/>
              <a:t>2</a:t>
            </a:fld>
            <a:endParaRPr lang="en-US" altLang="de-DE" smtClean="0"/>
          </a:p>
        </p:txBody>
      </p:sp>
    </p:spTree>
    <p:custDataLst>
      <p:tags r:id="rId1"/>
    </p:custData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honeV3.png"/>
          <p:cNvPicPr>
            <a:picLocks noChangeAspect="1"/>
          </p:cNvPicPr>
          <p:nvPr/>
        </p:nvPicPr>
        <p:blipFill rotWithShape="1">
          <a:blip r:embed="rId4">
            <a:extLst>
              <a:ext uri="{28A0092B-C50C-407E-A947-70E740481C1C}">
                <a14:useLocalDpi xmlns:a14="http://schemas.microsoft.com/office/drawing/2010/main" val="0"/>
              </a:ext>
            </a:extLst>
          </a:blip>
          <a:srcRect b="15685"/>
          <a:stretch/>
        </p:blipFill>
        <p:spPr bwMode="auto">
          <a:xfrm>
            <a:off x="3210854" y="2925434"/>
            <a:ext cx="5749925" cy="300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itle 2"/>
          <p:cNvSpPr>
            <a:spLocks noGrp="1"/>
          </p:cNvSpPr>
          <p:nvPr>
            <p:ph type="title"/>
          </p:nvPr>
        </p:nvSpPr>
        <p:spPr/>
        <p:txBody>
          <a:bodyPr/>
          <a:lstStyle/>
          <a:p>
            <a:r>
              <a:rPr lang="de-DE" altLang="de-DE" smtClean="0"/>
              <a:t>MiVoice Office 400 fördert Ihre Verbindungen</a:t>
            </a:r>
            <a:endParaRPr lang="de-DE" altLang="de-DE" dirty="0" smtClean="0"/>
          </a:p>
        </p:txBody>
      </p:sp>
      <p:sp>
        <p:nvSpPr>
          <p:cNvPr id="2" name="Inhaltsplatzhalter 1"/>
          <p:cNvSpPr>
            <a:spLocks noGrp="1"/>
          </p:cNvSpPr>
          <p:nvPr>
            <p:ph idx="1"/>
          </p:nvPr>
        </p:nvSpPr>
        <p:spPr/>
        <p:txBody>
          <a:bodyPr/>
          <a:lstStyle/>
          <a:p>
            <a:r>
              <a:rPr lang="de-DE" dirty="0" smtClean="0"/>
              <a:t>Nutzen Sie eine moderne Lösungen für die Kommunikation in Ihrem Unternehmen:</a:t>
            </a:r>
          </a:p>
          <a:p>
            <a:pPr lvl="1"/>
            <a:r>
              <a:rPr lang="de-DE" dirty="0" smtClean="0"/>
              <a:t>Unterstützung und Verbesserung von Geschäftsprozessen</a:t>
            </a:r>
          </a:p>
          <a:p>
            <a:pPr lvl="1"/>
            <a:r>
              <a:rPr lang="de-DE" dirty="0" smtClean="0"/>
              <a:t>Erhöhung und Sicherstellung der Mobilität von Mitarbeitern</a:t>
            </a:r>
          </a:p>
          <a:p>
            <a:pPr lvl="1"/>
            <a:r>
              <a:rPr lang="de-DE" dirty="0" smtClean="0"/>
              <a:t>Erreichbarkeits- und Präsenzmanagement </a:t>
            </a:r>
          </a:p>
          <a:p>
            <a:pPr lvl="1"/>
            <a:r>
              <a:rPr lang="de-DE" dirty="0" smtClean="0"/>
              <a:t>Verbesserte Zusammenarbeit </a:t>
            </a:r>
          </a:p>
          <a:p>
            <a:endParaRPr lang="de-DE" dirty="0" smtClean="0"/>
          </a:p>
          <a:p>
            <a:endParaRPr lang="de-DE" dirty="0"/>
          </a:p>
        </p:txBody>
      </p:sp>
      <p:sp>
        <p:nvSpPr>
          <p:cNvPr id="46083" name="Slide Number Placeholder 1"/>
          <p:cNvSpPr>
            <a:spLocks noGrp="1"/>
          </p:cNvSpPr>
          <p:nvPr>
            <p:ph type="sldNum" sz="quarter" idx="10"/>
          </p:nvPr>
        </p:nvSpPr>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91330A70-2C7E-4CE9-8171-C1743ADC90EF}" type="slidenum">
              <a:rPr lang="en-US" altLang="de-DE" smtClean="0"/>
              <a:pPr/>
              <a:t>20</a:t>
            </a:fld>
            <a:endParaRPr lang="en-US" altLang="de-DE" smtClean="0"/>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e-DE" altLang="de-DE" smtClean="0"/>
              <a:t>Eine einzige Lösung für Ihre Anforderungen</a:t>
            </a:r>
            <a:endParaRPr lang="de-DE" altLang="de-DE" dirty="0" smtClean="0"/>
          </a:p>
        </p:txBody>
      </p:sp>
      <p:sp>
        <p:nvSpPr>
          <p:cNvPr id="16385" name="Inhaltsplatzhalter 2"/>
          <p:cNvSpPr>
            <a:spLocks noGrp="1"/>
          </p:cNvSpPr>
          <p:nvPr>
            <p:ph idx="1"/>
          </p:nvPr>
        </p:nvSpPr>
        <p:spPr/>
        <p:txBody>
          <a:bodyPr/>
          <a:lstStyle/>
          <a:p>
            <a:r>
              <a:rPr lang="de-CH" altLang="de-DE" dirty="0" smtClean="0"/>
              <a:t>MiVoice Office 400, die moderne IP Business Kommunikationslösung für Unternehmen mit bis zu 600 Nutzern.</a:t>
            </a:r>
          </a:p>
          <a:p>
            <a:r>
              <a:rPr lang="de-CH" altLang="de-DE" dirty="0" smtClean="0"/>
              <a:t>MiVoice Office 400 erfüllt die Anforderungen nach Unified Communication, Collaboration, Multimedia und umfassenden mobilen Lösungen. </a:t>
            </a:r>
          </a:p>
          <a:p>
            <a:r>
              <a:rPr lang="de-CH" altLang="de-DE" dirty="0" smtClean="0"/>
              <a:t>MiVoice Office 400 bringt Ihre Geschäftskommunikation auf ein höheres Niveau.</a:t>
            </a:r>
            <a:endParaRPr lang="en-US" altLang="de-DE" dirty="0" smtClean="0"/>
          </a:p>
          <a:p>
            <a:r>
              <a:rPr lang="de-DE" altLang="de-DE" dirty="0" smtClean="0"/>
              <a:t>MiVoice Office 400 als offenes </a:t>
            </a:r>
            <a:br>
              <a:rPr lang="de-DE" altLang="de-DE" dirty="0" smtClean="0"/>
            </a:br>
            <a:r>
              <a:rPr lang="de-DE" altLang="de-DE" dirty="0" smtClean="0"/>
              <a:t>System basiert auf globalen </a:t>
            </a:r>
            <a:br>
              <a:rPr lang="de-DE" altLang="de-DE" dirty="0" smtClean="0"/>
            </a:br>
            <a:r>
              <a:rPr lang="de-DE" altLang="de-DE" dirty="0" smtClean="0"/>
              <a:t>Standards.</a:t>
            </a:r>
          </a:p>
          <a:p>
            <a:r>
              <a:rPr lang="de-DE" altLang="de-DE" dirty="0" smtClean="0"/>
              <a:t>Mitel unterstützt Migrationslösungen </a:t>
            </a:r>
            <a:br>
              <a:rPr lang="de-DE" altLang="de-DE" dirty="0" smtClean="0"/>
            </a:br>
            <a:r>
              <a:rPr lang="de-DE" altLang="de-DE" dirty="0" smtClean="0"/>
              <a:t>für die installierte Basis.</a:t>
            </a:r>
          </a:p>
        </p:txBody>
      </p:sp>
      <p:sp>
        <p:nvSpPr>
          <p:cNvPr id="16387" name="Slide Number Placeholder 3"/>
          <p:cNvSpPr>
            <a:spLocks noGrp="1"/>
          </p:cNvSpPr>
          <p:nvPr>
            <p:ph type="sldNum" sz="quarter" idx="10"/>
          </p:nvPr>
        </p:nvSpPr>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9D885375-B49D-4257-A02D-BFF38D817050}" type="slidenum">
              <a:rPr lang="de-CH" altLang="de-DE" smtClean="0"/>
              <a:pPr/>
              <a:t>3</a:t>
            </a:fld>
            <a:endParaRPr lang="de-CH" altLang="de-DE"/>
          </a:p>
        </p:txBody>
      </p:sp>
      <p:pic>
        <p:nvPicPr>
          <p:cNvPr id="16397" name="Picture 13" descr="Mitel-470-Front"/>
          <p:cNvPicPr>
            <a:picLocks noChangeAspect="1" noChangeArrowheads="1"/>
          </p:cNvPicPr>
          <p:nvPr/>
        </p:nvPicPr>
        <p:blipFill rotWithShape="1">
          <a:blip r:embed="rId4">
            <a:extLst>
              <a:ext uri="{28A0092B-C50C-407E-A947-70E740481C1C}">
                <a14:useLocalDpi xmlns:a14="http://schemas.microsoft.com/office/drawing/2010/main" val="0"/>
              </a:ext>
            </a:extLst>
          </a:blip>
          <a:srcRect l="-37467" r="37467"/>
          <a:stretch/>
        </p:blipFill>
        <p:spPr bwMode="auto">
          <a:xfrm>
            <a:off x="2000250" y="3607459"/>
            <a:ext cx="7143750" cy="1828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p:txBody>
          <a:bodyPr/>
          <a:lstStyle/>
          <a:p>
            <a:r>
              <a:rPr lang="en-GB" altLang="de-DE" dirty="0" smtClean="0"/>
              <a:t>Highlights der MiVoice Office 400</a:t>
            </a:r>
          </a:p>
        </p:txBody>
      </p:sp>
      <p:sp>
        <p:nvSpPr>
          <p:cNvPr id="18433" name="Rectangle 8"/>
          <p:cNvSpPr>
            <a:spLocks noGrp="1" noChangeArrowheads="1"/>
          </p:cNvSpPr>
          <p:nvPr>
            <p:ph idx="1"/>
          </p:nvPr>
        </p:nvSpPr>
        <p:spPr/>
        <p:txBody>
          <a:bodyPr/>
          <a:lstStyle/>
          <a:p>
            <a:r>
              <a:rPr lang="de-DE" altLang="de-DE" dirty="0" smtClean="0"/>
              <a:t>Ausgezeichnete Vernetzungsmöglichkeiten</a:t>
            </a:r>
          </a:p>
          <a:p>
            <a:r>
              <a:rPr lang="de-DE" altLang="de-DE" dirty="0" smtClean="0"/>
              <a:t>Wirtschaftliche Kommunikationslösung für 4 bis 600 Nutzer</a:t>
            </a:r>
          </a:p>
          <a:p>
            <a:r>
              <a:rPr lang="de-DE" altLang="de-DE" dirty="0" smtClean="0"/>
              <a:t>Integrierte HD Video, Unified Communications, </a:t>
            </a:r>
            <a:br>
              <a:rPr lang="de-DE" altLang="de-DE" dirty="0" smtClean="0"/>
            </a:br>
            <a:r>
              <a:rPr lang="de-DE" altLang="de-DE" dirty="0" smtClean="0"/>
              <a:t>Collaborative &amp; Multimedia Services und Mobilitätslösungen</a:t>
            </a:r>
          </a:p>
          <a:p>
            <a:r>
              <a:rPr lang="de-DE" altLang="de-DE" dirty="0" smtClean="0"/>
              <a:t>Große Auswahl an anwenderfreundlichen Tisch-, Schnurlos- und Video-Telefonen sowie </a:t>
            </a:r>
            <a:r>
              <a:rPr lang="de-DE" altLang="de-DE" dirty="0" err="1" smtClean="0"/>
              <a:t>Softphones</a:t>
            </a:r>
            <a:endParaRPr lang="de-DE" altLang="de-DE" dirty="0" smtClean="0"/>
          </a:p>
          <a:p>
            <a:r>
              <a:rPr lang="de-DE" altLang="de-DE" dirty="0" smtClean="0"/>
              <a:t>Offene Standards bieten Flexibilität und Interoperabilität</a:t>
            </a:r>
          </a:p>
          <a:p>
            <a:r>
              <a:rPr lang="de-DE" altLang="de-DE" dirty="0" smtClean="0"/>
              <a:t>Investitionsschutz und niedrige TCO</a:t>
            </a:r>
          </a:p>
          <a:p>
            <a:endParaRPr lang="de-DE" altLang="de-DE" dirty="0" smtClean="0"/>
          </a:p>
        </p:txBody>
      </p:sp>
      <p:sp>
        <p:nvSpPr>
          <p:cNvPr id="18435" name="Slide Number Placeholder 1"/>
          <p:cNvSpPr>
            <a:spLocks noGrp="1"/>
          </p:cNvSpPr>
          <p:nvPr>
            <p:ph type="sldNum" sz="quarter" idx="10"/>
          </p:nvPr>
        </p:nvSpPr>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7E4BD965-9AFD-44F5-8A25-8EDDC979147F}" type="slidenum">
              <a:rPr lang="de-CH" altLang="de-DE" smtClean="0"/>
              <a:pPr/>
              <a:t>4</a:t>
            </a:fld>
            <a:endParaRPr lang="de-CH" altLang="de-DE"/>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357313"/>
            <a:ext cx="8169275" cy="435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0" name="Picture 2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850" y="4814888"/>
            <a:ext cx="8151813"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1" name="Title 1"/>
          <p:cNvSpPr>
            <a:spLocks noGrp="1"/>
          </p:cNvSpPr>
          <p:nvPr>
            <p:ph type="title"/>
          </p:nvPr>
        </p:nvSpPr>
        <p:spPr/>
        <p:txBody>
          <a:bodyPr/>
          <a:lstStyle/>
          <a:p>
            <a:r>
              <a:rPr lang="en-US" altLang="de-DE" dirty="0" err="1" smtClean="0">
                <a:latin typeface="Arial" pitchFamily="34" charset="0"/>
                <a:ea typeface="Geneva"/>
                <a:cs typeface="Arial" pitchFamily="34" charset="0"/>
              </a:rPr>
              <a:t>MiVoice</a:t>
            </a:r>
            <a:r>
              <a:rPr lang="en-US" altLang="de-DE" dirty="0" smtClean="0">
                <a:latin typeface="Arial" pitchFamily="34" charset="0"/>
                <a:ea typeface="Geneva"/>
                <a:cs typeface="Arial" pitchFamily="34" charset="0"/>
              </a:rPr>
              <a:t> Office 400: </a:t>
            </a:r>
            <a:r>
              <a:rPr lang="en-US" altLang="de-DE" dirty="0" err="1" smtClean="0">
                <a:latin typeface="Arial" pitchFamily="34" charset="0"/>
                <a:ea typeface="Geneva"/>
                <a:cs typeface="Arial" pitchFamily="34" charset="0"/>
              </a:rPr>
              <a:t>Portfolioübersicht</a:t>
            </a:r>
            <a:endParaRPr lang="en-US" altLang="de-DE" dirty="0" smtClean="0">
              <a:latin typeface="Arial" pitchFamily="34" charset="0"/>
              <a:ea typeface="Geneva"/>
              <a:cs typeface="Arial" pitchFamily="34" charset="0"/>
            </a:endParaRPr>
          </a:p>
        </p:txBody>
      </p:sp>
      <p:sp>
        <p:nvSpPr>
          <p:cNvPr id="20482" name="Slide Number Placehold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04F26329-EA5F-4FEE-BAFB-8BD981A38FE5}" type="slidenum">
              <a:rPr lang="de-CH" altLang="de-DE">
                <a:solidFill>
                  <a:srgbClr val="8A8F9D"/>
                </a:solidFill>
              </a:rPr>
              <a:pPr/>
              <a:t>5</a:t>
            </a:fld>
            <a:endParaRPr lang="de-CH" altLang="de-DE">
              <a:solidFill>
                <a:srgbClr val="8A8F9D"/>
              </a:solidFill>
            </a:endParaRPr>
          </a:p>
        </p:txBody>
      </p:sp>
      <p:sp>
        <p:nvSpPr>
          <p:cNvPr id="20484" name="TextBox 2"/>
          <p:cNvSpPr txBox="1">
            <a:spLocks noChangeArrowheads="1"/>
          </p:cNvSpPr>
          <p:nvPr/>
        </p:nvSpPr>
        <p:spPr bwMode="auto">
          <a:xfrm>
            <a:off x="1131888" y="5062538"/>
            <a:ext cx="712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a:r>
              <a:rPr lang="en-GB" altLang="de-DE" dirty="0" err="1" smtClean="0">
                <a:solidFill>
                  <a:srgbClr val="FFFFFF"/>
                </a:solidFill>
              </a:rPr>
              <a:t>Eine</a:t>
            </a:r>
            <a:r>
              <a:rPr lang="en-GB" altLang="de-DE" dirty="0" smtClean="0">
                <a:solidFill>
                  <a:srgbClr val="FFFFFF"/>
                </a:solidFill>
              </a:rPr>
              <a:t> </a:t>
            </a:r>
            <a:r>
              <a:rPr lang="de-DE" altLang="de-DE" dirty="0" smtClean="0">
                <a:solidFill>
                  <a:srgbClr val="FFFFFF"/>
                </a:solidFill>
              </a:rPr>
              <a:t>Gesamtlösung</a:t>
            </a:r>
            <a:endParaRPr lang="de-DE" altLang="de-DE" dirty="0">
              <a:solidFill>
                <a:srgbClr val="FFFFFF"/>
              </a:solidFill>
            </a:endParaRPr>
          </a:p>
        </p:txBody>
      </p:sp>
      <p:sp>
        <p:nvSpPr>
          <p:cNvPr id="20487" name="Text Box 7"/>
          <p:cNvSpPr txBox="1">
            <a:spLocks noChangeArrowheads="1"/>
          </p:cNvSpPr>
          <p:nvPr/>
        </p:nvSpPr>
        <p:spPr bwMode="auto">
          <a:xfrm>
            <a:off x="519113" y="3638550"/>
            <a:ext cx="15811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1400" dirty="0" smtClean="0"/>
              <a:t>Applikationen </a:t>
            </a:r>
            <a:br>
              <a:rPr lang="de-DE" altLang="de-DE" sz="1400" dirty="0" smtClean="0"/>
            </a:br>
            <a:r>
              <a:rPr lang="de-DE" altLang="de-DE" sz="1400" dirty="0" smtClean="0"/>
              <a:t>&amp; </a:t>
            </a:r>
            <a:br>
              <a:rPr lang="de-DE" altLang="de-DE" sz="1400" dirty="0" smtClean="0"/>
            </a:br>
            <a:r>
              <a:rPr lang="de-DE" altLang="de-DE" sz="1400" dirty="0" smtClean="0"/>
              <a:t>vertikale Märkte</a:t>
            </a:r>
            <a:endParaRPr lang="de-DE" altLang="de-DE" sz="1400" dirty="0"/>
          </a:p>
        </p:txBody>
      </p:sp>
      <p:sp>
        <p:nvSpPr>
          <p:cNvPr id="20488" name="Text Box 8"/>
          <p:cNvSpPr txBox="1">
            <a:spLocks noChangeArrowheads="1"/>
          </p:cNvSpPr>
          <p:nvPr/>
        </p:nvSpPr>
        <p:spPr bwMode="auto">
          <a:xfrm>
            <a:off x="2195513" y="3638550"/>
            <a:ext cx="15811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1400" dirty="0" smtClean="0"/>
              <a:t>Multimedia </a:t>
            </a:r>
            <a:br>
              <a:rPr lang="de-DE" altLang="de-DE" sz="1400" dirty="0" smtClean="0"/>
            </a:br>
            <a:r>
              <a:rPr lang="de-DE" altLang="de-DE" sz="1400" dirty="0" smtClean="0"/>
              <a:t>&amp; </a:t>
            </a:r>
            <a:br>
              <a:rPr lang="de-DE" altLang="de-DE" sz="1400" dirty="0" smtClean="0"/>
            </a:br>
            <a:r>
              <a:rPr lang="de-DE" altLang="de-DE" sz="1400" dirty="0" smtClean="0"/>
              <a:t>vertikale Märkte</a:t>
            </a:r>
            <a:endParaRPr lang="de-DE" altLang="de-DE" sz="1400" dirty="0"/>
          </a:p>
        </p:txBody>
      </p:sp>
      <p:sp>
        <p:nvSpPr>
          <p:cNvPr id="20489" name="Text Box 9"/>
          <p:cNvSpPr txBox="1">
            <a:spLocks noChangeArrowheads="1"/>
          </p:cNvSpPr>
          <p:nvPr/>
        </p:nvSpPr>
        <p:spPr bwMode="auto">
          <a:xfrm>
            <a:off x="3833813" y="3638550"/>
            <a:ext cx="15811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1400" dirty="0" smtClean="0"/>
              <a:t>Telefone </a:t>
            </a:r>
            <a:br>
              <a:rPr lang="de-DE" altLang="de-DE" sz="1400" dirty="0" smtClean="0"/>
            </a:br>
            <a:r>
              <a:rPr lang="de-DE" altLang="de-DE" sz="1400" dirty="0" smtClean="0"/>
              <a:t>&amp; </a:t>
            </a:r>
            <a:br>
              <a:rPr lang="de-DE" altLang="de-DE" sz="1400" dirty="0" smtClean="0"/>
            </a:br>
            <a:r>
              <a:rPr lang="de-DE" altLang="de-DE" sz="1400" dirty="0" smtClean="0"/>
              <a:t>Mobilität</a:t>
            </a:r>
            <a:endParaRPr lang="de-DE" altLang="de-DE" sz="1400" dirty="0"/>
          </a:p>
        </p:txBody>
      </p:sp>
      <p:sp>
        <p:nvSpPr>
          <p:cNvPr id="20492" name="Text Box 12"/>
          <p:cNvSpPr txBox="1">
            <a:spLocks noChangeArrowheads="1"/>
          </p:cNvSpPr>
          <p:nvPr/>
        </p:nvSpPr>
        <p:spPr bwMode="auto">
          <a:xfrm>
            <a:off x="5491163" y="3638550"/>
            <a:ext cx="15811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1400" dirty="0" smtClean="0"/>
              <a:t>Service-Qualität</a:t>
            </a:r>
            <a:br>
              <a:rPr lang="de-DE" altLang="de-DE" sz="1400" dirty="0" smtClean="0"/>
            </a:br>
            <a:r>
              <a:rPr lang="de-DE" altLang="de-DE" sz="1400" dirty="0" smtClean="0"/>
              <a:t>&amp; </a:t>
            </a:r>
            <a:br>
              <a:rPr lang="de-DE" altLang="de-DE" sz="1400" dirty="0" smtClean="0"/>
            </a:br>
            <a:r>
              <a:rPr lang="de-DE" altLang="de-DE" sz="1400" dirty="0" smtClean="0"/>
              <a:t>Management</a:t>
            </a:r>
            <a:endParaRPr lang="de-DE" altLang="de-DE" sz="1400" dirty="0"/>
          </a:p>
        </p:txBody>
      </p:sp>
      <p:sp>
        <p:nvSpPr>
          <p:cNvPr id="20493" name="Text Box 13"/>
          <p:cNvSpPr txBox="1">
            <a:spLocks noChangeArrowheads="1"/>
          </p:cNvSpPr>
          <p:nvPr/>
        </p:nvSpPr>
        <p:spPr bwMode="auto">
          <a:xfrm>
            <a:off x="7148513" y="3638550"/>
            <a:ext cx="15811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1400" dirty="0" smtClean="0"/>
              <a:t>Kommunikations-server</a:t>
            </a:r>
            <a:endParaRPr lang="de-DE" altLang="de-DE" sz="14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2"/>
          <p:cNvSpPr>
            <a:spLocks noGrp="1"/>
          </p:cNvSpPr>
          <p:nvPr>
            <p:ph type="title"/>
          </p:nvPr>
        </p:nvSpPr>
        <p:spPr/>
        <p:txBody>
          <a:bodyPr/>
          <a:lstStyle/>
          <a:p>
            <a:r>
              <a:rPr lang="de-DE" altLang="de-DE" dirty="0" smtClean="0">
                <a:latin typeface="Arial" pitchFamily="34" charset="0"/>
                <a:ea typeface="Geneva"/>
                <a:cs typeface="Arial" pitchFamily="34" charset="0"/>
              </a:rPr>
              <a:t>Applikationen </a:t>
            </a:r>
          </a:p>
        </p:txBody>
      </p:sp>
      <p:sp>
        <p:nvSpPr>
          <p:cNvPr id="2" name="Inhaltsplatzhalter 1"/>
          <p:cNvSpPr>
            <a:spLocks noGrp="1"/>
          </p:cNvSpPr>
          <p:nvPr>
            <p:ph idx="1"/>
          </p:nvPr>
        </p:nvSpPr>
        <p:spPr>
          <a:xfrm>
            <a:off x="393700" y="1128713"/>
            <a:ext cx="4274194" cy="4525962"/>
          </a:xfrm>
        </p:spPr>
        <p:txBody>
          <a:bodyPr/>
          <a:lstStyle/>
          <a:p>
            <a:pPr marL="537750" indent="-285750">
              <a:buClr>
                <a:srgbClr val="00A1E0"/>
              </a:buClr>
              <a:defRPr/>
            </a:pPr>
            <a:r>
              <a:rPr lang="de-DE" dirty="0" smtClean="0">
                <a:solidFill>
                  <a:schemeClr val="bg1"/>
                </a:solidFill>
              </a:rPr>
              <a:t>Audio, Web und Video Konferenzen</a:t>
            </a:r>
          </a:p>
          <a:p>
            <a:pPr marL="537750" indent="-285750">
              <a:buClr>
                <a:srgbClr val="00A1E0"/>
              </a:buClr>
              <a:defRPr/>
            </a:pPr>
            <a:r>
              <a:rPr lang="de-DE" dirty="0" err="1" smtClean="0">
                <a:solidFill>
                  <a:schemeClr val="bg1"/>
                </a:solidFill>
              </a:rPr>
              <a:t>Contact</a:t>
            </a:r>
            <a:r>
              <a:rPr lang="de-DE" dirty="0" smtClean="0">
                <a:solidFill>
                  <a:schemeClr val="bg1"/>
                </a:solidFill>
              </a:rPr>
              <a:t> Center: Integriert oder voll ausgestattete eigenständige Lösung</a:t>
            </a:r>
          </a:p>
          <a:p>
            <a:pPr marL="537750" indent="-285750">
              <a:buClr>
                <a:srgbClr val="00A1E0"/>
              </a:buClr>
              <a:defRPr/>
            </a:pPr>
            <a:r>
              <a:rPr lang="de-DE" dirty="0" smtClean="0">
                <a:solidFill>
                  <a:schemeClr val="bg1"/>
                </a:solidFill>
              </a:rPr>
              <a:t>Vermittler: telefonbasiert, PC-basiert mit zusätzlichem Telefon, PC-basiert mit VoIP</a:t>
            </a:r>
          </a:p>
          <a:p>
            <a:pPr marL="537750" indent="-285750">
              <a:buClr>
                <a:srgbClr val="00A1E0"/>
              </a:buClr>
              <a:defRPr/>
            </a:pPr>
            <a:r>
              <a:rPr lang="de-DE" dirty="0" err="1" smtClean="0">
                <a:solidFill>
                  <a:schemeClr val="bg1"/>
                </a:solidFill>
              </a:rPr>
              <a:t>Softphones</a:t>
            </a:r>
            <a:r>
              <a:rPr lang="de-DE" dirty="0" smtClean="0">
                <a:solidFill>
                  <a:schemeClr val="bg1"/>
                </a:solidFill>
              </a:rPr>
              <a:t> mit Video, Anwesenheitsmanagement und Chat</a:t>
            </a:r>
          </a:p>
          <a:p>
            <a:pPr marL="537750" indent="-285750">
              <a:buClr>
                <a:srgbClr val="00A1E0"/>
              </a:buClr>
              <a:defRPr/>
            </a:pPr>
            <a:r>
              <a:rPr lang="de-DE" dirty="0" smtClean="0">
                <a:solidFill>
                  <a:schemeClr val="bg1"/>
                </a:solidFill>
              </a:rPr>
              <a:t>CTI Clients mit Anwesenheits-management und UC</a:t>
            </a:r>
          </a:p>
          <a:p>
            <a:pPr marL="537750" indent="-285750">
              <a:buClr>
                <a:srgbClr val="00A1E0"/>
              </a:buClr>
              <a:defRPr/>
            </a:pPr>
            <a:r>
              <a:rPr lang="de-DE" dirty="0" smtClean="0">
                <a:solidFill>
                  <a:schemeClr val="bg1"/>
                </a:solidFill>
              </a:rPr>
              <a:t>Directory Server</a:t>
            </a:r>
          </a:p>
          <a:p>
            <a:pPr indent="0">
              <a:buClr>
                <a:srgbClr val="00A1E0"/>
              </a:buClr>
              <a:defRPr/>
            </a:pPr>
            <a:endParaRPr lang="de-DE" dirty="0" smtClean="0">
              <a:solidFill>
                <a:schemeClr val="bg1"/>
              </a:solidFill>
            </a:endParaRPr>
          </a:p>
        </p:txBody>
      </p:sp>
      <p:sp>
        <p:nvSpPr>
          <p:cNvPr id="22531" name="Foliennummernplatzhalt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72022A9C-BE20-4E17-B197-2B61E8D80F3E}" type="slidenum">
              <a:rPr lang="de-CH" altLang="de-DE">
                <a:solidFill>
                  <a:srgbClr val="8A8F9D"/>
                </a:solidFill>
              </a:rPr>
              <a:pPr/>
              <a:t>6</a:t>
            </a:fld>
            <a:endParaRPr lang="de-CH" altLang="de-DE">
              <a:solidFill>
                <a:srgbClr val="8A8F9D"/>
              </a:solidFill>
            </a:endParaRPr>
          </a:p>
        </p:txBody>
      </p:sp>
      <p:sp>
        <p:nvSpPr>
          <p:cNvPr id="22532" name="Inhaltsplatzhalter 1"/>
          <p:cNvSpPr txBox="1">
            <a:spLocks/>
          </p:cNvSpPr>
          <p:nvPr/>
        </p:nvSpPr>
        <p:spPr bwMode="auto">
          <a:xfrm>
            <a:off x="4562475" y="1135063"/>
            <a:ext cx="4154488"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0825" indent="-250825"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a:spcBef>
                <a:spcPts val="2600"/>
              </a:spcBef>
              <a:buClr>
                <a:srgbClr val="00A1E0"/>
              </a:buClr>
              <a:buFont typeface="Arial" pitchFamily="34" charset="0"/>
              <a:buChar char="•"/>
            </a:pPr>
            <a:r>
              <a:rPr lang="de-DE" altLang="de-DE" sz="1700" dirty="0" smtClean="0">
                <a:solidFill>
                  <a:schemeClr val="bg1"/>
                </a:solidFill>
                <a:ea typeface="Geneva"/>
                <a:cs typeface="Geneva"/>
              </a:rPr>
              <a:t>Services:</a:t>
            </a:r>
          </a:p>
          <a:p>
            <a:pPr lvl="1">
              <a:spcBef>
                <a:spcPts val="1000"/>
              </a:spcBef>
              <a:buClr>
                <a:srgbClr val="00A1E0"/>
              </a:buClr>
              <a:buFont typeface="Arial" pitchFamily="34" charset="0"/>
              <a:buChar char="•"/>
            </a:pPr>
            <a:r>
              <a:rPr lang="de-DE" altLang="de-DE" sz="1700" dirty="0" smtClean="0">
                <a:solidFill>
                  <a:schemeClr val="bg1"/>
                </a:solidFill>
                <a:ea typeface="Geneva"/>
                <a:cs typeface="Geneva"/>
              </a:rPr>
              <a:t>Telefonbuchintegration</a:t>
            </a:r>
            <a:endParaRPr lang="de-DE" altLang="de-DE" sz="1700" strike="sngStrike" dirty="0" smtClean="0">
              <a:solidFill>
                <a:schemeClr val="bg1"/>
              </a:solidFill>
              <a:ea typeface="Geneva"/>
              <a:cs typeface="Geneva"/>
            </a:endParaRPr>
          </a:p>
          <a:p>
            <a:pPr lvl="1">
              <a:spcBef>
                <a:spcPts val="1000"/>
              </a:spcBef>
              <a:buClr>
                <a:srgbClr val="00A1E0"/>
              </a:buClr>
              <a:buFont typeface="Arial" pitchFamily="34" charset="0"/>
              <a:buChar char="•"/>
            </a:pPr>
            <a:r>
              <a:rPr lang="de-DE" altLang="de-DE" sz="1700" dirty="0" smtClean="0">
                <a:solidFill>
                  <a:schemeClr val="bg1"/>
                </a:solidFill>
                <a:ea typeface="Geneva"/>
                <a:cs typeface="Geneva"/>
              </a:rPr>
              <a:t>Gebäudeautomation</a:t>
            </a:r>
          </a:p>
          <a:p>
            <a:pPr lvl="1">
              <a:spcBef>
                <a:spcPts val="1000"/>
              </a:spcBef>
              <a:buClr>
                <a:srgbClr val="00A1E0"/>
              </a:buClr>
              <a:buFont typeface="Arial" pitchFamily="34" charset="0"/>
              <a:buChar char="•"/>
            </a:pPr>
            <a:r>
              <a:rPr lang="de-DE" altLang="de-DE" sz="1700" dirty="0" smtClean="0">
                <a:solidFill>
                  <a:schemeClr val="bg1"/>
                </a:solidFill>
                <a:ea typeface="Geneva"/>
                <a:cs typeface="Geneva"/>
              </a:rPr>
              <a:t>Click-</a:t>
            </a:r>
            <a:r>
              <a:rPr lang="de-DE" altLang="de-DE" sz="1700" dirty="0" err="1" smtClean="0">
                <a:solidFill>
                  <a:schemeClr val="bg1"/>
                </a:solidFill>
                <a:ea typeface="Geneva"/>
                <a:cs typeface="Geneva"/>
              </a:rPr>
              <a:t>to</a:t>
            </a:r>
            <a:r>
              <a:rPr lang="de-DE" altLang="de-DE" sz="1700" dirty="0" smtClean="0">
                <a:solidFill>
                  <a:schemeClr val="bg1"/>
                </a:solidFill>
                <a:ea typeface="Geneva"/>
                <a:cs typeface="Geneva"/>
              </a:rPr>
              <a:t>-</a:t>
            </a:r>
            <a:r>
              <a:rPr lang="de-DE" altLang="de-DE" sz="1700" dirty="0" err="1" smtClean="0">
                <a:solidFill>
                  <a:schemeClr val="bg1"/>
                </a:solidFill>
                <a:ea typeface="Geneva"/>
                <a:cs typeface="Geneva"/>
              </a:rPr>
              <a:t>call</a:t>
            </a:r>
            <a:r>
              <a:rPr lang="de-DE" altLang="de-DE" sz="1700" dirty="0" smtClean="0">
                <a:solidFill>
                  <a:schemeClr val="bg1"/>
                </a:solidFill>
                <a:ea typeface="Geneva"/>
                <a:cs typeface="Geneva"/>
              </a:rPr>
              <a:t> </a:t>
            </a:r>
          </a:p>
          <a:p>
            <a:pPr lvl="1">
              <a:spcBef>
                <a:spcPts val="1000"/>
              </a:spcBef>
              <a:buClr>
                <a:srgbClr val="00A1E0"/>
              </a:buClr>
              <a:buFont typeface="Arial" pitchFamily="34" charset="0"/>
              <a:buChar char="•"/>
            </a:pPr>
            <a:r>
              <a:rPr lang="de-DE" altLang="de-DE" sz="1700" dirty="0" smtClean="0">
                <a:solidFill>
                  <a:schemeClr val="bg1"/>
                </a:solidFill>
                <a:ea typeface="Geneva"/>
                <a:cs typeface="Geneva"/>
              </a:rPr>
              <a:t>Fax-Service</a:t>
            </a:r>
          </a:p>
          <a:p>
            <a:pPr>
              <a:spcBef>
                <a:spcPts val="2600"/>
              </a:spcBef>
              <a:buClr>
                <a:srgbClr val="00A1E0"/>
              </a:buClr>
              <a:buFont typeface="Arial" pitchFamily="34" charset="0"/>
              <a:buChar char="•"/>
            </a:pPr>
            <a:r>
              <a:rPr lang="de-DE" altLang="de-DE" sz="1700" dirty="0" smtClean="0">
                <a:solidFill>
                  <a:schemeClr val="bg1"/>
                </a:solidFill>
                <a:ea typeface="Geneva"/>
                <a:cs typeface="Geneva"/>
              </a:rPr>
              <a:t>Ihre Vorteile:</a:t>
            </a:r>
          </a:p>
          <a:p>
            <a:pPr lvl="1">
              <a:spcBef>
                <a:spcPts val="1000"/>
              </a:spcBef>
              <a:buClr>
                <a:srgbClr val="00A1E0"/>
              </a:buClr>
              <a:buFont typeface="Arial" pitchFamily="34" charset="0"/>
              <a:buChar char="•"/>
            </a:pPr>
            <a:r>
              <a:rPr lang="de-DE" altLang="de-DE" sz="1700" dirty="0" smtClean="0">
                <a:solidFill>
                  <a:schemeClr val="bg1"/>
                </a:solidFill>
                <a:ea typeface="Geneva"/>
                <a:cs typeface="Geneva"/>
              </a:rPr>
              <a:t>Intuitives und einheitliches Bedienkonzept</a:t>
            </a:r>
          </a:p>
          <a:p>
            <a:pPr lvl="1">
              <a:spcBef>
                <a:spcPts val="1000"/>
              </a:spcBef>
              <a:buClr>
                <a:srgbClr val="00A1E0"/>
              </a:buClr>
              <a:buFont typeface="Arial" pitchFamily="34" charset="0"/>
              <a:buChar char="•"/>
            </a:pPr>
            <a:r>
              <a:rPr lang="de-DE" altLang="de-DE" sz="1700" dirty="0" smtClean="0">
                <a:solidFill>
                  <a:schemeClr val="bg1"/>
                </a:solidFill>
                <a:ea typeface="Geneva"/>
                <a:cs typeface="Geneva"/>
              </a:rPr>
              <a:t>Kundenorientiert</a:t>
            </a:r>
          </a:p>
          <a:p>
            <a:pPr lvl="1">
              <a:spcBef>
                <a:spcPts val="1000"/>
              </a:spcBef>
              <a:buClr>
                <a:srgbClr val="00A1E0"/>
              </a:buClr>
              <a:buFont typeface="Arial" pitchFamily="34" charset="0"/>
              <a:buChar char="•"/>
            </a:pPr>
            <a:r>
              <a:rPr lang="de-DE" altLang="de-DE" sz="1700" dirty="0" smtClean="0">
                <a:solidFill>
                  <a:schemeClr val="bg1"/>
                </a:solidFill>
                <a:ea typeface="Geneva"/>
                <a:cs typeface="Geneva"/>
              </a:rPr>
              <a:t>Basiert auf offenen Standards</a:t>
            </a:r>
          </a:p>
          <a:p>
            <a:pPr lvl="1">
              <a:spcBef>
                <a:spcPts val="1000"/>
              </a:spcBef>
              <a:buClr>
                <a:srgbClr val="00A1E0"/>
              </a:buClr>
              <a:buFont typeface="Arial" pitchFamily="34" charset="0"/>
              <a:buChar char="•"/>
            </a:pPr>
            <a:r>
              <a:rPr lang="de-DE" altLang="de-DE" sz="1700" dirty="0" smtClean="0">
                <a:solidFill>
                  <a:schemeClr val="bg1"/>
                </a:solidFill>
                <a:ea typeface="Geneva"/>
                <a:cs typeface="Geneva"/>
              </a:rPr>
              <a:t>Einfache Integration, Administration und Verwaltung</a:t>
            </a:r>
          </a:p>
          <a:p>
            <a:pPr lvl="1">
              <a:spcBef>
                <a:spcPts val="1000"/>
              </a:spcBef>
              <a:buClr>
                <a:srgbClr val="00A1E0"/>
              </a:buClr>
              <a:buFont typeface="Arial" pitchFamily="34" charset="0"/>
              <a:buChar char="•"/>
            </a:pPr>
            <a:r>
              <a:rPr lang="de-DE" altLang="de-DE" sz="1700" dirty="0" smtClean="0">
                <a:solidFill>
                  <a:schemeClr val="bg1"/>
                </a:solidFill>
                <a:ea typeface="Geneva"/>
                <a:cs typeface="Geneva"/>
              </a:rPr>
              <a:t>Maßgeschneiderte Lösungen</a:t>
            </a:r>
            <a:endParaRPr lang="de-DE" altLang="de-DE" sz="1700" dirty="0">
              <a:solidFill>
                <a:schemeClr val="bg1"/>
              </a:solidFill>
              <a:ea typeface="Geneva"/>
              <a:cs typeface="Geneva"/>
            </a:endParaRPr>
          </a:p>
        </p:txBody>
      </p:sp>
      <p:grpSp>
        <p:nvGrpSpPr>
          <p:cNvPr id="22533" name="Shape 239"/>
          <p:cNvGrpSpPr>
            <a:grpSpLocks/>
          </p:cNvGrpSpPr>
          <p:nvPr/>
        </p:nvGrpSpPr>
        <p:grpSpPr bwMode="auto">
          <a:xfrm>
            <a:off x="3208079" y="5028051"/>
            <a:ext cx="1787525" cy="1227138"/>
            <a:chOff x="3393814" y="4373242"/>
            <a:chExt cx="2419350" cy="1885950"/>
          </a:xfrm>
        </p:grpSpPr>
        <p:pic>
          <p:nvPicPr>
            <p:cNvPr id="22537" name="Shape 24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814" y="4373242"/>
              <a:ext cx="24193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Shape 241"/>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5453" y="4586176"/>
              <a:ext cx="1977274" cy="144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41" name="Group 13"/>
          <p:cNvGrpSpPr>
            <a:grpSpLocks/>
          </p:cNvGrpSpPr>
          <p:nvPr/>
        </p:nvGrpSpPr>
        <p:grpSpPr bwMode="auto">
          <a:xfrm>
            <a:off x="2566729" y="5626539"/>
            <a:ext cx="1346200" cy="723900"/>
            <a:chOff x="1567" y="3394"/>
            <a:chExt cx="848" cy="456"/>
          </a:xfrm>
        </p:grpSpPr>
        <p:sp>
          <p:nvSpPr>
            <p:cNvPr id="22540" name="Rectangle 12"/>
            <p:cNvSpPr>
              <a:spLocks noChangeArrowheads="1"/>
            </p:cNvSpPr>
            <p:nvPr/>
          </p:nvSpPr>
          <p:spPr bwMode="auto">
            <a:xfrm>
              <a:off x="1998" y="3525"/>
              <a:ext cx="360" cy="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nvGrpSpPr>
            <p:cNvPr id="22534" name="Shape 236"/>
            <p:cNvGrpSpPr>
              <a:grpSpLocks/>
            </p:cNvGrpSpPr>
            <p:nvPr/>
          </p:nvGrpSpPr>
          <p:grpSpPr bwMode="auto">
            <a:xfrm>
              <a:off x="1567" y="3394"/>
              <a:ext cx="848" cy="456"/>
              <a:chOff x="6334125" y="4691062"/>
              <a:chExt cx="2411413" cy="1238250"/>
            </a:xfrm>
          </p:grpSpPr>
          <p:pic>
            <p:nvPicPr>
              <p:cNvPr id="22535" name="Shape 237"/>
              <p:cNvPicPr preferRelativeResize="0">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4125" y="4691062"/>
                <a:ext cx="2411413"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Shape 238"/>
              <p:cNvPicPr preferRelativeResize="0">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4852926"/>
                <a:ext cx="1470024" cy="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2"/>
          <p:cNvSpPr>
            <a:spLocks noGrp="1"/>
          </p:cNvSpPr>
          <p:nvPr>
            <p:ph type="title"/>
          </p:nvPr>
        </p:nvSpPr>
        <p:spPr/>
        <p:txBody>
          <a:bodyPr/>
          <a:lstStyle/>
          <a:p>
            <a:r>
              <a:rPr lang="de-CH" altLang="de-DE" smtClean="0"/>
              <a:t>Vertikale Lösungen</a:t>
            </a:r>
            <a:endParaRPr lang="de-CH" altLang="de-DE" dirty="0" smtClean="0"/>
          </a:p>
        </p:txBody>
      </p:sp>
      <p:sp>
        <p:nvSpPr>
          <p:cNvPr id="24577" name="Inhaltsplatzhalter 1"/>
          <p:cNvSpPr>
            <a:spLocks noGrp="1"/>
          </p:cNvSpPr>
          <p:nvPr>
            <p:ph idx="1"/>
          </p:nvPr>
        </p:nvSpPr>
        <p:spPr/>
        <p:txBody>
          <a:bodyPr/>
          <a:lstStyle/>
          <a:p>
            <a:r>
              <a:rPr lang="de-DE" altLang="de-DE" smtClean="0"/>
              <a:t>MiVoice Office 400 deckt  die Anforderungen vieler Branchen ab:</a:t>
            </a:r>
          </a:p>
          <a:p>
            <a:pPr lvl="1"/>
            <a:r>
              <a:rPr lang="de-DE" altLang="de-DE" smtClean="0"/>
              <a:t>Hotel und Tourismus: Mitel 400 Hospitality Package </a:t>
            </a:r>
          </a:p>
          <a:p>
            <a:pPr lvl="1"/>
            <a:r>
              <a:rPr lang="de-DE" altLang="de-DE" smtClean="0"/>
              <a:t>Gesundheitswesen</a:t>
            </a:r>
          </a:p>
          <a:p>
            <a:pPr lvl="2"/>
            <a:r>
              <a:rPr lang="de-DE" altLang="de-DE" smtClean="0"/>
              <a:t>Alarmierung, Benachrichtigung und </a:t>
            </a:r>
            <a:br>
              <a:rPr lang="de-DE" altLang="de-DE" smtClean="0"/>
            </a:br>
            <a:r>
              <a:rPr lang="de-DE" altLang="de-DE" smtClean="0"/>
              <a:t>Schwesternruf</a:t>
            </a:r>
          </a:p>
          <a:p>
            <a:pPr lvl="2"/>
            <a:r>
              <a:rPr lang="de-DE" altLang="de-DE" smtClean="0"/>
              <a:t>Abrechnung</a:t>
            </a:r>
          </a:p>
          <a:p>
            <a:pPr lvl="1"/>
            <a:r>
              <a:rPr lang="de-DE" altLang="de-DE" smtClean="0"/>
              <a:t>Industrie</a:t>
            </a:r>
          </a:p>
          <a:p>
            <a:pPr lvl="2"/>
            <a:r>
              <a:rPr lang="de-DE" altLang="de-DE" smtClean="0"/>
              <a:t>Gebäudesteuerung und -automation</a:t>
            </a:r>
          </a:p>
          <a:p>
            <a:pPr lvl="2"/>
            <a:r>
              <a:rPr lang="de-DE" altLang="de-DE" smtClean="0"/>
              <a:t>Personenschutz</a:t>
            </a:r>
          </a:p>
          <a:p>
            <a:pPr lvl="2"/>
            <a:r>
              <a:rPr lang="de-DE" altLang="de-DE" smtClean="0"/>
              <a:t>Aktivitäts- und Maschinenüberwachung</a:t>
            </a:r>
          </a:p>
          <a:p>
            <a:pPr lvl="2"/>
            <a:r>
              <a:rPr lang="de-DE" altLang="de-DE" smtClean="0"/>
              <a:t>Lokalisierung</a:t>
            </a:r>
          </a:p>
          <a:p>
            <a:pPr lvl="1"/>
            <a:r>
              <a:rPr lang="de-DE" altLang="de-DE" smtClean="0"/>
              <a:t>Öffentliche Gebäude</a:t>
            </a:r>
          </a:p>
          <a:p>
            <a:pPr lvl="2"/>
            <a:r>
              <a:rPr lang="de-DE" altLang="de-DE" smtClean="0"/>
              <a:t>Panikalarm</a:t>
            </a:r>
          </a:p>
          <a:p>
            <a:pPr lvl="2"/>
            <a:r>
              <a:rPr lang="de-DE" altLang="de-DE" smtClean="0"/>
              <a:t>Evakuierung</a:t>
            </a:r>
            <a:endParaRPr lang="de-DE" altLang="de-DE" dirty="0" smtClean="0"/>
          </a:p>
        </p:txBody>
      </p:sp>
      <p:sp>
        <p:nvSpPr>
          <p:cNvPr id="24579" name="Foliennummernplatzhalter 3"/>
          <p:cNvSpPr>
            <a:spLocks noGrp="1"/>
          </p:cNvSpPr>
          <p:nvPr>
            <p:ph type="sldNum" sz="quarter" idx="10"/>
          </p:nvPr>
        </p:nvSpPr>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5BCF569B-FF7F-46F9-8683-5C37631B797B}" type="slidenum">
              <a:rPr lang="de-CH" altLang="de-DE" smtClean="0"/>
              <a:pPr/>
              <a:t>7</a:t>
            </a:fld>
            <a:endParaRPr lang="de-CH" altLang="de-DE"/>
          </a:p>
        </p:txBody>
      </p:sp>
      <p:pic>
        <p:nvPicPr>
          <p:cNvPr id="24587" name="Picture 11" descr="Healthcare-laptop"/>
          <p:cNvPicPr>
            <a:picLocks noChangeAspect="1" noChangeArrowheads="1"/>
          </p:cNvPicPr>
          <p:nvPr/>
        </p:nvPicPr>
        <p:blipFill rotWithShape="1">
          <a:blip r:embed="rId3">
            <a:extLst>
              <a:ext uri="{28A0092B-C50C-407E-A947-70E740481C1C}">
                <a14:useLocalDpi xmlns:a14="http://schemas.microsoft.com/office/drawing/2010/main" val="0"/>
              </a:ext>
            </a:extLst>
          </a:blip>
          <a:srcRect r="18182"/>
          <a:stretch/>
        </p:blipFill>
        <p:spPr bwMode="auto">
          <a:xfrm>
            <a:off x="5496791" y="2181225"/>
            <a:ext cx="3647209" cy="2971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2"/>
          <p:cNvSpPr>
            <a:spLocks noGrp="1"/>
          </p:cNvSpPr>
          <p:nvPr>
            <p:ph type="title"/>
          </p:nvPr>
        </p:nvSpPr>
        <p:spPr>
          <a:xfrm>
            <a:off x="476250" y="334963"/>
            <a:ext cx="6926263" cy="461962"/>
          </a:xfrm>
        </p:spPr>
        <p:txBody>
          <a:bodyPr/>
          <a:lstStyle/>
          <a:p>
            <a:r>
              <a:rPr lang="de-CH" altLang="de-DE" dirty="0" smtClean="0">
                <a:latin typeface="Arial" pitchFamily="34" charset="0"/>
                <a:ea typeface="Geneva"/>
                <a:cs typeface="Arial" pitchFamily="34" charset="0"/>
              </a:rPr>
              <a:t>Vertikale Märkte – Kundenvorteile</a:t>
            </a:r>
          </a:p>
        </p:txBody>
      </p:sp>
      <p:sp>
        <p:nvSpPr>
          <p:cNvPr id="25602" name="Foliennummernplatzhalt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1418630C-4FA5-4100-B82A-E1AC9CBDAEDB}" type="slidenum">
              <a:rPr lang="de-CH" altLang="de-DE">
                <a:solidFill>
                  <a:srgbClr val="8A8F9D"/>
                </a:solidFill>
              </a:rPr>
              <a:pPr/>
              <a:t>8</a:t>
            </a:fld>
            <a:endParaRPr lang="de-CH" altLang="de-DE">
              <a:solidFill>
                <a:srgbClr val="8A8F9D"/>
              </a:solidFill>
            </a:endParaRPr>
          </a:p>
        </p:txBody>
      </p:sp>
      <p:sp>
        <p:nvSpPr>
          <p:cNvPr id="25603" name="Inhaltsplatzhalter 2"/>
          <p:cNvSpPr>
            <a:spLocks noGrp="1"/>
          </p:cNvSpPr>
          <p:nvPr>
            <p:ph idx="1"/>
          </p:nvPr>
        </p:nvSpPr>
        <p:spPr>
          <a:xfrm>
            <a:off x="476249" y="1135063"/>
            <a:ext cx="8239125" cy="5327650"/>
          </a:xfrm>
        </p:spPr>
        <p:txBody>
          <a:bodyPr/>
          <a:lstStyle/>
          <a:p>
            <a:pPr marL="250825" indent="-250825">
              <a:spcAft>
                <a:spcPts val="600"/>
              </a:spcAft>
              <a:buClr>
                <a:srgbClr val="00A1E0"/>
              </a:buClr>
            </a:pPr>
            <a:r>
              <a:rPr lang="de-DE" altLang="de-DE" dirty="0" smtClean="0">
                <a:solidFill>
                  <a:schemeClr val="bg1"/>
                </a:solidFill>
                <a:latin typeface="Arial" pitchFamily="34" charset="0"/>
                <a:ea typeface="Geneva"/>
                <a:cs typeface="Arial" pitchFamily="34" charset="0"/>
              </a:rPr>
              <a:t>Die vertikalen MiVoice Office 400 Lösungen verbessern die Kommunikation:</a:t>
            </a:r>
          </a:p>
          <a:p>
            <a:pPr lvl="1">
              <a:spcAft>
                <a:spcPts val="600"/>
              </a:spcAft>
              <a:buClr>
                <a:srgbClr val="00A1E0"/>
              </a:buClr>
            </a:pPr>
            <a:r>
              <a:rPr lang="de-DE" altLang="de-DE" dirty="0" smtClean="0">
                <a:solidFill>
                  <a:schemeClr val="bg1"/>
                </a:solidFill>
                <a:latin typeface="Arial" pitchFamily="34" charset="0"/>
                <a:ea typeface="Geneva"/>
                <a:cs typeface="Arial" pitchFamily="34" charset="0"/>
              </a:rPr>
              <a:t>Integration der Kommunikation in bestehende Businessprozesse</a:t>
            </a:r>
          </a:p>
          <a:p>
            <a:pPr lvl="1">
              <a:spcAft>
                <a:spcPts val="600"/>
              </a:spcAft>
              <a:buClr>
                <a:srgbClr val="00A1E0"/>
              </a:buClr>
            </a:pPr>
            <a:r>
              <a:rPr lang="de-DE" altLang="de-DE" dirty="0" smtClean="0">
                <a:solidFill>
                  <a:schemeClr val="bg1"/>
                </a:solidFill>
                <a:latin typeface="Arial" pitchFamily="34" charset="0"/>
                <a:ea typeface="Geneva"/>
                <a:cs typeface="Arial" pitchFamily="34" charset="0"/>
              </a:rPr>
              <a:t>Kosten- und Zeitersparnis</a:t>
            </a:r>
          </a:p>
          <a:p>
            <a:pPr lvl="1">
              <a:spcAft>
                <a:spcPts val="600"/>
              </a:spcAft>
              <a:buClr>
                <a:srgbClr val="00A1E0"/>
              </a:buClr>
            </a:pPr>
            <a:r>
              <a:rPr lang="de-DE" altLang="de-DE" dirty="0" smtClean="0">
                <a:solidFill>
                  <a:schemeClr val="bg1"/>
                </a:solidFill>
                <a:latin typeface="Arial" pitchFamily="34" charset="0"/>
                <a:ea typeface="Geneva"/>
                <a:cs typeface="Arial" pitchFamily="34" charset="0"/>
              </a:rPr>
              <a:t>Kürzere Prozesse</a:t>
            </a:r>
          </a:p>
          <a:p>
            <a:pPr lvl="1">
              <a:spcAft>
                <a:spcPts val="600"/>
              </a:spcAft>
              <a:buClr>
                <a:srgbClr val="00A1E0"/>
              </a:buClr>
            </a:pPr>
            <a:r>
              <a:rPr lang="de-DE" altLang="de-DE" dirty="0" smtClean="0">
                <a:solidFill>
                  <a:schemeClr val="bg1"/>
                </a:solidFill>
                <a:latin typeface="Arial" pitchFamily="34" charset="0"/>
                <a:ea typeface="Geneva"/>
                <a:cs typeface="Arial" pitchFamily="34" charset="0"/>
              </a:rPr>
              <a:t>Hohes Sicherheitsniveau</a:t>
            </a:r>
          </a:p>
          <a:p>
            <a:pPr marL="250825" indent="-250825">
              <a:spcBef>
                <a:spcPts val="1200"/>
              </a:spcBef>
              <a:spcAft>
                <a:spcPts val="600"/>
              </a:spcAft>
              <a:buClr>
                <a:srgbClr val="00A1E0"/>
              </a:buClr>
            </a:pPr>
            <a:r>
              <a:rPr lang="de-DE" altLang="de-DE" dirty="0" smtClean="0">
                <a:solidFill>
                  <a:schemeClr val="bg1"/>
                </a:solidFill>
                <a:latin typeface="Arial" pitchFamily="34" charset="0"/>
                <a:ea typeface="Geneva"/>
                <a:cs typeface="Arial" pitchFamily="34" charset="0"/>
              </a:rPr>
              <a:t>Branchenlösungen mit MiVoice Office 400:</a:t>
            </a:r>
          </a:p>
          <a:p>
            <a:pPr lvl="1">
              <a:spcAft>
                <a:spcPts val="600"/>
              </a:spcAft>
              <a:buClr>
                <a:srgbClr val="00A1E0"/>
              </a:buClr>
            </a:pPr>
            <a:r>
              <a:rPr lang="de-DE" altLang="de-DE" dirty="0">
                <a:solidFill>
                  <a:schemeClr val="bg1"/>
                </a:solidFill>
                <a:latin typeface="Arial" pitchFamily="34" charset="0"/>
                <a:ea typeface="Geneva"/>
                <a:cs typeface="Arial" pitchFamily="34" charset="0"/>
              </a:rPr>
              <a:t>G</a:t>
            </a:r>
            <a:r>
              <a:rPr lang="de-DE" altLang="de-DE" dirty="0" smtClean="0">
                <a:solidFill>
                  <a:schemeClr val="bg1"/>
                </a:solidFill>
                <a:latin typeface="Arial" pitchFamily="34" charset="0"/>
                <a:ea typeface="Geneva"/>
                <a:cs typeface="Arial" pitchFamily="34" charset="0"/>
              </a:rPr>
              <a:t>eschäftsorientiert</a:t>
            </a:r>
          </a:p>
          <a:p>
            <a:pPr lvl="1">
              <a:spcAft>
                <a:spcPts val="600"/>
              </a:spcAft>
              <a:buClr>
                <a:srgbClr val="00A1E0"/>
              </a:buClr>
            </a:pPr>
            <a:r>
              <a:rPr lang="de-DE" altLang="de-DE" dirty="0">
                <a:solidFill>
                  <a:schemeClr val="bg1"/>
                </a:solidFill>
                <a:latin typeface="Arial" pitchFamily="34" charset="0"/>
                <a:ea typeface="Geneva"/>
                <a:cs typeface="Arial" pitchFamily="34" charset="0"/>
              </a:rPr>
              <a:t>I</a:t>
            </a:r>
            <a:r>
              <a:rPr lang="de-DE" altLang="de-DE" dirty="0" smtClean="0">
                <a:solidFill>
                  <a:schemeClr val="bg1"/>
                </a:solidFill>
                <a:latin typeface="Arial" pitchFamily="34" charset="0"/>
                <a:ea typeface="Geneva"/>
                <a:cs typeface="Arial" pitchFamily="34" charset="0"/>
              </a:rPr>
              <a:t>ntuitiv und konsistent</a:t>
            </a:r>
          </a:p>
          <a:p>
            <a:pPr lvl="1">
              <a:spcAft>
                <a:spcPts val="600"/>
              </a:spcAft>
              <a:buClr>
                <a:srgbClr val="00A1E0"/>
              </a:buClr>
            </a:pPr>
            <a:r>
              <a:rPr lang="de-DE" altLang="de-DE" dirty="0">
                <a:solidFill>
                  <a:schemeClr val="bg1"/>
                </a:solidFill>
                <a:latin typeface="Arial" pitchFamily="34" charset="0"/>
                <a:ea typeface="Geneva"/>
                <a:cs typeface="Arial" pitchFamily="34" charset="0"/>
              </a:rPr>
              <a:t>N</a:t>
            </a:r>
            <a:r>
              <a:rPr lang="de-DE" altLang="de-DE" dirty="0" smtClean="0">
                <a:solidFill>
                  <a:schemeClr val="bg1"/>
                </a:solidFill>
                <a:latin typeface="Arial" pitchFamily="34" charset="0"/>
                <a:ea typeface="Geneva"/>
                <a:cs typeface="Arial" pitchFamily="34" charset="0"/>
              </a:rPr>
              <a:t>ahtlose Integration in bestehende Infrastrukturen</a:t>
            </a:r>
          </a:p>
          <a:p>
            <a:pPr lvl="1">
              <a:spcAft>
                <a:spcPts val="600"/>
              </a:spcAft>
              <a:buClr>
                <a:srgbClr val="00A1E0"/>
              </a:buClr>
            </a:pPr>
            <a:r>
              <a:rPr lang="de-DE" altLang="de-DE" dirty="0">
                <a:solidFill>
                  <a:schemeClr val="bg1"/>
                </a:solidFill>
                <a:latin typeface="Arial" pitchFamily="34" charset="0"/>
                <a:ea typeface="Geneva"/>
                <a:cs typeface="Arial" pitchFamily="34" charset="0"/>
              </a:rPr>
              <a:t>B</a:t>
            </a:r>
            <a:r>
              <a:rPr lang="de-DE" altLang="de-DE" dirty="0" smtClean="0">
                <a:solidFill>
                  <a:schemeClr val="bg1"/>
                </a:solidFill>
                <a:latin typeface="Arial" pitchFamily="34" charset="0"/>
                <a:ea typeface="Geneva"/>
                <a:cs typeface="Arial" pitchFamily="34" charset="0"/>
              </a:rPr>
              <a:t>asierend auf offenen Standards</a:t>
            </a:r>
          </a:p>
          <a:p>
            <a:pPr lvl="1">
              <a:spcAft>
                <a:spcPts val="600"/>
              </a:spcAft>
              <a:buClr>
                <a:srgbClr val="00A1E0"/>
              </a:buClr>
            </a:pPr>
            <a:r>
              <a:rPr lang="de-DE" altLang="de-DE" dirty="0" smtClean="0">
                <a:solidFill>
                  <a:schemeClr val="bg1"/>
                </a:solidFill>
                <a:latin typeface="Arial" pitchFamily="34" charset="0"/>
                <a:ea typeface="Geneva"/>
                <a:cs typeface="Arial" pitchFamily="34" charset="0"/>
              </a:rPr>
              <a:t>Einfache </a:t>
            </a:r>
            <a:r>
              <a:rPr lang="de-DE" altLang="de-DE" dirty="0" smtClean="0">
                <a:solidFill>
                  <a:schemeClr val="bg1"/>
                </a:solidFill>
                <a:latin typeface="Arial" pitchFamily="34" charset="0"/>
                <a:ea typeface="Geneva"/>
                <a:cs typeface="Arial" pitchFamily="34" charset="0"/>
              </a:rPr>
              <a:t>Integration in die zentrale Administration und Verwaltung</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27"/>
          <p:cNvSpPr>
            <a:spLocks noGrp="1"/>
          </p:cNvSpPr>
          <p:nvPr>
            <p:ph type="title"/>
          </p:nvPr>
        </p:nvSpPr>
        <p:spPr>
          <a:xfrm>
            <a:off x="476250" y="334963"/>
            <a:ext cx="6926263" cy="560387"/>
          </a:xfrm>
        </p:spPr>
        <p:txBody>
          <a:bodyPr/>
          <a:lstStyle/>
          <a:p>
            <a:r>
              <a:rPr lang="en-CA" altLang="de-DE" dirty="0" smtClean="0">
                <a:latin typeface="Arial" pitchFamily="34" charset="0"/>
                <a:ea typeface="Geneva"/>
                <a:cs typeface="Arial" pitchFamily="34" charset="0"/>
              </a:rPr>
              <a:t>Von </a:t>
            </a:r>
            <a:r>
              <a:rPr lang="en-CA" altLang="de-DE" dirty="0" err="1" smtClean="0">
                <a:latin typeface="Arial" pitchFamily="34" charset="0"/>
                <a:ea typeface="Geneva"/>
                <a:cs typeface="Arial" pitchFamily="34" charset="0"/>
              </a:rPr>
              <a:t>Sprache</a:t>
            </a:r>
            <a:r>
              <a:rPr lang="en-CA" altLang="de-DE" dirty="0" smtClean="0">
                <a:latin typeface="Arial" pitchFamily="34" charset="0"/>
                <a:ea typeface="Geneva"/>
                <a:cs typeface="Arial" pitchFamily="34" charset="0"/>
              </a:rPr>
              <a:t> </a:t>
            </a:r>
            <a:r>
              <a:rPr lang="en-CA" altLang="de-DE" dirty="0" err="1" smtClean="0">
                <a:latin typeface="Arial" pitchFamily="34" charset="0"/>
                <a:ea typeface="Geneva"/>
                <a:cs typeface="Arial" pitchFamily="34" charset="0"/>
              </a:rPr>
              <a:t>zu</a:t>
            </a:r>
            <a:r>
              <a:rPr lang="en-CA" altLang="de-DE" dirty="0" smtClean="0">
                <a:latin typeface="Arial" pitchFamily="34" charset="0"/>
                <a:ea typeface="Geneva"/>
                <a:cs typeface="Arial" pitchFamily="34" charset="0"/>
              </a:rPr>
              <a:t> Multimedia</a:t>
            </a:r>
            <a:endParaRPr lang="en-US" altLang="de-DE" dirty="0" smtClean="0">
              <a:latin typeface="Arial" pitchFamily="34" charset="0"/>
              <a:ea typeface="Geneva"/>
              <a:cs typeface="Arial" pitchFamily="34" charset="0"/>
            </a:endParaRPr>
          </a:p>
        </p:txBody>
      </p:sp>
      <p:sp>
        <p:nvSpPr>
          <p:cNvPr id="26629"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6FE3A121-5527-4B91-98B5-F5ED476062CE}" type="slidenum">
              <a:rPr lang="de-CH" altLang="de-DE">
                <a:solidFill>
                  <a:srgbClr val="8A8F9D"/>
                </a:solidFill>
              </a:rPr>
              <a:pPr/>
              <a:t>9</a:t>
            </a:fld>
            <a:endParaRPr lang="de-CH" altLang="de-DE">
              <a:solidFill>
                <a:srgbClr val="8A8F9D"/>
              </a:solidFill>
            </a:endParaRPr>
          </a:p>
        </p:txBody>
      </p:sp>
      <p:pic>
        <p:nvPicPr>
          <p:cNvPr id="2665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200" y="1444625"/>
            <a:ext cx="6600825"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itel Powerpoint Template">
  <a:themeElements>
    <a:clrScheme name="Custom 1">
      <a:dk1>
        <a:srgbClr val="15325F"/>
      </a:dk1>
      <a:lt1>
        <a:srgbClr val="000000"/>
      </a:lt1>
      <a:dk2>
        <a:srgbClr val="00A1E0"/>
      </a:dk2>
      <a:lt2>
        <a:srgbClr val="EEECE1"/>
      </a:lt2>
      <a:accent1>
        <a:srgbClr val="BED9ED"/>
      </a:accent1>
      <a:accent2>
        <a:srgbClr val="41AD49"/>
      </a:accent2>
      <a:accent3>
        <a:srgbClr val="35CBDA"/>
      </a:accent3>
      <a:accent4>
        <a:srgbClr val="6E20A0"/>
      </a:accent4>
      <a:accent5>
        <a:srgbClr val="FF7300"/>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Mitel Powerpoint Template</Template>
  <TotalTime>0</TotalTime>
  <Words>2094</Words>
  <Application>Microsoft Office PowerPoint</Application>
  <PresentationFormat>Bildschirmpräsentation (4:3)</PresentationFormat>
  <Paragraphs>311</Paragraphs>
  <Slides>20</Slides>
  <Notes>13</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Mitel Powerpoint Template</vt:lpstr>
      <vt:lpstr>Mitel MiVoice Office 400</vt:lpstr>
      <vt:lpstr>Inhaltsverzeichnis</vt:lpstr>
      <vt:lpstr>Eine einzige Lösung für Ihre Anforderungen</vt:lpstr>
      <vt:lpstr>Highlights der MiVoice Office 400</vt:lpstr>
      <vt:lpstr>MiVoice Office 400: Portfolioübersicht</vt:lpstr>
      <vt:lpstr>Applikationen </vt:lpstr>
      <vt:lpstr>Vertikale Lösungen</vt:lpstr>
      <vt:lpstr>Vertikale Märkte – Kundenvorteile</vt:lpstr>
      <vt:lpstr>Von Sprache zu Multimedia</vt:lpstr>
      <vt:lpstr>Vorteile von Multimedia</vt:lpstr>
      <vt:lpstr>Anwenderfreundliche Endgeräte</vt:lpstr>
      <vt:lpstr>Nahtlose Integration von Mobiltelefonen</vt:lpstr>
      <vt:lpstr>UCC – Integrierte Effizienz</vt:lpstr>
      <vt:lpstr>MiVoice Office 400 deckt alle Bedürfnisse ab</vt:lpstr>
      <vt:lpstr>MiVoice Office 400 Systeme</vt:lpstr>
      <vt:lpstr>Hochmodular und skalierbar</vt:lpstr>
      <vt:lpstr>Offene Standards bieten Interoperabilität</vt:lpstr>
      <vt:lpstr>Ausgezeichnete Netzwerkfähigkeit</vt:lpstr>
      <vt:lpstr>Investitionsschutz und niedrige TCO</vt:lpstr>
      <vt:lpstr>MiVoice Office 400 fördert Ihre Verbindungen</vt:lpstr>
    </vt:vector>
  </TitlesOfParts>
  <Company>Aastra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Mitel MiVoice Office 400</dc:title>
  <dc:creator>Nicole Tuchbreiter</dc:creator>
  <cp:lastModifiedBy>tkoeppe</cp:lastModifiedBy>
  <cp:revision>136</cp:revision>
  <dcterms:created xsi:type="dcterms:W3CDTF">2015-02-12T10:14:43Z</dcterms:created>
  <dcterms:modified xsi:type="dcterms:W3CDTF">2015-05-26T13:27:16Z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6CC8D0EC-C14A-46B6-9443-940AF8E95AE1</vt:lpwstr>
  </property>
  <property fmtid="{D5CDD505-2E9C-101B-9397-08002B2CF9AE}" pid="3" name="ArticulatePath">
    <vt:lpwstr>Präsentation1</vt:lpwstr>
  </property>
</Properties>
</file>