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charts/chart29.xml" ContentType="application/vnd.openxmlformats-officedocument.drawingml.chart+xml"/>
  <Override PartName="/ppt/charts/chart30.xml" ContentType="application/vnd.openxmlformats-officedocument.drawingml.chart+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 id="2147483720" r:id="rId6"/>
    <p:sldMasterId id="2147483733" r:id="rId7"/>
    <p:sldMasterId id="2147483746" r:id="rId8"/>
  </p:sldMasterIdLst>
  <p:notesMasterIdLst>
    <p:notesMasterId r:id="rId34"/>
  </p:notesMasterIdLst>
  <p:sldIdLst>
    <p:sldId id="306" r:id="rId9"/>
    <p:sldId id="351" r:id="rId10"/>
    <p:sldId id="321" r:id="rId11"/>
    <p:sldId id="310" r:id="rId12"/>
    <p:sldId id="284" r:id="rId13"/>
    <p:sldId id="378" r:id="rId14"/>
    <p:sldId id="332" r:id="rId15"/>
    <p:sldId id="333" r:id="rId16"/>
    <p:sldId id="334" r:id="rId17"/>
    <p:sldId id="335" r:id="rId18"/>
    <p:sldId id="336" r:id="rId19"/>
    <p:sldId id="337" r:id="rId20"/>
    <p:sldId id="338" r:id="rId21"/>
    <p:sldId id="339" r:id="rId22"/>
    <p:sldId id="340" r:id="rId23"/>
    <p:sldId id="341" r:id="rId24"/>
    <p:sldId id="342" r:id="rId25"/>
    <p:sldId id="343" r:id="rId26"/>
    <p:sldId id="344" r:id="rId27"/>
    <p:sldId id="345" r:id="rId28"/>
    <p:sldId id="360" r:id="rId29"/>
    <p:sldId id="303" r:id="rId30"/>
    <p:sldId id="318" r:id="rId31"/>
    <p:sldId id="379" r:id="rId32"/>
    <p:sldId id="381" r:id="rId33"/>
  </p:sldIdLst>
  <p:sldSz cx="9144000" cy="6858000" type="screen4x3"/>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llanmörkt format 2 - Dekorfärg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81" autoAdjust="0"/>
    <p:restoredTop sz="94660"/>
  </p:normalViewPr>
  <p:slideViewPr>
    <p:cSldViewPr snapToGrid="0">
      <p:cViewPr varScale="1">
        <p:scale>
          <a:sx n="72" d="100"/>
          <a:sy n="72" d="100"/>
        </p:scale>
        <p:origin x="1224" y="72"/>
      </p:cViewPr>
      <p:guideLst>
        <p:guide orient="horz" pos="2160"/>
        <p:guide pos="2880"/>
      </p:guideLst>
    </p:cSldViewPr>
  </p:slideViewPr>
  <p:notesTextViewPr>
    <p:cViewPr>
      <p:scale>
        <a:sx n="1" d="1"/>
        <a:sy n="1" d="1"/>
      </p:scale>
      <p:origin x="0" y="0"/>
    </p:cViewPr>
  </p:notesTextViewPr>
  <p:notesViewPr>
    <p:cSldViewPr snapToGrid="0">
      <p:cViewPr varScale="1">
        <p:scale>
          <a:sx n="83" d="100"/>
          <a:sy n="83" d="100"/>
        </p:scale>
        <p:origin x="3132"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4.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customXml" Target="../customXml/item3.xml"/><Relationship Id="rId21" Type="http://schemas.openxmlformats.org/officeDocument/2006/relationships/slide" Target="slides/slide13.xml"/><Relationship Id="rId34" Type="http://schemas.openxmlformats.org/officeDocument/2006/relationships/notesMaster" Target="notesMasters/notesMaster1.xml"/><Relationship Id="rId7"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viewProps" Target="viewProp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customXml" Target="../customXml/item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Worksheet25.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Worksheet26.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Worksheet28.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Worksheet29.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Worksheet30.xlsx"/></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_Worksheet31.xlsx"/></Relationships>
</file>

<file path=ppt/charts/_rels/chart33.xml.rels><?xml version="1.0" encoding="UTF-8" standalone="yes"?>
<Relationships xmlns="http://schemas.openxmlformats.org/package/2006/relationships"><Relationship Id="rId1" Type="http://schemas.openxmlformats.org/officeDocument/2006/relationships/package" Target="../embeddings/Microsoft_Excel_Worksheet32.xlsx"/></Relationships>
</file>

<file path=ppt/charts/_rels/chart34.xml.rels><?xml version="1.0" encoding="UTF-8" standalone="yes"?>
<Relationships xmlns="http://schemas.openxmlformats.org/package/2006/relationships"><Relationship Id="rId1" Type="http://schemas.openxmlformats.org/officeDocument/2006/relationships/package" Target="../embeddings/Microsoft_Excel_Worksheet3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800" b="0" dirty="0"/>
              <a:t> </a:t>
            </a:r>
          </a:p>
        </c:rich>
      </c:tx>
      <c:overlay val="0"/>
    </c:title>
    <c:autoTitleDeleted val="0"/>
    <c:plotArea>
      <c:layout/>
      <c:barChart>
        <c:barDir val="col"/>
        <c:grouping val="clustered"/>
        <c:varyColors val="0"/>
        <c:ser>
          <c:idx val="0"/>
          <c:order val="0"/>
          <c:tx>
            <c:strRef>
              <c:f>Blad1!$B$1</c:f>
              <c:strCache>
                <c:ptCount val="1"/>
                <c:pt idx="0">
                  <c:v>Inom etableringen</c:v>
                </c:pt>
              </c:strCache>
            </c:strRef>
          </c:tx>
          <c:invertIfNegative val="0"/>
          <c:cat>
            <c:numRef>
              <c:f>Blad1!$A$2:$A$19</c:f>
              <c:numCache>
                <c:formatCode>d\-mmm\-yy</c:formatCode>
                <c:ptCount val="18"/>
                <c:pt idx="0">
                  <c:v>42278</c:v>
                </c:pt>
                <c:pt idx="1">
                  <c:v>42309</c:v>
                </c:pt>
                <c:pt idx="2">
                  <c:v>42339</c:v>
                </c:pt>
                <c:pt idx="3">
                  <c:v>42370</c:v>
                </c:pt>
                <c:pt idx="4">
                  <c:v>42401</c:v>
                </c:pt>
                <c:pt idx="5">
                  <c:v>42430</c:v>
                </c:pt>
                <c:pt idx="6">
                  <c:v>42461</c:v>
                </c:pt>
                <c:pt idx="7">
                  <c:v>42491</c:v>
                </c:pt>
                <c:pt idx="8">
                  <c:v>42522</c:v>
                </c:pt>
                <c:pt idx="9">
                  <c:v>42552</c:v>
                </c:pt>
                <c:pt idx="10">
                  <c:v>42583</c:v>
                </c:pt>
                <c:pt idx="11">
                  <c:v>42614</c:v>
                </c:pt>
                <c:pt idx="12">
                  <c:v>42644</c:v>
                </c:pt>
                <c:pt idx="13">
                  <c:v>42675</c:v>
                </c:pt>
                <c:pt idx="14">
                  <c:v>42705</c:v>
                </c:pt>
                <c:pt idx="15">
                  <c:v>42736</c:v>
                </c:pt>
                <c:pt idx="16">
                  <c:v>42767</c:v>
                </c:pt>
                <c:pt idx="17">
                  <c:v>42795</c:v>
                </c:pt>
              </c:numCache>
            </c:numRef>
          </c:cat>
          <c:val>
            <c:numRef>
              <c:f>Blad1!$B$2:$B$19</c:f>
              <c:numCache>
                <c:formatCode>General</c:formatCode>
                <c:ptCount val="18"/>
                <c:pt idx="0">
                  <c:v>3971</c:v>
                </c:pt>
                <c:pt idx="1">
                  <c:v>4050</c:v>
                </c:pt>
                <c:pt idx="2">
                  <c:v>4115</c:v>
                </c:pt>
                <c:pt idx="3">
                  <c:v>4199</c:v>
                </c:pt>
                <c:pt idx="4">
                  <c:v>4292</c:v>
                </c:pt>
                <c:pt idx="5">
                  <c:v>4365</c:v>
                </c:pt>
                <c:pt idx="6">
                  <c:v>4477</c:v>
                </c:pt>
                <c:pt idx="7">
                  <c:v>4573</c:v>
                </c:pt>
                <c:pt idx="8">
                  <c:v>4983</c:v>
                </c:pt>
                <c:pt idx="9">
                  <c:v>5183</c:v>
                </c:pt>
                <c:pt idx="10">
                  <c:v>4814</c:v>
                </c:pt>
                <c:pt idx="11">
                  <c:v>4943</c:v>
                </c:pt>
                <c:pt idx="12">
                  <c:v>5031</c:v>
                </c:pt>
                <c:pt idx="13">
                  <c:v>5156</c:v>
                </c:pt>
                <c:pt idx="14">
                  <c:v>5319</c:v>
                </c:pt>
                <c:pt idx="15">
                  <c:v>5413</c:v>
                </c:pt>
                <c:pt idx="16">
                  <c:v>5430</c:v>
                </c:pt>
                <c:pt idx="17">
                  <c:v>5461</c:v>
                </c:pt>
              </c:numCache>
            </c:numRef>
          </c:val>
          <c:extLst>
            <c:ext xmlns:c16="http://schemas.microsoft.com/office/drawing/2014/chart" uri="{C3380CC4-5D6E-409C-BE32-E72D297353CC}">
              <c16:uniqueId val="{00000000-1D2A-4832-BF9E-315ABFB3FC0D}"/>
            </c:ext>
          </c:extLst>
        </c:ser>
        <c:dLbls>
          <c:showLegendKey val="0"/>
          <c:showVal val="0"/>
          <c:showCatName val="0"/>
          <c:showSerName val="0"/>
          <c:showPercent val="0"/>
          <c:showBubbleSize val="0"/>
        </c:dLbls>
        <c:gapWidth val="150"/>
        <c:axId val="193495808"/>
        <c:axId val="193497344"/>
      </c:barChart>
      <c:dateAx>
        <c:axId val="193495808"/>
        <c:scaling>
          <c:orientation val="minMax"/>
        </c:scaling>
        <c:delete val="0"/>
        <c:axPos val="b"/>
        <c:numFmt formatCode="d\-mmm\-yy" sourceLinked="1"/>
        <c:majorTickMark val="out"/>
        <c:minorTickMark val="none"/>
        <c:tickLblPos val="nextTo"/>
        <c:txPr>
          <a:bodyPr/>
          <a:lstStyle/>
          <a:p>
            <a:pPr>
              <a:defRPr sz="800" baseline="0"/>
            </a:pPr>
            <a:endParaRPr lang="sv-SE"/>
          </a:p>
        </c:txPr>
        <c:crossAx val="193497344"/>
        <c:crosses val="autoZero"/>
        <c:auto val="1"/>
        <c:lblOffset val="100"/>
        <c:baseTimeUnit val="months"/>
      </c:dateAx>
      <c:valAx>
        <c:axId val="193497344"/>
        <c:scaling>
          <c:orientation val="minMax"/>
          <c:min val="0"/>
        </c:scaling>
        <c:delete val="0"/>
        <c:axPos val="l"/>
        <c:majorGridlines/>
        <c:numFmt formatCode="General" sourceLinked="1"/>
        <c:majorTickMark val="out"/>
        <c:minorTickMark val="none"/>
        <c:tickLblPos val="nextTo"/>
        <c:txPr>
          <a:bodyPr/>
          <a:lstStyle/>
          <a:p>
            <a:pPr>
              <a:defRPr sz="900" baseline="0"/>
            </a:pPr>
            <a:endParaRPr lang="sv-SE"/>
          </a:p>
        </c:txPr>
        <c:crossAx val="193495808"/>
        <c:crosses val="autoZero"/>
        <c:crossBetween val="between"/>
      </c:valAx>
    </c:plotArea>
    <c:plotVisOnly val="1"/>
    <c:dispBlanksAs val="gap"/>
    <c:showDLblsOverMax val="0"/>
  </c:chart>
  <c:txPr>
    <a:bodyPr/>
    <a:lstStyle/>
    <a:p>
      <a:pPr>
        <a:defRPr sz="1800"/>
      </a:pPr>
      <a:endParaRPr lang="sv-SE"/>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Blad1!$B$1</c:f>
              <c:strCache>
                <c:ptCount val="1"/>
                <c:pt idx="0">
                  <c:v>Serie 1</c:v>
                </c:pt>
              </c:strCache>
            </c:strRef>
          </c:tx>
          <c:spPr>
            <a:solidFill>
              <a:srgbClr val="FF0000"/>
            </a:solidFill>
          </c:spPr>
          <c:invertIfNegative val="0"/>
          <c:cat>
            <c:strRef>
              <c:f>Blad1!$A$2:$A$18</c:f>
              <c:strCache>
                <c:ptCount val="17"/>
                <c:pt idx="0">
                  <c:v>1 dec. 2015</c:v>
                </c:pt>
                <c:pt idx="1">
                  <c:v>1 jan. 2016</c:v>
                </c:pt>
                <c:pt idx="2">
                  <c:v>1 febr. 2016</c:v>
                </c:pt>
                <c:pt idx="3">
                  <c:v>1 mars. 2016</c:v>
                </c:pt>
                <c:pt idx="4">
                  <c:v>1 april. 2016</c:v>
                </c:pt>
                <c:pt idx="5">
                  <c:v>1 maj. 2016</c:v>
                </c:pt>
                <c:pt idx="6">
                  <c:v>1 juni. 2016</c:v>
                </c:pt>
                <c:pt idx="7">
                  <c:v>1 juli. 2016</c:v>
                </c:pt>
                <c:pt idx="8">
                  <c:v>1 aug. 2016</c:v>
                </c:pt>
                <c:pt idx="9">
                  <c:v>1 sept. 2016</c:v>
                </c:pt>
                <c:pt idx="10">
                  <c:v>1 okt. 2016</c:v>
                </c:pt>
                <c:pt idx="11">
                  <c:v>1 nov. 2016</c:v>
                </c:pt>
                <c:pt idx="12">
                  <c:v>1 dec. 2016</c:v>
                </c:pt>
                <c:pt idx="13">
                  <c:v>1 jan. 2017</c:v>
                </c:pt>
                <c:pt idx="14">
                  <c:v>1 febr. 2017</c:v>
                </c:pt>
                <c:pt idx="15">
                  <c:v>1 mars. 2017</c:v>
                </c:pt>
                <c:pt idx="16">
                  <c:v>1 april. 2017</c:v>
                </c:pt>
              </c:strCache>
            </c:strRef>
          </c:cat>
          <c:val>
            <c:numRef>
              <c:f>Blad1!$B$2:$B$18</c:f>
              <c:numCache>
                <c:formatCode>General</c:formatCode>
                <c:ptCount val="17"/>
                <c:pt idx="0">
                  <c:v>367</c:v>
                </c:pt>
                <c:pt idx="1">
                  <c:v>385</c:v>
                </c:pt>
                <c:pt idx="2">
                  <c:v>386</c:v>
                </c:pt>
                <c:pt idx="3">
                  <c:v>388</c:v>
                </c:pt>
                <c:pt idx="4">
                  <c:v>559</c:v>
                </c:pt>
                <c:pt idx="5">
                  <c:v>574</c:v>
                </c:pt>
                <c:pt idx="6">
                  <c:v>554</c:v>
                </c:pt>
                <c:pt idx="7">
                  <c:v>529</c:v>
                </c:pt>
                <c:pt idx="8">
                  <c:v>483</c:v>
                </c:pt>
                <c:pt idx="9">
                  <c:v>372</c:v>
                </c:pt>
                <c:pt idx="10">
                  <c:v>302</c:v>
                </c:pt>
                <c:pt idx="11">
                  <c:v>233</c:v>
                </c:pt>
                <c:pt idx="12">
                  <c:v>205</c:v>
                </c:pt>
                <c:pt idx="13">
                  <c:v>194</c:v>
                </c:pt>
                <c:pt idx="14">
                  <c:v>192</c:v>
                </c:pt>
                <c:pt idx="15">
                  <c:v>197</c:v>
                </c:pt>
                <c:pt idx="16">
                  <c:v>179</c:v>
                </c:pt>
              </c:numCache>
            </c:numRef>
          </c:val>
          <c:extLst>
            <c:ext xmlns:c16="http://schemas.microsoft.com/office/drawing/2014/chart" uri="{C3380CC4-5D6E-409C-BE32-E72D297353CC}">
              <c16:uniqueId val="{00000000-51CA-4C9B-82C7-F8DECFC5CC33}"/>
            </c:ext>
          </c:extLst>
        </c:ser>
        <c:dLbls>
          <c:showLegendKey val="0"/>
          <c:showVal val="0"/>
          <c:showCatName val="0"/>
          <c:showSerName val="0"/>
          <c:showPercent val="0"/>
          <c:showBubbleSize val="0"/>
        </c:dLbls>
        <c:gapWidth val="150"/>
        <c:axId val="239428736"/>
        <c:axId val="239948928"/>
      </c:barChart>
      <c:catAx>
        <c:axId val="239428736"/>
        <c:scaling>
          <c:orientation val="minMax"/>
        </c:scaling>
        <c:delete val="0"/>
        <c:axPos val="b"/>
        <c:numFmt formatCode="General" sourceLinked="1"/>
        <c:majorTickMark val="out"/>
        <c:minorTickMark val="none"/>
        <c:tickLblPos val="nextTo"/>
        <c:txPr>
          <a:bodyPr/>
          <a:lstStyle/>
          <a:p>
            <a:pPr>
              <a:defRPr sz="800" baseline="0"/>
            </a:pPr>
            <a:endParaRPr lang="sv-SE"/>
          </a:p>
        </c:txPr>
        <c:crossAx val="239948928"/>
        <c:crosses val="autoZero"/>
        <c:auto val="1"/>
        <c:lblAlgn val="ctr"/>
        <c:lblOffset val="100"/>
        <c:noMultiLvlLbl val="1"/>
      </c:catAx>
      <c:valAx>
        <c:axId val="239948928"/>
        <c:scaling>
          <c:orientation val="minMax"/>
          <c:max val="600"/>
          <c:min val="0"/>
        </c:scaling>
        <c:delete val="0"/>
        <c:axPos val="l"/>
        <c:majorGridlines/>
        <c:numFmt formatCode="General" sourceLinked="1"/>
        <c:majorTickMark val="out"/>
        <c:minorTickMark val="none"/>
        <c:tickLblPos val="nextTo"/>
        <c:txPr>
          <a:bodyPr/>
          <a:lstStyle/>
          <a:p>
            <a:pPr>
              <a:defRPr sz="900" baseline="0"/>
            </a:pPr>
            <a:endParaRPr lang="sv-SE"/>
          </a:p>
        </c:txPr>
        <c:crossAx val="239428736"/>
        <c:crosses val="autoZero"/>
        <c:crossBetween val="between"/>
      </c:valAx>
    </c:plotArea>
    <c:plotVisOnly val="1"/>
    <c:dispBlanksAs val="gap"/>
    <c:showDLblsOverMax val="0"/>
  </c:chart>
  <c:txPr>
    <a:bodyPr/>
    <a:lstStyle/>
    <a:p>
      <a:pPr>
        <a:defRPr sz="1800"/>
      </a:pPr>
      <a:endParaRPr lang="sv-SE"/>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Blad1!$B$1</c:f>
              <c:strCache>
                <c:ptCount val="1"/>
                <c:pt idx="0">
                  <c:v>Serie 1</c:v>
                </c:pt>
              </c:strCache>
            </c:strRef>
          </c:tx>
          <c:invertIfNegative val="0"/>
          <c:cat>
            <c:strRef>
              <c:f>Blad1!$A$2:$A$18</c:f>
              <c:strCache>
                <c:ptCount val="17"/>
                <c:pt idx="0">
                  <c:v>1 nov. 2015</c:v>
                </c:pt>
                <c:pt idx="1">
                  <c:v>1 dec. 2015</c:v>
                </c:pt>
                <c:pt idx="2">
                  <c:v>1 jan. 2016</c:v>
                </c:pt>
                <c:pt idx="3">
                  <c:v>1 febr. 2016</c:v>
                </c:pt>
                <c:pt idx="4">
                  <c:v>1 mars. 2016</c:v>
                </c:pt>
                <c:pt idx="5">
                  <c:v>1 april. 2016</c:v>
                </c:pt>
                <c:pt idx="6">
                  <c:v>1 maj. 2016</c:v>
                </c:pt>
                <c:pt idx="7">
                  <c:v>1 juni. 2016</c:v>
                </c:pt>
                <c:pt idx="8">
                  <c:v>1 juli. 2016</c:v>
                </c:pt>
                <c:pt idx="9">
                  <c:v>1 aug. 2016</c:v>
                </c:pt>
                <c:pt idx="10">
                  <c:v>1 sept. 2016</c:v>
                </c:pt>
                <c:pt idx="11">
                  <c:v>1 okt. 2016</c:v>
                </c:pt>
                <c:pt idx="12">
                  <c:v>1 nov. 2016</c:v>
                </c:pt>
                <c:pt idx="13">
                  <c:v>1 dec. 2016</c:v>
                </c:pt>
                <c:pt idx="14">
                  <c:v>1 jan. 2017</c:v>
                </c:pt>
                <c:pt idx="15">
                  <c:v>1 febr. 2017</c:v>
                </c:pt>
                <c:pt idx="16">
                  <c:v>1 mars. 2017</c:v>
                </c:pt>
              </c:strCache>
            </c:strRef>
          </c:cat>
          <c:val>
            <c:numRef>
              <c:f>Blad1!$B$2:$B$18</c:f>
              <c:numCache>
                <c:formatCode>General</c:formatCode>
                <c:ptCount val="17"/>
                <c:pt idx="0">
                  <c:v>290</c:v>
                </c:pt>
                <c:pt idx="1">
                  <c:v>312</c:v>
                </c:pt>
                <c:pt idx="2">
                  <c:v>326</c:v>
                </c:pt>
                <c:pt idx="3">
                  <c:v>338</c:v>
                </c:pt>
                <c:pt idx="4">
                  <c:v>352</c:v>
                </c:pt>
                <c:pt idx="5">
                  <c:v>361</c:v>
                </c:pt>
                <c:pt idx="6">
                  <c:v>375</c:v>
                </c:pt>
                <c:pt idx="7">
                  <c:v>377</c:v>
                </c:pt>
                <c:pt idx="8">
                  <c:v>405</c:v>
                </c:pt>
                <c:pt idx="9">
                  <c:v>386</c:v>
                </c:pt>
                <c:pt idx="10">
                  <c:v>361</c:v>
                </c:pt>
                <c:pt idx="11">
                  <c:v>387</c:v>
                </c:pt>
                <c:pt idx="12">
                  <c:v>397</c:v>
                </c:pt>
                <c:pt idx="13">
                  <c:v>407</c:v>
                </c:pt>
                <c:pt idx="14">
                  <c:v>431</c:v>
                </c:pt>
                <c:pt idx="15">
                  <c:v>432</c:v>
                </c:pt>
                <c:pt idx="16">
                  <c:v>469</c:v>
                </c:pt>
              </c:numCache>
            </c:numRef>
          </c:val>
          <c:extLst>
            <c:ext xmlns:c16="http://schemas.microsoft.com/office/drawing/2014/chart" uri="{C3380CC4-5D6E-409C-BE32-E72D297353CC}">
              <c16:uniqueId val="{00000000-2C3C-4D57-A5B1-006EFA04E0FB}"/>
            </c:ext>
          </c:extLst>
        </c:ser>
        <c:dLbls>
          <c:showLegendKey val="0"/>
          <c:showVal val="0"/>
          <c:showCatName val="0"/>
          <c:showSerName val="0"/>
          <c:showPercent val="0"/>
          <c:showBubbleSize val="0"/>
        </c:dLbls>
        <c:gapWidth val="150"/>
        <c:axId val="239612672"/>
        <c:axId val="239614208"/>
      </c:barChart>
      <c:catAx>
        <c:axId val="239612672"/>
        <c:scaling>
          <c:orientation val="minMax"/>
        </c:scaling>
        <c:delete val="0"/>
        <c:axPos val="b"/>
        <c:numFmt formatCode="General" sourceLinked="1"/>
        <c:majorTickMark val="out"/>
        <c:minorTickMark val="none"/>
        <c:tickLblPos val="nextTo"/>
        <c:txPr>
          <a:bodyPr/>
          <a:lstStyle/>
          <a:p>
            <a:pPr>
              <a:defRPr sz="800" baseline="0"/>
            </a:pPr>
            <a:endParaRPr lang="sv-SE"/>
          </a:p>
        </c:txPr>
        <c:crossAx val="239614208"/>
        <c:crosses val="autoZero"/>
        <c:auto val="1"/>
        <c:lblAlgn val="ctr"/>
        <c:lblOffset val="100"/>
        <c:noMultiLvlLbl val="1"/>
      </c:catAx>
      <c:valAx>
        <c:axId val="239614208"/>
        <c:scaling>
          <c:orientation val="minMax"/>
          <c:max val="520"/>
          <c:min val="0"/>
        </c:scaling>
        <c:delete val="0"/>
        <c:axPos val="l"/>
        <c:majorGridlines/>
        <c:numFmt formatCode="General" sourceLinked="1"/>
        <c:majorTickMark val="out"/>
        <c:minorTickMark val="none"/>
        <c:tickLblPos val="nextTo"/>
        <c:txPr>
          <a:bodyPr/>
          <a:lstStyle/>
          <a:p>
            <a:pPr>
              <a:defRPr sz="900" baseline="0"/>
            </a:pPr>
            <a:endParaRPr lang="sv-SE"/>
          </a:p>
        </c:txPr>
        <c:crossAx val="239612672"/>
        <c:crosses val="autoZero"/>
        <c:crossBetween val="between"/>
      </c:valAx>
    </c:plotArea>
    <c:plotVisOnly val="1"/>
    <c:dispBlanksAs val="gap"/>
    <c:showDLblsOverMax val="0"/>
  </c:chart>
  <c:txPr>
    <a:bodyPr/>
    <a:lstStyle/>
    <a:p>
      <a:pPr>
        <a:defRPr sz="1800"/>
      </a:pPr>
      <a:endParaRPr lang="sv-SE"/>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Blad1!$B$1</c:f>
              <c:strCache>
                <c:ptCount val="1"/>
                <c:pt idx="0">
                  <c:v>Serie 1</c:v>
                </c:pt>
              </c:strCache>
            </c:strRef>
          </c:tx>
          <c:spPr>
            <a:solidFill>
              <a:srgbClr val="FF0000"/>
            </a:solidFill>
          </c:spPr>
          <c:invertIfNegative val="0"/>
          <c:cat>
            <c:strRef>
              <c:f>Blad1!$A$2:$A$18</c:f>
              <c:strCache>
                <c:ptCount val="17"/>
                <c:pt idx="0">
                  <c:v>1 dec. 2015  </c:v>
                </c:pt>
                <c:pt idx="1">
                  <c:v>1 jan. 2016</c:v>
                </c:pt>
                <c:pt idx="2">
                  <c:v>1 febr. 2016</c:v>
                </c:pt>
                <c:pt idx="3">
                  <c:v>1 mars. 2016</c:v>
                </c:pt>
                <c:pt idx="4">
                  <c:v>1 april. 2016</c:v>
                </c:pt>
                <c:pt idx="5">
                  <c:v>1 maj. 2016</c:v>
                </c:pt>
                <c:pt idx="6">
                  <c:v>1 juni. 2016</c:v>
                </c:pt>
                <c:pt idx="7">
                  <c:v>1 juli. 2016</c:v>
                </c:pt>
                <c:pt idx="8">
                  <c:v>1 aug. 2016</c:v>
                </c:pt>
                <c:pt idx="9">
                  <c:v>1 sept. 2016</c:v>
                </c:pt>
                <c:pt idx="10">
                  <c:v>1 okt. 2016</c:v>
                </c:pt>
                <c:pt idx="11">
                  <c:v>1 nov. 2016</c:v>
                </c:pt>
                <c:pt idx="12">
                  <c:v>1 dec. 2016</c:v>
                </c:pt>
                <c:pt idx="13">
                  <c:v>1 jan. 2017</c:v>
                </c:pt>
                <c:pt idx="14">
                  <c:v>1 febr. 2017</c:v>
                </c:pt>
                <c:pt idx="15">
                  <c:v>1 mars. 2017</c:v>
                </c:pt>
                <c:pt idx="16">
                  <c:v>1 april. 2017</c:v>
                </c:pt>
              </c:strCache>
            </c:strRef>
          </c:cat>
          <c:val>
            <c:numRef>
              <c:f>Blad1!$B$2:$B$18</c:f>
              <c:numCache>
                <c:formatCode>General</c:formatCode>
                <c:ptCount val="17"/>
                <c:pt idx="0">
                  <c:v>607</c:v>
                </c:pt>
                <c:pt idx="1">
                  <c:v>722</c:v>
                </c:pt>
                <c:pt idx="2">
                  <c:v>732</c:v>
                </c:pt>
                <c:pt idx="3">
                  <c:v>771</c:v>
                </c:pt>
                <c:pt idx="4">
                  <c:v>771</c:v>
                </c:pt>
                <c:pt idx="5">
                  <c:v>739</c:v>
                </c:pt>
                <c:pt idx="6">
                  <c:v>723</c:v>
                </c:pt>
                <c:pt idx="7">
                  <c:v>705</c:v>
                </c:pt>
                <c:pt idx="8">
                  <c:v>689</c:v>
                </c:pt>
                <c:pt idx="9">
                  <c:v>663</c:v>
                </c:pt>
                <c:pt idx="10">
                  <c:v>566</c:v>
                </c:pt>
                <c:pt idx="11">
                  <c:v>585</c:v>
                </c:pt>
                <c:pt idx="12">
                  <c:v>565</c:v>
                </c:pt>
                <c:pt idx="13">
                  <c:v>530</c:v>
                </c:pt>
                <c:pt idx="14">
                  <c:v>483</c:v>
                </c:pt>
                <c:pt idx="15">
                  <c:v>502</c:v>
                </c:pt>
                <c:pt idx="16">
                  <c:v>444</c:v>
                </c:pt>
              </c:numCache>
            </c:numRef>
          </c:val>
          <c:extLst>
            <c:ext xmlns:c16="http://schemas.microsoft.com/office/drawing/2014/chart" uri="{C3380CC4-5D6E-409C-BE32-E72D297353CC}">
              <c16:uniqueId val="{00000000-553F-46BA-B1A3-172F834BC2D6}"/>
            </c:ext>
          </c:extLst>
        </c:ser>
        <c:dLbls>
          <c:showLegendKey val="0"/>
          <c:showVal val="0"/>
          <c:showCatName val="0"/>
          <c:showSerName val="0"/>
          <c:showPercent val="0"/>
          <c:showBubbleSize val="0"/>
        </c:dLbls>
        <c:gapWidth val="150"/>
        <c:axId val="239732608"/>
        <c:axId val="239734144"/>
      </c:barChart>
      <c:catAx>
        <c:axId val="239732608"/>
        <c:scaling>
          <c:orientation val="minMax"/>
        </c:scaling>
        <c:delete val="0"/>
        <c:axPos val="b"/>
        <c:numFmt formatCode="General" sourceLinked="1"/>
        <c:majorTickMark val="out"/>
        <c:minorTickMark val="none"/>
        <c:tickLblPos val="nextTo"/>
        <c:txPr>
          <a:bodyPr/>
          <a:lstStyle/>
          <a:p>
            <a:pPr>
              <a:defRPr sz="800" baseline="0"/>
            </a:pPr>
            <a:endParaRPr lang="sv-SE"/>
          </a:p>
        </c:txPr>
        <c:crossAx val="239734144"/>
        <c:crosses val="autoZero"/>
        <c:auto val="1"/>
        <c:lblAlgn val="ctr"/>
        <c:lblOffset val="100"/>
        <c:noMultiLvlLbl val="1"/>
      </c:catAx>
      <c:valAx>
        <c:axId val="239734144"/>
        <c:scaling>
          <c:orientation val="minMax"/>
          <c:max val="850"/>
          <c:min val="0"/>
        </c:scaling>
        <c:delete val="0"/>
        <c:axPos val="l"/>
        <c:majorGridlines/>
        <c:numFmt formatCode="General" sourceLinked="1"/>
        <c:majorTickMark val="out"/>
        <c:minorTickMark val="none"/>
        <c:tickLblPos val="nextTo"/>
        <c:txPr>
          <a:bodyPr/>
          <a:lstStyle/>
          <a:p>
            <a:pPr>
              <a:defRPr sz="900" baseline="0"/>
            </a:pPr>
            <a:endParaRPr lang="sv-SE"/>
          </a:p>
        </c:txPr>
        <c:crossAx val="239732608"/>
        <c:crosses val="autoZero"/>
        <c:crossBetween val="between"/>
      </c:valAx>
    </c:plotArea>
    <c:plotVisOnly val="1"/>
    <c:dispBlanksAs val="gap"/>
    <c:showDLblsOverMax val="0"/>
  </c:chart>
  <c:txPr>
    <a:bodyPr/>
    <a:lstStyle/>
    <a:p>
      <a:pPr>
        <a:defRPr sz="1800"/>
      </a:pPr>
      <a:endParaRPr lang="sv-SE"/>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Blad1!$B$1</c:f>
              <c:strCache>
                <c:ptCount val="1"/>
                <c:pt idx="0">
                  <c:v>Serie 1</c:v>
                </c:pt>
              </c:strCache>
            </c:strRef>
          </c:tx>
          <c:invertIfNegative val="0"/>
          <c:cat>
            <c:strRef>
              <c:f>Blad1!$A$2:$A$18</c:f>
              <c:strCache>
                <c:ptCount val="17"/>
                <c:pt idx="0">
                  <c:v>1 nov. 2015</c:v>
                </c:pt>
                <c:pt idx="1">
                  <c:v>1 dec. 2015</c:v>
                </c:pt>
                <c:pt idx="2">
                  <c:v>1 jan. 2016</c:v>
                </c:pt>
                <c:pt idx="3">
                  <c:v>1 febr. 2016</c:v>
                </c:pt>
                <c:pt idx="4">
                  <c:v>1 mars. 2016</c:v>
                </c:pt>
                <c:pt idx="5">
                  <c:v>1 april. 2016</c:v>
                </c:pt>
                <c:pt idx="6">
                  <c:v>1 maj. 2016</c:v>
                </c:pt>
                <c:pt idx="7">
                  <c:v>1 juni. 2016</c:v>
                </c:pt>
                <c:pt idx="8">
                  <c:v>1 juli. 2016</c:v>
                </c:pt>
                <c:pt idx="9">
                  <c:v>1 aug. 2016</c:v>
                </c:pt>
                <c:pt idx="10">
                  <c:v>1 sept. 2016</c:v>
                </c:pt>
                <c:pt idx="11">
                  <c:v>1 okt. 2016</c:v>
                </c:pt>
                <c:pt idx="12">
                  <c:v>1 nov. 2016</c:v>
                </c:pt>
                <c:pt idx="13">
                  <c:v>1 dec. 2016</c:v>
                </c:pt>
                <c:pt idx="14">
                  <c:v>1 jan. 2017</c:v>
                </c:pt>
                <c:pt idx="15">
                  <c:v>1 febr. 2017</c:v>
                </c:pt>
                <c:pt idx="16">
                  <c:v>1 mars. 2017</c:v>
                </c:pt>
              </c:strCache>
            </c:strRef>
          </c:cat>
          <c:val>
            <c:numRef>
              <c:f>Blad1!$B$2:$B$18</c:f>
              <c:numCache>
                <c:formatCode>General</c:formatCode>
                <c:ptCount val="17"/>
                <c:pt idx="0">
                  <c:v>110</c:v>
                </c:pt>
                <c:pt idx="1">
                  <c:v>122</c:v>
                </c:pt>
                <c:pt idx="2">
                  <c:v>132</c:v>
                </c:pt>
                <c:pt idx="3">
                  <c:v>134</c:v>
                </c:pt>
                <c:pt idx="4">
                  <c:v>145</c:v>
                </c:pt>
                <c:pt idx="5">
                  <c:v>139</c:v>
                </c:pt>
                <c:pt idx="6">
                  <c:v>144</c:v>
                </c:pt>
                <c:pt idx="7">
                  <c:v>150</c:v>
                </c:pt>
                <c:pt idx="8">
                  <c:v>153</c:v>
                </c:pt>
                <c:pt idx="9">
                  <c:v>159</c:v>
                </c:pt>
                <c:pt idx="10">
                  <c:v>163</c:v>
                </c:pt>
                <c:pt idx="11">
                  <c:v>159</c:v>
                </c:pt>
                <c:pt idx="12">
                  <c:v>158</c:v>
                </c:pt>
                <c:pt idx="13">
                  <c:v>157</c:v>
                </c:pt>
                <c:pt idx="14">
                  <c:v>189</c:v>
                </c:pt>
                <c:pt idx="15">
                  <c:v>201</c:v>
                </c:pt>
                <c:pt idx="16">
                  <c:v>219</c:v>
                </c:pt>
              </c:numCache>
            </c:numRef>
          </c:val>
          <c:extLst>
            <c:ext xmlns:c16="http://schemas.microsoft.com/office/drawing/2014/chart" uri="{C3380CC4-5D6E-409C-BE32-E72D297353CC}">
              <c16:uniqueId val="{00000000-7C04-4B69-BE49-E97E3523F4C6}"/>
            </c:ext>
          </c:extLst>
        </c:ser>
        <c:dLbls>
          <c:showLegendKey val="0"/>
          <c:showVal val="0"/>
          <c:showCatName val="0"/>
          <c:showSerName val="0"/>
          <c:showPercent val="0"/>
          <c:showBubbleSize val="0"/>
        </c:dLbls>
        <c:gapWidth val="150"/>
        <c:axId val="239850624"/>
        <c:axId val="239852160"/>
      </c:barChart>
      <c:catAx>
        <c:axId val="239850624"/>
        <c:scaling>
          <c:orientation val="minMax"/>
        </c:scaling>
        <c:delete val="0"/>
        <c:axPos val="b"/>
        <c:numFmt formatCode="General" sourceLinked="1"/>
        <c:majorTickMark val="out"/>
        <c:minorTickMark val="none"/>
        <c:tickLblPos val="nextTo"/>
        <c:txPr>
          <a:bodyPr/>
          <a:lstStyle/>
          <a:p>
            <a:pPr>
              <a:defRPr sz="800" baseline="0"/>
            </a:pPr>
            <a:endParaRPr lang="sv-SE"/>
          </a:p>
        </c:txPr>
        <c:crossAx val="239852160"/>
        <c:crosses val="autoZero"/>
        <c:auto val="1"/>
        <c:lblAlgn val="ctr"/>
        <c:lblOffset val="100"/>
        <c:noMultiLvlLbl val="1"/>
      </c:catAx>
      <c:valAx>
        <c:axId val="239852160"/>
        <c:scaling>
          <c:orientation val="minMax"/>
          <c:max val="200"/>
          <c:min val="0"/>
        </c:scaling>
        <c:delete val="0"/>
        <c:axPos val="l"/>
        <c:majorGridlines/>
        <c:numFmt formatCode="General" sourceLinked="1"/>
        <c:majorTickMark val="out"/>
        <c:minorTickMark val="none"/>
        <c:tickLblPos val="nextTo"/>
        <c:txPr>
          <a:bodyPr/>
          <a:lstStyle/>
          <a:p>
            <a:pPr>
              <a:defRPr sz="900" baseline="0"/>
            </a:pPr>
            <a:endParaRPr lang="sv-SE"/>
          </a:p>
        </c:txPr>
        <c:crossAx val="239850624"/>
        <c:crosses val="autoZero"/>
        <c:crossBetween val="between"/>
      </c:valAx>
    </c:plotArea>
    <c:plotVisOnly val="1"/>
    <c:dispBlanksAs val="gap"/>
    <c:showDLblsOverMax val="0"/>
  </c:chart>
  <c:txPr>
    <a:bodyPr/>
    <a:lstStyle/>
    <a:p>
      <a:pPr>
        <a:defRPr sz="1800"/>
      </a:pPr>
      <a:endParaRPr lang="sv-SE"/>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Blad1!$B$1</c:f>
              <c:strCache>
                <c:ptCount val="1"/>
                <c:pt idx="0">
                  <c:v>Serie 1</c:v>
                </c:pt>
              </c:strCache>
            </c:strRef>
          </c:tx>
          <c:spPr>
            <a:solidFill>
              <a:srgbClr val="FF0000"/>
            </a:solidFill>
          </c:spPr>
          <c:invertIfNegative val="0"/>
          <c:cat>
            <c:strRef>
              <c:f>Blad1!$A$2:$A$18</c:f>
              <c:strCache>
                <c:ptCount val="17"/>
                <c:pt idx="0">
                  <c:v>1 dec. 2015</c:v>
                </c:pt>
                <c:pt idx="1">
                  <c:v>1 jan. 2016</c:v>
                </c:pt>
                <c:pt idx="2">
                  <c:v>1 febr. 2016</c:v>
                </c:pt>
                <c:pt idx="3">
                  <c:v>1 mars. 2016</c:v>
                </c:pt>
                <c:pt idx="4">
                  <c:v>1 april. 2016</c:v>
                </c:pt>
                <c:pt idx="5">
                  <c:v>1 maj. 2016</c:v>
                </c:pt>
                <c:pt idx="6">
                  <c:v>1 juni. 2016</c:v>
                </c:pt>
                <c:pt idx="7">
                  <c:v>1 juli. 2016</c:v>
                </c:pt>
                <c:pt idx="8">
                  <c:v>1 aug. 2016</c:v>
                </c:pt>
                <c:pt idx="9">
                  <c:v>1 sept. 2016</c:v>
                </c:pt>
                <c:pt idx="10">
                  <c:v>1 okt. 2016</c:v>
                </c:pt>
                <c:pt idx="11">
                  <c:v>1 nov. 2016</c:v>
                </c:pt>
                <c:pt idx="12">
                  <c:v>1 dec. 2016</c:v>
                </c:pt>
                <c:pt idx="13">
                  <c:v>1 jan. 2017</c:v>
                </c:pt>
                <c:pt idx="14">
                  <c:v>1 febr. 2017</c:v>
                </c:pt>
                <c:pt idx="15">
                  <c:v>1 mars. 2017</c:v>
                </c:pt>
                <c:pt idx="16">
                  <c:v>1 april. 2017</c:v>
                </c:pt>
              </c:strCache>
            </c:strRef>
          </c:cat>
          <c:val>
            <c:numRef>
              <c:f>Blad1!$B$2:$B$18</c:f>
              <c:numCache>
                <c:formatCode>General</c:formatCode>
                <c:ptCount val="17"/>
                <c:pt idx="0">
                  <c:v>510</c:v>
                </c:pt>
                <c:pt idx="1">
                  <c:v>493</c:v>
                </c:pt>
                <c:pt idx="2">
                  <c:v>498</c:v>
                </c:pt>
                <c:pt idx="3">
                  <c:v>487</c:v>
                </c:pt>
                <c:pt idx="4">
                  <c:v>480</c:v>
                </c:pt>
                <c:pt idx="5">
                  <c:v>474</c:v>
                </c:pt>
                <c:pt idx="6">
                  <c:v>478</c:v>
                </c:pt>
                <c:pt idx="7">
                  <c:v>454</c:v>
                </c:pt>
                <c:pt idx="8">
                  <c:v>439</c:v>
                </c:pt>
                <c:pt idx="9">
                  <c:v>427</c:v>
                </c:pt>
                <c:pt idx="10">
                  <c:v>428</c:v>
                </c:pt>
                <c:pt idx="11">
                  <c:v>426</c:v>
                </c:pt>
                <c:pt idx="12">
                  <c:v>391</c:v>
                </c:pt>
                <c:pt idx="13">
                  <c:v>360</c:v>
                </c:pt>
                <c:pt idx="14">
                  <c:v>329</c:v>
                </c:pt>
                <c:pt idx="15">
                  <c:v>322</c:v>
                </c:pt>
                <c:pt idx="16">
                  <c:v>277</c:v>
                </c:pt>
              </c:numCache>
            </c:numRef>
          </c:val>
          <c:extLst>
            <c:ext xmlns:c16="http://schemas.microsoft.com/office/drawing/2014/chart" uri="{C3380CC4-5D6E-409C-BE32-E72D297353CC}">
              <c16:uniqueId val="{00000000-FDF4-4710-8975-87C0B2488746}"/>
            </c:ext>
          </c:extLst>
        </c:ser>
        <c:dLbls>
          <c:showLegendKey val="0"/>
          <c:showVal val="0"/>
          <c:showCatName val="0"/>
          <c:showSerName val="0"/>
          <c:showPercent val="0"/>
          <c:showBubbleSize val="0"/>
        </c:dLbls>
        <c:gapWidth val="150"/>
        <c:axId val="239978752"/>
        <c:axId val="239984640"/>
      </c:barChart>
      <c:catAx>
        <c:axId val="239978752"/>
        <c:scaling>
          <c:orientation val="minMax"/>
        </c:scaling>
        <c:delete val="0"/>
        <c:axPos val="b"/>
        <c:numFmt formatCode="General" sourceLinked="1"/>
        <c:majorTickMark val="out"/>
        <c:minorTickMark val="none"/>
        <c:tickLblPos val="nextTo"/>
        <c:txPr>
          <a:bodyPr/>
          <a:lstStyle/>
          <a:p>
            <a:pPr>
              <a:defRPr sz="800" baseline="0"/>
            </a:pPr>
            <a:endParaRPr lang="sv-SE"/>
          </a:p>
        </c:txPr>
        <c:crossAx val="239984640"/>
        <c:crosses val="autoZero"/>
        <c:auto val="1"/>
        <c:lblAlgn val="ctr"/>
        <c:lblOffset val="100"/>
        <c:noMultiLvlLbl val="1"/>
      </c:catAx>
      <c:valAx>
        <c:axId val="239984640"/>
        <c:scaling>
          <c:orientation val="minMax"/>
          <c:max val="600"/>
          <c:min val="0"/>
        </c:scaling>
        <c:delete val="0"/>
        <c:axPos val="l"/>
        <c:majorGridlines/>
        <c:numFmt formatCode="General" sourceLinked="1"/>
        <c:majorTickMark val="out"/>
        <c:minorTickMark val="none"/>
        <c:tickLblPos val="nextTo"/>
        <c:txPr>
          <a:bodyPr/>
          <a:lstStyle/>
          <a:p>
            <a:pPr>
              <a:defRPr sz="900" baseline="0"/>
            </a:pPr>
            <a:endParaRPr lang="sv-SE"/>
          </a:p>
        </c:txPr>
        <c:crossAx val="239978752"/>
        <c:crosses val="autoZero"/>
        <c:crossBetween val="between"/>
      </c:valAx>
    </c:plotArea>
    <c:plotVisOnly val="1"/>
    <c:dispBlanksAs val="gap"/>
    <c:showDLblsOverMax val="0"/>
  </c:chart>
  <c:txPr>
    <a:bodyPr/>
    <a:lstStyle/>
    <a:p>
      <a:pPr>
        <a:defRPr sz="1800"/>
      </a:pPr>
      <a:endParaRPr lang="sv-SE"/>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Blad1!$B$1</c:f>
              <c:strCache>
                <c:ptCount val="1"/>
                <c:pt idx="0">
                  <c:v>Serie 1</c:v>
                </c:pt>
              </c:strCache>
            </c:strRef>
          </c:tx>
          <c:invertIfNegative val="0"/>
          <c:cat>
            <c:strRef>
              <c:f>Blad1!$A$2:$A$18</c:f>
              <c:strCache>
                <c:ptCount val="17"/>
                <c:pt idx="0">
                  <c:v>1 nov. 2015</c:v>
                </c:pt>
                <c:pt idx="1">
                  <c:v>1 dec. 2015</c:v>
                </c:pt>
                <c:pt idx="2">
                  <c:v>1 jan. 2016</c:v>
                </c:pt>
                <c:pt idx="3">
                  <c:v>1 febr. 2016</c:v>
                </c:pt>
                <c:pt idx="4">
                  <c:v>1 mars. 2016</c:v>
                </c:pt>
                <c:pt idx="5">
                  <c:v>1 april. 2016</c:v>
                </c:pt>
                <c:pt idx="6">
                  <c:v>1 maj. 2016</c:v>
                </c:pt>
                <c:pt idx="7">
                  <c:v>1 juni. 2016</c:v>
                </c:pt>
                <c:pt idx="8">
                  <c:v>1 juli. 2016</c:v>
                </c:pt>
                <c:pt idx="9">
                  <c:v>1 aug. 2016</c:v>
                </c:pt>
                <c:pt idx="10">
                  <c:v>1 sept. 2016</c:v>
                </c:pt>
                <c:pt idx="11">
                  <c:v>1 okt. 2016</c:v>
                </c:pt>
                <c:pt idx="12">
                  <c:v>1 nov. 2016</c:v>
                </c:pt>
                <c:pt idx="13">
                  <c:v>1 dec. 2016</c:v>
                </c:pt>
                <c:pt idx="14">
                  <c:v>1 jan. 2017</c:v>
                </c:pt>
                <c:pt idx="15">
                  <c:v>1 febr. 2017</c:v>
                </c:pt>
                <c:pt idx="16">
                  <c:v>1 mars. 2017</c:v>
                </c:pt>
              </c:strCache>
            </c:strRef>
          </c:cat>
          <c:val>
            <c:numRef>
              <c:f>Blad1!$B$2:$B$18</c:f>
              <c:numCache>
                <c:formatCode>General</c:formatCode>
                <c:ptCount val="17"/>
                <c:pt idx="0">
                  <c:v>50</c:v>
                </c:pt>
                <c:pt idx="1">
                  <c:v>47</c:v>
                </c:pt>
                <c:pt idx="2">
                  <c:v>47</c:v>
                </c:pt>
                <c:pt idx="3">
                  <c:v>46</c:v>
                </c:pt>
                <c:pt idx="4">
                  <c:v>52</c:v>
                </c:pt>
                <c:pt idx="5">
                  <c:v>54</c:v>
                </c:pt>
                <c:pt idx="6">
                  <c:v>56</c:v>
                </c:pt>
                <c:pt idx="7">
                  <c:v>60</c:v>
                </c:pt>
                <c:pt idx="8">
                  <c:v>72</c:v>
                </c:pt>
                <c:pt idx="9">
                  <c:v>66</c:v>
                </c:pt>
                <c:pt idx="10">
                  <c:v>78</c:v>
                </c:pt>
                <c:pt idx="11">
                  <c:v>76</c:v>
                </c:pt>
                <c:pt idx="12">
                  <c:v>72</c:v>
                </c:pt>
                <c:pt idx="13">
                  <c:v>79</c:v>
                </c:pt>
                <c:pt idx="14">
                  <c:v>79</c:v>
                </c:pt>
                <c:pt idx="15">
                  <c:v>90</c:v>
                </c:pt>
                <c:pt idx="16">
                  <c:v>90</c:v>
                </c:pt>
              </c:numCache>
            </c:numRef>
          </c:val>
          <c:extLst>
            <c:ext xmlns:c16="http://schemas.microsoft.com/office/drawing/2014/chart" uri="{C3380CC4-5D6E-409C-BE32-E72D297353CC}">
              <c16:uniqueId val="{00000000-1B2E-4367-B030-34593F749D41}"/>
            </c:ext>
          </c:extLst>
        </c:ser>
        <c:dLbls>
          <c:showLegendKey val="0"/>
          <c:showVal val="0"/>
          <c:showCatName val="0"/>
          <c:showSerName val="0"/>
          <c:showPercent val="0"/>
          <c:showBubbleSize val="0"/>
        </c:dLbls>
        <c:gapWidth val="150"/>
        <c:axId val="241001984"/>
        <c:axId val="241003520"/>
      </c:barChart>
      <c:catAx>
        <c:axId val="241001984"/>
        <c:scaling>
          <c:orientation val="minMax"/>
        </c:scaling>
        <c:delete val="0"/>
        <c:axPos val="b"/>
        <c:numFmt formatCode="General" sourceLinked="1"/>
        <c:majorTickMark val="out"/>
        <c:minorTickMark val="none"/>
        <c:tickLblPos val="nextTo"/>
        <c:txPr>
          <a:bodyPr/>
          <a:lstStyle/>
          <a:p>
            <a:pPr>
              <a:defRPr sz="800" baseline="0"/>
            </a:pPr>
            <a:endParaRPr lang="sv-SE"/>
          </a:p>
        </c:txPr>
        <c:crossAx val="241003520"/>
        <c:crosses val="autoZero"/>
        <c:auto val="1"/>
        <c:lblAlgn val="ctr"/>
        <c:lblOffset val="100"/>
        <c:noMultiLvlLbl val="1"/>
      </c:catAx>
      <c:valAx>
        <c:axId val="241003520"/>
        <c:scaling>
          <c:orientation val="minMax"/>
          <c:max val="90"/>
          <c:min val="0"/>
        </c:scaling>
        <c:delete val="0"/>
        <c:axPos val="l"/>
        <c:majorGridlines/>
        <c:numFmt formatCode="General" sourceLinked="1"/>
        <c:majorTickMark val="out"/>
        <c:minorTickMark val="none"/>
        <c:tickLblPos val="nextTo"/>
        <c:txPr>
          <a:bodyPr/>
          <a:lstStyle/>
          <a:p>
            <a:pPr>
              <a:defRPr sz="900" baseline="0"/>
            </a:pPr>
            <a:endParaRPr lang="sv-SE"/>
          </a:p>
        </c:txPr>
        <c:crossAx val="241001984"/>
        <c:crosses val="autoZero"/>
        <c:crossBetween val="between"/>
      </c:valAx>
    </c:plotArea>
    <c:plotVisOnly val="1"/>
    <c:dispBlanksAs val="gap"/>
    <c:showDLblsOverMax val="0"/>
  </c:chart>
  <c:txPr>
    <a:bodyPr/>
    <a:lstStyle/>
    <a:p>
      <a:pPr>
        <a:defRPr sz="1800"/>
      </a:pPr>
      <a:endParaRPr lang="sv-SE"/>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Blad1!$B$1</c:f>
              <c:strCache>
                <c:ptCount val="1"/>
                <c:pt idx="0">
                  <c:v>Serie 1</c:v>
                </c:pt>
              </c:strCache>
            </c:strRef>
          </c:tx>
          <c:spPr>
            <a:solidFill>
              <a:srgbClr val="FF0000"/>
            </a:solidFill>
          </c:spPr>
          <c:invertIfNegative val="0"/>
          <c:cat>
            <c:strRef>
              <c:f>Blad1!$A$2:$A$18</c:f>
              <c:strCache>
                <c:ptCount val="17"/>
                <c:pt idx="0">
                  <c:v>1 dec. 2015</c:v>
                </c:pt>
                <c:pt idx="1">
                  <c:v>1 jan. 2016</c:v>
                </c:pt>
                <c:pt idx="2">
                  <c:v>1 febr. 2016</c:v>
                </c:pt>
                <c:pt idx="3">
                  <c:v>1 mars. 2016</c:v>
                </c:pt>
                <c:pt idx="4">
                  <c:v>1 april. 2016</c:v>
                </c:pt>
                <c:pt idx="5">
                  <c:v>1 maj. 2016</c:v>
                </c:pt>
                <c:pt idx="6">
                  <c:v>1 juni. 2016</c:v>
                </c:pt>
                <c:pt idx="7">
                  <c:v>1 juli. 2016</c:v>
                </c:pt>
                <c:pt idx="8">
                  <c:v>1 aug. 2016</c:v>
                </c:pt>
                <c:pt idx="9">
                  <c:v>1 sept. 2016</c:v>
                </c:pt>
                <c:pt idx="10">
                  <c:v>1 okt. 2016</c:v>
                </c:pt>
                <c:pt idx="11">
                  <c:v>1 nov. 2016</c:v>
                </c:pt>
                <c:pt idx="12">
                  <c:v>1 dec. 2016</c:v>
                </c:pt>
                <c:pt idx="13">
                  <c:v>1 jan. 2017</c:v>
                </c:pt>
                <c:pt idx="14">
                  <c:v>1 febr. 2017</c:v>
                </c:pt>
                <c:pt idx="15">
                  <c:v>1 mars. 2017</c:v>
                </c:pt>
                <c:pt idx="16">
                  <c:v>1 april. 2017</c:v>
                </c:pt>
              </c:strCache>
            </c:strRef>
          </c:cat>
          <c:val>
            <c:numRef>
              <c:f>Blad1!$B$2:$B$18</c:f>
              <c:numCache>
                <c:formatCode>General</c:formatCode>
                <c:ptCount val="17"/>
                <c:pt idx="0">
                  <c:v>328</c:v>
                </c:pt>
                <c:pt idx="1">
                  <c:v>337</c:v>
                </c:pt>
                <c:pt idx="2">
                  <c:v>325</c:v>
                </c:pt>
                <c:pt idx="3">
                  <c:v>297</c:v>
                </c:pt>
                <c:pt idx="4">
                  <c:v>274</c:v>
                </c:pt>
                <c:pt idx="5">
                  <c:v>274</c:v>
                </c:pt>
                <c:pt idx="6">
                  <c:v>257</c:v>
                </c:pt>
                <c:pt idx="7">
                  <c:v>231</c:v>
                </c:pt>
                <c:pt idx="8">
                  <c:v>218</c:v>
                </c:pt>
                <c:pt idx="9">
                  <c:v>209</c:v>
                </c:pt>
                <c:pt idx="10">
                  <c:v>201</c:v>
                </c:pt>
                <c:pt idx="11">
                  <c:v>216</c:v>
                </c:pt>
                <c:pt idx="12">
                  <c:v>207</c:v>
                </c:pt>
                <c:pt idx="13">
                  <c:v>178</c:v>
                </c:pt>
                <c:pt idx="14">
                  <c:v>160</c:v>
                </c:pt>
                <c:pt idx="15">
                  <c:v>78</c:v>
                </c:pt>
                <c:pt idx="16">
                  <c:v>79</c:v>
                </c:pt>
              </c:numCache>
            </c:numRef>
          </c:val>
          <c:extLst>
            <c:ext xmlns:c16="http://schemas.microsoft.com/office/drawing/2014/chart" uri="{C3380CC4-5D6E-409C-BE32-E72D297353CC}">
              <c16:uniqueId val="{00000000-3A3B-4225-853F-A1519444BEBD}"/>
            </c:ext>
          </c:extLst>
        </c:ser>
        <c:dLbls>
          <c:showLegendKey val="0"/>
          <c:showVal val="0"/>
          <c:showCatName val="0"/>
          <c:showSerName val="0"/>
          <c:showPercent val="0"/>
          <c:showBubbleSize val="0"/>
        </c:dLbls>
        <c:gapWidth val="150"/>
        <c:axId val="241040000"/>
        <c:axId val="244056448"/>
      </c:barChart>
      <c:catAx>
        <c:axId val="241040000"/>
        <c:scaling>
          <c:orientation val="minMax"/>
        </c:scaling>
        <c:delete val="0"/>
        <c:axPos val="b"/>
        <c:numFmt formatCode="General" sourceLinked="1"/>
        <c:majorTickMark val="out"/>
        <c:minorTickMark val="none"/>
        <c:tickLblPos val="nextTo"/>
        <c:txPr>
          <a:bodyPr/>
          <a:lstStyle/>
          <a:p>
            <a:pPr>
              <a:defRPr sz="800" baseline="0"/>
            </a:pPr>
            <a:endParaRPr lang="sv-SE"/>
          </a:p>
        </c:txPr>
        <c:crossAx val="244056448"/>
        <c:crosses val="autoZero"/>
        <c:auto val="1"/>
        <c:lblAlgn val="ctr"/>
        <c:lblOffset val="100"/>
        <c:noMultiLvlLbl val="1"/>
      </c:catAx>
      <c:valAx>
        <c:axId val="244056448"/>
        <c:scaling>
          <c:orientation val="minMax"/>
          <c:max val="400"/>
          <c:min val="0"/>
        </c:scaling>
        <c:delete val="0"/>
        <c:axPos val="l"/>
        <c:majorGridlines/>
        <c:numFmt formatCode="General" sourceLinked="1"/>
        <c:majorTickMark val="out"/>
        <c:minorTickMark val="none"/>
        <c:tickLblPos val="nextTo"/>
        <c:txPr>
          <a:bodyPr/>
          <a:lstStyle/>
          <a:p>
            <a:pPr>
              <a:defRPr sz="900" baseline="0"/>
            </a:pPr>
            <a:endParaRPr lang="sv-SE"/>
          </a:p>
        </c:txPr>
        <c:crossAx val="241040000"/>
        <c:crosses val="autoZero"/>
        <c:crossBetween val="between"/>
      </c:valAx>
    </c:plotArea>
    <c:plotVisOnly val="1"/>
    <c:dispBlanksAs val="gap"/>
    <c:showDLblsOverMax val="0"/>
  </c:chart>
  <c:txPr>
    <a:bodyPr/>
    <a:lstStyle/>
    <a:p>
      <a:pPr>
        <a:defRPr sz="1800"/>
      </a:pPr>
      <a:endParaRPr lang="sv-SE"/>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Blad1!$B$1</c:f>
              <c:strCache>
                <c:ptCount val="1"/>
                <c:pt idx="0">
                  <c:v>Serie 1</c:v>
                </c:pt>
              </c:strCache>
            </c:strRef>
          </c:tx>
          <c:invertIfNegative val="0"/>
          <c:cat>
            <c:strRef>
              <c:f>Blad1!$A$2:$A$18</c:f>
              <c:strCache>
                <c:ptCount val="17"/>
                <c:pt idx="0">
                  <c:v>1 nov. 2015</c:v>
                </c:pt>
                <c:pt idx="1">
                  <c:v>1 dec. 2015</c:v>
                </c:pt>
                <c:pt idx="2">
                  <c:v>1 jan. 2016</c:v>
                </c:pt>
                <c:pt idx="3">
                  <c:v>1 febr. 2016</c:v>
                </c:pt>
                <c:pt idx="4">
                  <c:v>1 mars. 2016</c:v>
                </c:pt>
                <c:pt idx="5">
                  <c:v>1 april. 2016</c:v>
                </c:pt>
                <c:pt idx="6">
                  <c:v>1 maj. 2016</c:v>
                </c:pt>
                <c:pt idx="7">
                  <c:v>1 juni. 2016</c:v>
                </c:pt>
                <c:pt idx="8">
                  <c:v>1 juli. 2016</c:v>
                </c:pt>
                <c:pt idx="9">
                  <c:v>1 aug. 2016</c:v>
                </c:pt>
                <c:pt idx="10">
                  <c:v>1 sept. 2016</c:v>
                </c:pt>
                <c:pt idx="11">
                  <c:v>1 okt. 2016</c:v>
                </c:pt>
                <c:pt idx="12">
                  <c:v>1 nov. 2016</c:v>
                </c:pt>
                <c:pt idx="13">
                  <c:v>1 dec. 2016</c:v>
                </c:pt>
                <c:pt idx="14">
                  <c:v>1 jan. 2017</c:v>
                </c:pt>
                <c:pt idx="15">
                  <c:v>1 febr. 2017</c:v>
                </c:pt>
                <c:pt idx="16">
                  <c:v>1 mars. 2017</c:v>
                </c:pt>
              </c:strCache>
            </c:strRef>
          </c:cat>
          <c:val>
            <c:numRef>
              <c:f>Blad1!$B$2:$B$18</c:f>
              <c:numCache>
                <c:formatCode>General</c:formatCode>
                <c:ptCount val="17"/>
                <c:pt idx="0">
                  <c:v>31</c:v>
                </c:pt>
                <c:pt idx="1">
                  <c:v>37</c:v>
                </c:pt>
                <c:pt idx="2">
                  <c:v>38</c:v>
                </c:pt>
                <c:pt idx="3">
                  <c:v>39</c:v>
                </c:pt>
                <c:pt idx="4">
                  <c:v>38</c:v>
                </c:pt>
                <c:pt idx="5">
                  <c:v>52</c:v>
                </c:pt>
                <c:pt idx="6">
                  <c:v>51</c:v>
                </c:pt>
                <c:pt idx="7">
                  <c:v>58</c:v>
                </c:pt>
                <c:pt idx="8">
                  <c:v>60</c:v>
                </c:pt>
                <c:pt idx="9">
                  <c:v>65</c:v>
                </c:pt>
                <c:pt idx="10">
                  <c:v>74</c:v>
                </c:pt>
                <c:pt idx="11">
                  <c:v>81</c:v>
                </c:pt>
                <c:pt idx="12">
                  <c:v>88</c:v>
                </c:pt>
                <c:pt idx="13">
                  <c:v>92</c:v>
                </c:pt>
                <c:pt idx="14">
                  <c:v>93</c:v>
                </c:pt>
                <c:pt idx="15">
                  <c:v>90</c:v>
                </c:pt>
                <c:pt idx="16">
                  <c:v>99</c:v>
                </c:pt>
              </c:numCache>
            </c:numRef>
          </c:val>
          <c:extLst>
            <c:ext xmlns:c16="http://schemas.microsoft.com/office/drawing/2014/chart" uri="{C3380CC4-5D6E-409C-BE32-E72D297353CC}">
              <c16:uniqueId val="{00000000-6B59-49F3-8EB0-52AEBB7F87C7}"/>
            </c:ext>
          </c:extLst>
        </c:ser>
        <c:dLbls>
          <c:showLegendKey val="0"/>
          <c:showVal val="0"/>
          <c:showCatName val="0"/>
          <c:showSerName val="0"/>
          <c:showPercent val="0"/>
          <c:showBubbleSize val="0"/>
        </c:dLbls>
        <c:gapWidth val="150"/>
        <c:axId val="244152192"/>
        <c:axId val="244153728"/>
      </c:barChart>
      <c:catAx>
        <c:axId val="244152192"/>
        <c:scaling>
          <c:orientation val="minMax"/>
        </c:scaling>
        <c:delete val="0"/>
        <c:axPos val="b"/>
        <c:numFmt formatCode="General" sourceLinked="1"/>
        <c:majorTickMark val="out"/>
        <c:minorTickMark val="none"/>
        <c:tickLblPos val="nextTo"/>
        <c:txPr>
          <a:bodyPr/>
          <a:lstStyle/>
          <a:p>
            <a:pPr>
              <a:defRPr sz="800" baseline="0"/>
            </a:pPr>
            <a:endParaRPr lang="sv-SE"/>
          </a:p>
        </c:txPr>
        <c:crossAx val="244153728"/>
        <c:crosses val="autoZero"/>
        <c:auto val="1"/>
        <c:lblAlgn val="ctr"/>
        <c:lblOffset val="100"/>
        <c:noMultiLvlLbl val="1"/>
      </c:catAx>
      <c:valAx>
        <c:axId val="244153728"/>
        <c:scaling>
          <c:orientation val="minMax"/>
          <c:max val="100"/>
          <c:min val="0"/>
        </c:scaling>
        <c:delete val="0"/>
        <c:axPos val="l"/>
        <c:majorGridlines/>
        <c:numFmt formatCode="General" sourceLinked="1"/>
        <c:majorTickMark val="out"/>
        <c:minorTickMark val="none"/>
        <c:tickLblPos val="nextTo"/>
        <c:txPr>
          <a:bodyPr/>
          <a:lstStyle/>
          <a:p>
            <a:pPr>
              <a:defRPr sz="900" baseline="0"/>
            </a:pPr>
            <a:endParaRPr lang="sv-SE"/>
          </a:p>
        </c:txPr>
        <c:crossAx val="244152192"/>
        <c:crosses val="autoZero"/>
        <c:crossBetween val="between"/>
      </c:valAx>
    </c:plotArea>
    <c:plotVisOnly val="1"/>
    <c:dispBlanksAs val="gap"/>
    <c:showDLblsOverMax val="0"/>
  </c:chart>
  <c:txPr>
    <a:bodyPr/>
    <a:lstStyle/>
    <a:p>
      <a:pPr>
        <a:defRPr sz="1800"/>
      </a:pPr>
      <a:endParaRPr lang="sv-SE"/>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Blad1!$B$1</c:f>
              <c:strCache>
                <c:ptCount val="1"/>
                <c:pt idx="0">
                  <c:v>Serie 1</c:v>
                </c:pt>
              </c:strCache>
            </c:strRef>
          </c:tx>
          <c:spPr>
            <a:solidFill>
              <a:srgbClr val="FF0000"/>
            </a:solidFill>
          </c:spPr>
          <c:invertIfNegative val="0"/>
          <c:cat>
            <c:strRef>
              <c:f>Blad1!$A$2:$A$18</c:f>
              <c:strCache>
                <c:ptCount val="17"/>
                <c:pt idx="0">
                  <c:v>1 dec. 2015</c:v>
                </c:pt>
                <c:pt idx="1">
                  <c:v>1 jan. 2016</c:v>
                </c:pt>
                <c:pt idx="2">
                  <c:v>1 febr. 2016</c:v>
                </c:pt>
                <c:pt idx="3">
                  <c:v>1 mars. 2016</c:v>
                </c:pt>
                <c:pt idx="4">
                  <c:v>1 april. 2016</c:v>
                </c:pt>
                <c:pt idx="5">
                  <c:v>1 maj. 2016</c:v>
                </c:pt>
                <c:pt idx="6">
                  <c:v>1 juni. 2016</c:v>
                </c:pt>
                <c:pt idx="7">
                  <c:v>1 juli. 2016</c:v>
                </c:pt>
                <c:pt idx="8">
                  <c:v>1 aug. 2016</c:v>
                </c:pt>
                <c:pt idx="9">
                  <c:v>1 sept. 2016</c:v>
                </c:pt>
                <c:pt idx="10">
                  <c:v>1 okt. 2016</c:v>
                </c:pt>
                <c:pt idx="11">
                  <c:v>1 nov. 2016</c:v>
                </c:pt>
                <c:pt idx="12">
                  <c:v>1 dec. 2016</c:v>
                </c:pt>
                <c:pt idx="13">
                  <c:v>1 jan. 2017</c:v>
                </c:pt>
                <c:pt idx="14">
                  <c:v>1 febr. 2017</c:v>
                </c:pt>
                <c:pt idx="15">
                  <c:v>1 mars. 2017</c:v>
                </c:pt>
                <c:pt idx="16">
                  <c:v>1 april. 2017</c:v>
                </c:pt>
              </c:strCache>
            </c:strRef>
          </c:cat>
          <c:val>
            <c:numRef>
              <c:f>Blad1!$B$2:$B$18</c:f>
              <c:numCache>
                <c:formatCode>General</c:formatCode>
                <c:ptCount val="17"/>
                <c:pt idx="0">
                  <c:v>362</c:v>
                </c:pt>
                <c:pt idx="1">
                  <c:v>389</c:v>
                </c:pt>
                <c:pt idx="2">
                  <c:v>386</c:v>
                </c:pt>
                <c:pt idx="3">
                  <c:v>376</c:v>
                </c:pt>
                <c:pt idx="4">
                  <c:v>373</c:v>
                </c:pt>
                <c:pt idx="5">
                  <c:v>352</c:v>
                </c:pt>
                <c:pt idx="6">
                  <c:v>345</c:v>
                </c:pt>
                <c:pt idx="7">
                  <c:v>341</c:v>
                </c:pt>
                <c:pt idx="8">
                  <c:v>323</c:v>
                </c:pt>
                <c:pt idx="9">
                  <c:v>196</c:v>
                </c:pt>
                <c:pt idx="10">
                  <c:v>134</c:v>
                </c:pt>
                <c:pt idx="11">
                  <c:v>137</c:v>
                </c:pt>
                <c:pt idx="12">
                  <c:v>125</c:v>
                </c:pt>
                <c:pt idx="13">
                  <c:v>95</c:v>
                </c:pt>
                <c:pt idx="14">
                  <c:v>91</c:v>
                </c:pt>
                <c:pt idx="15">
                  <c:v>64</c:v>
                </c:pt>
                <c:pt idx="16">
                  <c:v>64</c:v>
                </c:pt>
              </c:numCache>
            </c:numRef>
          </c:val>
          <c:extLst>
            <c:ext xmlns:c16="http://schemas.microsoft.com/office/drawing/2014/chart" uri="{C3380CC4-5D6E-409C-BE32-E72D297353CC}">
              <c16:uniqueId val="{00000000-643A-427C-8F5B-E194F5E62B77}"/>
            </c:ext>
          </c:extLst>
        </c:ser>
        <c:dLbls>
          <c:showLegendKey val="0"/>
          <c:showVal val="0"/>
          <c:showCatName val="0"/>
          <c:showSerName val="0"/>
          <c:showPercent val="0"/>
          <c:showBubbleSize val="0"/>
        </c:dLbls>
        <c:gapWidth val="150"/>
        <c:axId val="244935680"/>
        <c:axId val="244937472"/>
      </c:barChart>
      <c:catAx>
        <c:axId val="244935680"/>
        <c:scaling>
          <c:orientation val="minMax"/>
        </c:scaling>
        <c:delete val="0"/>
        <c:axPos val="b"/>
        <c:numFmt formatCode="General" sourceLinked="1"/>
        <c:majorTickMark val="out"/>
        <c:minorTickMark val="none"/>
        <c:tickLblPos val="nextTo"/>
        <c:txPr>
          <a:bodyPr/>
          <a:lstStyle/>
          <a:p>
            <a:pPr>
              <a:defRPr sz="800" baseline="0"/>
            </a:pPr>
            <a:endParaRPr lang="sv-SE"/>
          </a:p>
        </c:txPr>
        <c:crossAx val="244937472"/>
        <c:crosses val="autoZero"/>
        <c:auto val="1"/>
        <c:lblAlgn val="ctr"/>
        <c:lblOffset val="100"/>
        <c:noMultiLvlLbl val="1"/>
      </c:catAx>
      <c:valAx>
        <c:axId val="244937472"/>
        <c:scaling>
          <c:orientation val="minMax"/>
          <c:max val="400"/>
          <c:min val="0"/>
        </c:scaling>
        <c:delete val="0"/>
        <c:axPos val="l"/>
        <c:majorGridlines/>
        <c:numFmt formatCode="General" sourceLinked="1"/>
        <c:majorTickMark val="out"/>
        <c:minorTickMark val="none"/>
        <c:tickLblPos val="nextTo"/>
        <c:txPr>
          <a:bodyPr/>
          <a:lstStyle/>
          <a:p>
            <a:pPr>
              <a:defRPr sz="900" baseline="0"/>
            </a:pPr>
            <a:endParaRPr lang="sv-SE"/>
          </a:p>
        </c:txPr>
        <c:crossAx val="244935680"/>
        <c:crosses val="autoZero"/>
        <c:crossBetween val="between"/>
      </c:valAx>
    </c:plotArea>
    <c:plotVisOnly val="1"/>
    <c:dispBlanksAs val="gap"/>
    <c:showDLblsOverMax val="0"/>
  </c:chart>
  <c:txPr>
    <a:bodyPr/>
    <a:lstStyle/>
    <a:p>
      <a:pPr>
        <a:defRPr sz="1800"/>
      </a:pPr>
      <a:endParaRPr lang="sv-SE"/>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Blad1!$B$1</c:f>
              <c:strCache>
                <c:ptCount val="1"/>
                <c:pt idx="0">
                  <c:v>Serie 1</c:v>
                </c:pt>
              </c:strCache>
            </c:strRef>
          </c:tx>
          <c:invertIfNegative val="0"/>
          <c:cat>
            <c:strRef>
              <c:f>Blad1!$A$2:$A$18</c:f>
              <c:strCache>
                <c:ptCount val="17"/>
                <c:pt idx="0">
                  <c:v>1 nov. 2015</c:v>
                </c:pt>
                <c:pt idx="1">
                  <c:v>1 dec. 2015</c:v>
                </c:pt>
                <c:pt idx="2">
                  <c:v>1 jan. 2016</c:v>
                </c:pt>
                <c:pt idx="3">
                  <c:v>1 febr. 2016</c:v>
                </c:pt>
                <c:pt idx="4">
                  <c:v>1 mars. 2016</c:v>
                </c:pt>
                <c:pt idx="5">
                  <c:v>1 april. 2016</c:v>
                </c:pt>
                <c:pt idx="6">
                  <c:v>1 maj. 2016</c:v>
                </c:pt>
                <c:pt idx="7">
                  <c:v>1 juni. 2016</c:v>
                </c:pt>
                <c:pt idx="8">
                  <c:v>1 juli. 2016</c:v>
                </c:pt>
                <c:pt idx="9">
                  <c:v>1 aug. 2016</c:v>
                </c:pt>
                <c:pt idx="10">
                  <c:v>1 sept. 2016</c:v>
                </c:pt>
                <c:pt idx="11">
                  <c:v>1 okt. 2016</c:v>
                </c:pt>
                <c:pt idx="12">
                  <c:v>1 nov. 2016</c:v>
                </c:pt>
                <c:pt idx="13">
                  <c:v>1 dec. 2016</c:v>
                </c:pt>
                <c:pt idx="14">
                  <c:v>1 jan. 2017</c:v>
                </c:pt>
                <c:pt idx="15">
                  <c:v>1 febr. 2017</c:v>
                </c:pt>
                <c:pt idx="16">
                  <c:v>1 mars. 2017</c:v>
                </c:pt>
              </c:strCache>
            </c:strRef>
          </c:cat>
          <c:val>
            <c:numRef>
              <c:f>Blad1!$B$2:$B$18</c:f>
              <c:numCache>
                <c:formatCode>General</c:formatCode>
                <c:ptCount val="17"/>
                <c:pt idx="0">
                  <c:v>68</c:v>
                </c:pt>
                <c:pt idx="1">
                  <c:v>68</c:v>
                </c:pt>
                <c:pt idx="2">
                  <c:v>68</c:v>
                </c:pt>
                <c:pt idx="3">
                  <c:v>71</c:v>
                </c:pt>
                <c:pt idx="4">
                  <c:v>71</c:v>
                </c:pt>
                <c:pt idx="5">
                  <c:v>58</c:v>
                </c:pt>
                <c:pt idx="6">
                  <c:v>68</c:v>
                </c:pt>
                <c:pt idx="7">
                  <c:v>71</c:v>
                </c:pt>
                <c:pt idx="8">
                  <c:v>73</c:v>
                </c:pt>
                <c:pt idx="9">
                  <c:v>67</c:v>
                </c:pt>
                <c:pt idx="10">
                  <c:v>75</c:v>
                </c:pt>
                <c:pt idx="11">
                  <c:v>90</c:v>
                </c:pt>
                <c:pt idx="12">
                  <c:v>105</c:v>
                </c:pt>
                <c:pt idx="13">
                  <c:v>120</c:v>
                </c:pt>
                <c:pt idx="14">
                  <c:v>138</c:v>
                </c:pt>
                <c:pt idx="15">
                  <c:v>143</c:v>
                </c:pt>
                <c:pt idx="16">
                  <c:v>139</c:v>
                </c:pt>
              </c:numCache>
            </c:numRef>
          </c:val>
          <c:extLst>
            <c:ext xmlns:c16="http://schemas.microsoft.com/office/drawing/2014/chart" uri="{C3380CC4-5D6E-409C-BE32-E72D297353CC}">
              <c16:uniqueId val="{00000000-095A-4312-9E8D-2229F3EC32C3}"/>
            </c:ext>
          </c:extLst>
        </c:ser>
        <c:dLbls>
          <c:showLegendKey val="0"/>
          <c:showVal val="0"/>
          <c:showCatName val="0"/>
          <c:showSerName val="0"/>
          <c:showPercent val="0"/>
          <c:showBubbleSize val="0"/>
        </c:dLbls>
        <c:gapWidth val="150"/>
        <c:axId val="244996352"/>
        <c:axId val="245002240"/>
      </c:barChart>
      <c:catAx>
        <c:axId val="244996352"/>
        <c:scaling>
          <c:orientation val="minMax"/>
        </c:scaling>
        <c:delete val="0"/>
        <c:axPos val="b"/>
        <c:numFmt formatCode="General" sourceLinked="1"/>
        <c:majorTickMark val="out"/>
        <c:minorTickMark val="none"/>
        <c:tickLblPos val="nextTo"/>
        <c:txPr>
          <a:bodyPr/>
          <a:lstStyle/>
          <a:p>
            <a:pPr>
              <a:defRPr sz="800" baseline="0"/>
            </a:pPr>
            <a:endParaRPr lang="sv-SE"/>
          </a:p>
        </c:txPr>
        <c:crossAx val="245002240"/>
        <c:crosses val="autoZero"/>
        <c:auto val="1"/>
        <c:lblAlgn val="ctr"/>
        <c:lblOffset val="100"/>
        <c:noMultiLvlLbl val="1"/>
      </c:catAx>
      <c:valAx>
        <c:axId val="245002240"/>
        <c:scaling>
          <c:orientation val="minMax"/>
          <c:max val="150"/>
          <c:min val="0"/>
        </c:scaling>
        <c:delete val="0"/>
        <c:axPos val="l"/>
        <c:majorGridlines/>
        <c:numFmt formatCode="General" sourceLinked="1"/>
        <c:majorTickMark val="out"/>
        <c:minorTickMark val="none"/>
        <c:tickLblPos val="nextTo"/>
        <c:txPr>
          <a:bodyPr/>
          <a:lstStyle/>
          <a:p>
            <a:pPr>
              <a:defRPr sz="900" baseline="0"/>
            </a:pPr>
            <a:endParaRPr lang="sv-SE"/>
          </a:p>
        </c:txPr>
        <c:crossAx val="244996352"/>
        <c:crosses val="autoZero"/>
        <c:crossBetween val="between"/>
      </c:valAx>
    </c:plotArea>
    <c:plotVisOnly val="1"/>
    <c:dispBlanksAs val="gap"/>
    <c:showDLblsOverMax val="0"/>
  </c:chart>
  <c:txPr>
    <a:bodyPr/>
    <a:lstStyle/>
    <a:p>
      <a:pPr>
        <a:defRPr sz="1800"/>
      </a:pPr>
      <a:endParaRPr lang="sv-SE"/>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Blad1!$B$1</c:f>
              <c:strCache>
                <c:ptCount val="1"/>
                <c:pt idx="0">
                  <c:v>Asyl</c:v>
                </c:pt>
              </c:strCache>
            </c:strRef>
          </c:tx>
          <c:spPr>
            <a:solidFill>
              <a:srgbClr val="FF0000"/>
            </a:solidFill>
          </c:spPr>
          <c:invertIfNegative val="0"/>
          <c:cat>
            <c:numRef>
              <c:f>Blad1!$A$2:$A$19</c:f>
              <c:numCache>
                <c:formatCode>d\-mmm\-yy</c:formatCode>
                <c:ptCount val="18"/>
                <c:pt idx="0">
                  <c:v>42309</c:v>
                </c:pt>
                <c:pt idx="1">
                  <c:v>42339</c:v>
                </c:pt>
                <c:pt idx="2">
                  <c:v>42370</c:v>
                </c:pt>
                <c:pt idx="3">
                  <c:v>42401</c:v>
                </c:pt>
                <c:pt idx="4">
                  <c:v>42430</c:v>
                </c:pt>
                <c:pt idx="5">
                  <c:v>42461</c:v>
                </c:pt>
                <c:pt idx="6">
                  <c:v>42491</c:v>
                </c:pt>
                <c:pt idx="7">
                  <c:v>42522</c:v>
                </c:pt>
                <c:pt idx="8">
                  <c:v>42552</c:v>
                </c:pt>
                <c:pt idx="9">
                  <c:v>42583</c:v>
                </c:pt>
                <c:pt idx="10">
                  <c:v>42614</c:v>
                </c:pt>
                <c:pt idx="11">
                  <c:v>42644</c:v>
                </c:pt>
                <c:pt idx="12">
                  <c:v>42675</c:v>
                </c:pt>
                <c:pt idx="13">
                  <c:v>42705</c:v>
                </c:pt>
                <c:pt idx="14">
                  <c:v>42736</c:v>
                </c:pt>
                <c:pt idx="15">
                  <c:v>42767</c:v>
                </c:pt>
                <c:pt idx="16">
                  <c:v>42795</c:v>
                </c:pt>
                <c:pt idx="17">
                  <c:v>42826</c:v>
                </c:pt>
              </c:numCache>
            </c:numRef>
          </c:cat>
          <c:val>
            <c:numRef>
              <c:f>Blad1!$B$2:$B$19</c:f>
              <c:numCache>
                <c:formatCode>General</c:formatCode>
                <c:ptCount val="18"/>
                <c:pt idx="0">
                  <c:v>5645</c:v>
                </c:pt>
                <c:pt idx="1">
                  <c:v>6999</c:v>
                </c:pt>
                <c:pt idx="2">
                  <c:v>7474</c:v>
                </c:pt>
                <c:pt idx="3">
                  <c:v>7438</c:v>
                </c:pt>
                <c:pt idx="4">
                  <c:v>7507</c:v>
                </c:pt>
                <c:pt idx="5">
                  <c:v>7362</c:v>
                </c:pt>
                <c:pt idx="6">
                  <c:v>7099</c:v>
                </c:pt>
                <c:pt idx="7">
                  <c:v>7008</c:v>
                </c:pt>
                <c:pt idx="8">
                  <c:v>6820</c:v>
                </c:pt>
                <c:pt idx="9">
                  <c:v>6574</c:v>
                </c:pt>
                <c:pt idx="10">
                  <c:v>6138</c:v>
                </c:pt>
                <c:pt idx="11">
                  <c:v>5817</c:v>
                </c:pt>
                <c:pt idx="12">
                  <c:v>5571</c:v>
                </c:pt>
                <c:pt idx="13">
                  <c:v>5228</c:v>
                </c:pt>
                <c:pt idx="14">
                  <c:v>4821</c:v>
                </c:pt>
                <c:pt idx="15">
                  <c:v>4544</c:v>
                </c:pt>
                <c:pt idx="16">
                  <c:v>4295</c:v>
                </c:pt>
                <c:pt idx="17">
                  <c:v>4023</c:v>
                </c:pt>
              </c:numCache>
            </c:numRef>
          </c:val>
          <c:extLst>
            <c:ext xmlns:c16="http://schemas.microsoft.com/office/drawing/2014/chart" uri="{C3380CC4-5D6E-409C-BE32-E72D297353CC}">
              <c16:uniqueId val="{00000000-A807-4BF6-8568-C8AABD207E72}"/>
            </c:ext>
          </c:extLst>
        </c:ser>
        <c:ser>
          <c:idx val="1"/>
          <c:order val="1"/>
          <c:tx>
            <c:strRef>
              <c:f>Blad1!$C$1</c:f>
              <c:strCache>
                <c:ptCount val="1"/>
                <c:pt idx="0">
                  <c:v>Asyl ensamkommande</c:v>
                </c:pt>
              </c:strCache>
            </c:strRef>
          </c:tx>
          <c:invertIfNegative val="0"/>
          <c:cat>
            <c:numRef>
              <c:f>Blad1!$A$2:$A$19</c:f>
              <c:numCache>
                <c:formatCode>d\-mmm\-yy</c:formatCode>
                <c:ptCount val="18"/>
                <c:pt idx="0">
                  <c:v>42309</c:v>
                </c:pt>
                <c:pt idx="1">
                  <c:v>42339</c:v>
                </c:pt>
                <c:pt idx="2">
                  <c:v>42370</c:v>
                </c:pt>
                <c:pt idx="3">
                  <c:v>42401</c:v>
                </c:pt>
                <c:pt idx="4">
                  <c:v>42430</c:v>
                </c:pt>
                <c:pt idx="5">
                  <c:v>42461</c:v>
                </c:pt>
                <c:pt idx="6">
                  <c:v>42491</c:v>
                </c:pt>
                <c:pt idx="7">
                  <c:v>42522</c:v>
                </c:pt>
                <c:pt idx="8">
                  <c:v>42552</c:v>
                </c:pt>
                <c:pt idx="9">
                  <c:v>42583</c:v>
                </c:pt>
                <c:pt idx="10">
                  <c:v>42614</c:v>
                </c:pt>
                <c:pt idx="11">
                  <c:v>42644</c:v>
                </c:pt>
                <c:pt idx="12">
                  <c:v>42675</c:v>
                </c:pt>
                <c:pt idx="13">
                  <c:v>42705</c:v>
                </c:pt>
                <c:pt idx="14">
                  <c:v>42736</c:v>
                </c:pt>
                <c:pt idx="15">
                  <c:v>42767</c:v>
                </c:pt>
                <c:pt idx="16">
                  <c:v>42795</c:v>
                </c:pt>
                <c:pt idx="17">
                  <c:v>42826</c:v>
                </c:pt>
              </c:numCache>
            </c:numRef>
          </c:cat>
          <c:val>
            <c:numRef>
              <c:f>Blad1!$C$2:$C$19</c:f>
              <c:numCache>
                <c:formatCode>General</c:formatCode>
                <c:ptCount val="18"/>
                <c:pt idx="0">
                  <c:v>594</c:v>
                </c:pt>
                <c:pt idx="1">
                  <c:v>895</c:v>
                </c:pt>
                <c:pt idx="2">
                  <c:v>1098</c:v>
                </c:pt>
                <c:pt idx="3">
                  <c:v>1089</c:v>
                </c:pt>
                <c:pt idx="4">
                  <c:v>1109</c:v>
                </c:pt>
                <c:pt idx="5">
                  <c:v>1099</c:v>
                </c:pt>
                <c:pt idx="6">
                  <c:v>1072</c:v>
                </c:pt>
                <c:pt idx="7">
                  <c:v>1039</c:v>
                </c:pt>
                <c:pt idx="8">
                  <c:v>1017</c:v>
                </c:pt>
                <c:pt idx="9">
                  <c:v>964</c:v>
                </c:pt>
                <c:pt idx="10">
                  <c:v>923</c:v>
                </c:pt>
                <c:pt idx="11">
                  <c:v>876</c:v>
                </c:pt>
                <c:pt idx="12">
                  <c:v>842</c:v>
                </c:pt>
                <c:pt idx="13">
                  <c:v>797</c:v>
                </c:pt>
                <c:pt idx="14">
                  <c:v>771</c:v>
                </c:pt>
                <c:pt idx="15">
                  <c:v>715</c:v>
                </c:pt>
                <c:pt idx="16">
                  <c:v>690</c:v>
                </c:pt>
                <c:pt idx="17">
                  <c:v>669</c:v>
                </c:pt>
              </c:numCache>
            </c:numRef>
          </c:val>
          <c:extLst>
            <c:ext xmlns:c16="http://schemas.microsoft.com/office/drawing/2014/chart" uri="{C3380CC4-5D6E-409C-BE32-E72D297353CC}">
              <c16:uniqueId val="{00000001-A807-4BF6-8568-C8AABD207E72}"/>
            </c:ext>
          </c:extLst>
        </c:ser>
        <c:dLbls>
          <c:showLegendKey val="0"/>
          <c:showVal val="0"/>
          <c:showCatName val="0"/>
          <c:showSerName val="0"/>
          <c:showPercent val="0"/>
          <c:showBubbleSize val="0"/>
        </c:dLbls>
        <c:gapWidth val="150"/>
        <c:axId val="191275008"/>
        <c:axId val="191276544"/>
      </c:barChart>
      <c:dateAx>
        <c:axId val="191275008"/>
        <c:scaling>
          <c:orientation val="minMax"/>
        </c:scaling>
        <c:delete val="0"/>
        <c:axPos val="b"/>
        <c:numFmt formatCode="d\-mmm\-yy" sourceLinked="1"/>
        <c:majorTickMark val="out"/>
        <c:minorTickMark val="none"/>
        <c:tickLblPos val="nextTo"/>
        <c:txPr>
          <a:bodyPr/>
          <a:lstStyle/>
          <a:p>
            <a:pPr>
              <a:defRPr sz="800" baseline="0"/>
            </a:pPr>
            <a:endParaRPr lang="sv-SE"/>
          </a:p>
        </c:txPr>
        <c:crossAx val="191276544"/>
        <c:crosses val="autoZero"/>
        <c:auto val="1"/>
        <c:lblOffset val="100"/>
        <c:baseTimeUnit val="months"/>
      </c:dateAx>
      <c:valAx>
        <c:axId val="191276544"/>
        <c:scaling>
          <c:orientation val="minMax"/>
        </c:scaling>
        <c:delete val="0"/>
        <c:axPos val="l"/>
        <c:majorGridlines/>
        <c:numFmt formatCode="General" sourceLinked="1"/>
        <c:majorTickMark val="out"/>
        <c:minorTickMark val="none"/>
        <c:tickLblPos val="nextTo"/>
        <c:txPr>
          <a:bodyPr/>
          <a:lstStyle/>
          <a:p>
            <a:pPr>
              <a:defRPr sz="900" baseline="0"/>
            </a:pPr>
            <a:endParaRPr lang="sv-SE"/>
          </a:p>
        </c:txPr>
        <c:crossAx val="191275008"/>
        <c:crosses val="autoZero"/>
        <c:crossBetween val="between"/>
      </c:valAx>
    </c:plotArea>
    <c:legend>
      <c:legendPos val="t"/>
      <c:overlay val="0"/>
    </c:legend>
    <c:plotVisOnly val="1"/>
    <c:dispBlanksAs val="gap"/>
    <c:showDLblsOverMax val="0"/>
  </c:chart>
  <c:txPr>
    <a:bodyPr/>
    <a:lstStyle/>
    <a:p>
      <a:pPr>
        <a:defRPr sz="1800"/>
      </a:pPr>
      <a:endParaRPr lang="sv-SE"/>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Blad1!$B$1</c:f>
              <c:strCache>
                <c:ptCount val="1"/>
                <c:pt idx="0">
                  <c:v>Serie 1</c:v>
                </c:pt>
              </c:strCache>
            </c:strRef>
          </c:tx>
          <c:spPr>
            <a:solidFill>
              <a:srgbClr val="FF0000"/>
            </a:solidFill>
          </c:spPr>
          <c:invertIfNegative val="0"/>
          <c:cat>
            <c:strRef>
              <c:f>Blad1!$A$2:$A$18</c:f>
              <c:strCache>
                <c:ptCount val="17"/>
                <c:pt idx="0">
                  <c:v>1 dec. 2015</c:v>
                </c:pt>
                <c:pt idx="1">
                  <c:v>1 jan. 2016</c:v>
                </c:pt>
                <c:pt idx="2">
                  <c:v>1 febr. 2016</c:v>
                </c:pt>
                <c:pt idx="3">
                  <c:v>1 mars. 2016</c:v>
                </c:pt>
                <c:pt idx="4">
                  <c:v>1 april. 2016</c:v>
                </c:pt>
                <c:pt idx="5">
                  <c:v>1 maj. 2016</c:v>
                </c:pt>
                <c:pt idx="6">
                  <c:v>1 juni. 2016</c:v>
                </c:pt>
                <c:pt idx="7">
                  <c:v>1 juli. 2016</c:v>
                </c:pt>
                <c:pt idx="8">
                  <c:v>1 aug. 2016</c:v>
                </c:pt>
                <c:pt idx="9">
                  <c:v>1 sept. 2016</c:v>
                </c:pt>
                <c:pt idx="10">
                  <c:v>1 okt. 2016</c:v>
                </c:pt>
                <c:pt idx="11">
                  <c:v>1 nov. 2016</c:v>
                </c:pt>
                <c:pt idx="12">
                  <c:v>1 dec. 2016</c:v>
                </c:pt>
                <c:pt idx="13">
                  <c:v>1 jan. 2017</c:v>
                </c:pt>
                <c:pt idx="14">
                  <c:v>1 febr. 2017</c:v>
                </c:pt>
                <c:pt idx="15">
                  <c:v>1 mars. 2017</c:v>
                </c:pt>
                <c:pt idx="16">
                  <c:v>1 april. 2017</c:v>
                </c:pt>
              </c:strCache>
            </c:strRef>
          </c:cat>
          <c:val>
            <c:numRef>
              <c:f>Blad1!$B$2:$B$18</c:f>
              <c:numCache>
                <c:formatCode>General</c:formatCode>
                <c:ptCount val="17"/>
                <c:pt idx="0">
                  <c:v>333</c:v>
                </c:pt>
                <c:pt idx="1">
                  <c:v>370</c:v>
                </c:pt>
                <c:pt idx="2">
                  <c:v>375</c:v>
                </c:pt>
                <c:pt idx="3">
                  <c:v>381</c:v>
                </c:pt>
                <c:pt idx="4">
                  <c:v>385</c:v>
                </c:pt>
                <c:pt idx="5">
                  <c:v>374</c:v>
                </c:pt>
                <c:pt idx="6">
                  <c:v>372</c:v>
                </c:pt>
                <c:pt idx="7">
                  <c:v>360</c:v>
                </c:pt>
                <c:pt idx="8">
                  <c:v>364</c:v>
                </c:pt>
                <c:pt idx="9">
                  <c:v>355</c:v>
                </c:pt>
                <c:pt idx="10">
                  <c:v>361</c:v>
                </c:pt>
                <c:pt idx="11">
                  <c:v>348</c:v>
                </c:pt>
                <c:pt idx="12">
                  <c:v>323</c:v>
                </c:pt>
                <c:pt idx="13">
                  <c:v>290</c:v>
                </c:pt>
                <c:pt idx="14">
                  <c:v>254</c:v>
                </c:pt>
                <c:pt idx="15">
                  <c:v>189</c:v>
                </c:pt>
                <c:pt idx="16">
                  <c:v>118</c:v>
                </c:pt>
              </c:numCache>
            </c:numRef>
          </c:val>
          <c:extLst>
            <c:ext xmlns:c16="http://schemas.microsoft.com/office/drawing/2014/chart" uri="{C3380CC4-5D6E-409C-BE32-E72D297353CC}">
              <c16:uniqueId val="{00000000-DD5C-4117-AE9A-7001127FF399}"/>
            </c:ext>
          </c:extLst>
        </c:ser>
        <c:dLbls>
          <c:showLegendKey val="0"/>
          <c:showVal val="0"/>
          <c:showCatName val="0"/>
          <c:showSerName val="0"/>
          <c:showPercent val="0"/>
          <c:showBubbleSize val="0"/>
        </c:dLbls>
        <c:gapWidth val="150"/>
        <c:axId val="245017984"/>
        <c:axId val="245023872"/>
      </c:barChart>
      <c:catAx>
        <c:axId val="245017984"/>
        <c:scaling>
          <c:orientation val="minMax"/>
        </c:scaling>
        <c:delete val="0"/>
        <c:axPos val="b"/>
        <c:numFmt formatCode="General" sourceLinked="1"/>
        <c:majorTickMark val="out"/>
        <c:minorTickMark val="none"/>
        <c:tickLblPos val="nextTo"/>
        <c:txPr>
          <a:bodyPr/>
          <a:lstStyle/>
          <a:p>
            <a:pPr>
              <a:defRPr sz="800" baseline="0"/>
            </a:pPr>
            <a:endParaRPr lang="sv-SE"/>
          </a:p>
        </c:txPr>
        <c:crossAx val="245023872"/>
        <c:crosses val="autoZero"/>
        <c:auto val="1"/>
        <c:lblAlgn val="ctr"/>
        <c:lblOffset val="100"/>
        <c:noMultiLvlLbl val="1"/>
      </c:catAx>
      <c:valAx>
        <c:axId val="245023872"/>
        <c:scaling>
          <c:orientation val="minMax"/>
          <c:max val="400"/>
          <c:min val="0"/>
        </c:scaling>
        <c:delete val="0"/>
        <c:axPos val="l"/>
        <c:majorGridlines/>
        <c:numFmt formatCode="General" sourceLinked="1"/>
        <c:majorTickMark val="out"/>
        <c:minorTickMark val="none"/>
        <c:tickLblPos val="nextTo"/>
        <c:txPr>
          <a:bodyPr/>
          <a:lstStyle/>
          <a:p>
            <a:pPr>
              <a:defRPr sz="900" baseline="0"/>
            </a:pPr>
            <a:endParaRPr lang="sv-SE"/>
          </a:p>
        </c:txPr>
        <c:crossAx val="245017984"/>
        <c:crosses val="autoZero"/>
        <c:crossBetween val="between"/>
      </c:valAx>
    </c:plotArea>
    <c:plotVisOnly val="1"/>
    <c:dispBlanksAs val="gap"/>
    <c:showDLblsOverMax val="0"/>
  </c:chart>
  <c:txPr>
    <a:bodyPr/>
    <a:lstStyle/>
    <a:p>
      <a:pPr>
        <a:defRPr sz="1800"/>
      </a:pPr>
      <a:endParaRPr lang="sv-SE"/>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Blad1!$B$1</c:f>
              <c:strCache>
                <c:ptCount val="1"/>
                <c:pt idx="0">
                  <c:v>Serie 1</c:v>
                </c:pt>
              </c:strCache>
            </c:strRef>
          </c:tx>
          <c:invertIfNegative val="0"/>
          <c:cat>
            <c:strRef>
              <c:f>Blad1!$A$2:$A$18</c:f>
              <c:strCache>
                <c:ptCount val="17"/>
                <c:pt idx="0">
                  <c:v>1 nov. 2015</c:v>
                </c:pt>
                <c:pt idx="1">
                  <c:v>1 dec. 2015</c:v>
                </c:pt>
                <c:pt idx="2">
                  <c:v>1 jan. 2016</c:v>
                </c:pt>
                <c:pt idx="3">
                  <c:v>1 febr. 2016</c:v>
                </c:pt>
                <c:pt idx="4">
                  <c:v>1 mars. 2016</c:v>
                </c:pt>
                <c:pt idx="5">
                  <c:v>1 april. 2016</c:v>
                </c:pt>
                <c:pt idx="6">
                  <c:v>1 maj. 2016</c:v>
                </c:pt>
                <c:pt idx="7">
                  <c:v>1 juni. 2016</c:v>
                </c:pt>
                <c:pt idx="8">
                  <c:v>1 juli. 2016</c:v>
                </c:pt>
                <c:pt idx="9">
                  <c:v>1 aug. 2016</c:v>
                </c:pt>
                <c:pt idx="10">
                  <c:v>1 sept. 2016</c:v>
                </c:pt>
                <c:pt idx="11">
                  <c:v>1 okt. 2016</c:v>
                </c:pt>
                <c:pt idx="12">
                  <c:v>1 nov. 2016</c:v>
                </c:pt>
                <c:pt idx="13">
                  <c:v>1 dec. 2016</c:v>
                </c:pt>
                <c:pt idx="14">
                  <c:v>1 jan. 2017</c:v>
                </c:pt>
                <c:pt idx="15">
                  <c:v>1 febr. 2017</c:v>
                </c:pt>
                <c:pt idx="16">
                  <c:v>1 mars. 2017</c:v>
                </c:pt>
              </c:strCache>
            </c:strRef>
          </c:cat>
          <c:val>
            <c:numRef>
              <c:f>Blad1!$B$2:$B$18</c:f>
              <c:numCache>
                <c:formatCode>General</c:formatCode>
                <c:ptCount val="17"/>
                <c:pt idx="0">
                  <c:v>112</c:v>
                </c:pt>
                <c:pt idx="1">
                  <c:v>118</c:v>
                </c:pt>
                <c:pt idx="2">
                  <c:v>117</c:v>
                </c:pt>
                <c:pt idx="3">
                  <c:v>125</c:v>
                </c:pt>
                <c:pt idx="4">
                  <c:v>131</c:v>
                </c:pt>
                <c:pt idx="5">
                  <c:v>138</c:v>
                </c:pt>
                <c:pt idx="6">
                  <c:v>151</c:v>
                </c:pt>
                <c:pt idx="7">
                  <c:v>158</c:v>
                </c:pt>
                <c:pt idx="8">
                  <c:v>166</c:v>
                </c:pt>
                <c:pt idx="9">
                  <c:v>142</c:v>
                </c:pt>
                <c:pt idx="10">
                  <c:v>154</c:v>
                </c:pt>
                <c:pt idx="11">
                  <c:v>160</c:v>
                </c:pt>
                <c:pt idx="12">
                  <c:v>168</c:v>
                </c:pt>
                <c:pt idx="13">
                  <c:v>182</c:v>
                </c:pt>
                <c:pt idx="14">
                  <c:v>188</c:v>
                </c:pt>
                <c:pt idx="15">
                  <c:v>179</c:v>
                </c:pt>
                <c:pt idx="16">
                  <c:v>187</c:v>
                </c:pt>
              </c:numCache>
            </c:numRef>
          </c:val>
          <c:extLst>
            <c:ext xmlns:c16="http://schemas.microsoft.com/office/drawing/2014/chart" uri="{C3380CC4-5D6E-409C-BE32-E72D297353CC}">
              <c16:uniqueId val="{00000000-7521-4356-B4BE-45C1605CCA44}"/>
            </c:ext>
          </c:extLst>
        </c:ser>
        <c:dLbls>
          <c:showLegendKey val="0"/>
          <c:showVal val="0"/>
          <c:showCatName val="0"/>
          <c:showSerName val="0"/>
          <c:showPercent val="0"/>
          <c:showBubbleSize val="0"/>
        </c:dLbls>
        <c:gapWidth val="150"/>
        <c:axId val="245074560"/>
        <c:axId val="245076352"/>
      </c:barChart>
      <c:catAx>
        <c:axId val="245074560"/>
        <c:scaling>
          <c:orientation val="minMax"/>
        </c:scaling>
        <c:delete val="0"/>
        <c:axPos val="b"/>
        <c:numFmt formatCode="General" sourceLinked="1"/>
        <c:majorTickMark val="out"/>
        <c:minorTickMark val="none"/>
        <c:tickLblPos val="nextTo"/>
        <c:txPr>
          <a:bodyPr/>
          <a:lstStyle/>
          <a:p>
            <a:pPr>
              <a:defRPr sz="800" baseline="0"/>
            </a:pPr>
            <a:endParaRPr lang="sv-SE"/>
          </a:p>
        </c:txPr>
        <c:crossAx val="245076352"/>
        <c:crosses val="autoZero"/>
        <c:auto val="1"/>
        <c:lblAlgn val="ctr"/>
        <c:lblOffset val="100"/>
        <c:noMultiLvlLbl val="1"/>
      </c:catAx>
      <c:valAx>
        <c:axId val="245076352"/>
        <c:scaling>
          <c:orientation val="minMax"/>
          <c:max val="200"/>
          <c:min val="0"/>
        </c:scaling>
        <c:delete val="0"/>
        <c:axPos val="l"/>
        <c:majorGridlines/>
        <c:numFmt formatCode="General" sourceLinked="1"/>
        <c:majorTickMark val="out"/>
        <c:minorTickMark val="none"/>
        <c:tickLblPos val="nextTo"/>
        <c:txPr>
          <a:bodyPr/>
          <a:lstStyle/>
          <a:p>
            <a:pPr>
              <a:defRPr sz="900" baseline="0"/>
            </a:pPr>
            <a:endParaRPr lang="sv-SE"/>
          </a:p>
        </c:txPr>
        <c:crossAx val="245074560"/>
        <c:crosses val="autoZero"/>
        <c:crossBetween val="between"/>
      </c:valAx>
    </c:plotArea>
    <c:plotVisOnly val="1"/>
    <c:dispBlanksAs val="gap"/>
    <c:showDLblsOverMax val="0"/>
  </c:chart>
  <c:txPr>
    <a:bodyPr/>
    <a:lstStyle/>
    <a:p>
      <a:pPr>
        <a:defRPr sz="1800"/>
      </a:pPr>
      <a:endParaRPr lang="sv-SE"/>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Blad1!$B$1</c:f>
              <c:strCache>
                <c:ptCount val="1"/>
                <c:pt idx="0">
                  <c:v>Serie 1</c:v>
                </c:pt>
              </c:strCache>
            </c:strRef>
          </c:tx>
          <c:spPr>
            <a:solidFill>
              <a:srgbClr val="FF0000"/>
            </a:solidFill>
          </c:spPr>
          <c:invertIfNegative val="0"/>
          <c:cat>
            <c:strRef>
              <c:f>Blad1!$A$2:$A$18</c:f>
              <c:strCache>
                <c:ptCount val="17"/>
                <c:pt idx="0">
                  <c:v>1 dec. 2015</c:v>
                </c:pt>
                <c:pt idx="1">
                  <c:v>1 jan. 2016</c:v>
                </c:pt>
                <c:pt idx="2">
                  <c:v>1 febr. 2016</c:v>
                </c:pt>
                <c:pt idx="3">
                  <c:v>1 mars. 2016</c:v>
                </c:pt>
                <c:pt idx="4">
                  <c:v>1 april. 2016</c:v>
                </c:pt>
                <c:pt idx="5">
                  <c:v>1 maj. 2016</c:v>
                </c:pt>
                <c:pt idx="6">
                  <c:v>1 juni. 2016</c:v>
                </c:pt>
                <c:pt idx="7">
                  <c:v>1 juli. 2016</c:v>
                </c:pt>
                <c:pt idx="8">
                  <c:v>1 aug. 2016</c:v>
                </c:pt>
                <c:pt idx="9">
                  <c:v>1 sept. 2016</c:v>
                </c:pt>
                <c:pt idx="10">
                  <c:v>1 okt. 2016</c:v>
                </c:pt>
                <c:pt idx="11">
                  <c:v>1 nov. 2016</c:v>
                </c:pt>
                <c:pt idx="12">
                  <c:v>1 dec. 2016</c:v>
                </c:pt>
                <c:pt idx="13">
                  <c:v>1 jan. 2017</c:v>
                </c:pt>
                <c:pt idx="14">
                  <c:v>1 febr. 2017</c:v>
                </c:pt>
                <c:pt idx="15">
                  <c:v>1 mars. 2017</c:v>
                </c:pt>
                <c:pt idx="16">
                  <c:v>1 april. 2017</c:v>
                </c:pt>
              </c:strCache>
            </c:strRef>
          </c:cat>
          <c:val>
            <c:numRef>
              <c:f>Blad1!$B$2:$B$18</c:f>
              <c:numCache>
                <c:formatCode>General</c:formatCode>
                <c:ptCount val="17"/>
                <c:pt idx="0">
                  <c:v>213</c:v>
                </c:pt>
                <c:pt idx="1">
                  <c:v>265</c:v>
                </c:pt>
                <c:pt idx="2">
                  <c:v>272</c:v>
                </c:pt>
                <c:pt idx="3">
                  <c:v>281</c:v>
                </c:pt>
                <c:pt idx="4">
                  <c:v>284</c:v>
                </c:pt>
                <c:pt idx="5">
                  <c:v>181</c:v>
                </c:pt>
                <c:pt idx="6">
                  <c:v>107</c:v>
                </c:pt>
                <c:pt idx="7">
                  <c:v>105</c:v>
                </c:pt>
                <c:pt idx="8">
                  <c:v>105</c:v>
                </c:pt>
                <c:pt idx="9">
                  <c:v>106</c:v>
                </c:pt>
                <c:pt idx="10">
                  <c:v>103</c:v>
                </c:pt>
                <c:pt idx="11">
                  <c:v>92</c:v>
                </c:pt>
                <c:pt idx="12">
                  <c:v>82</c:v>
                </c:pt>
                <c:pt idx="13">
                  <c:v>82</c:v>
                </c:pt>
                <c:pt idx="14">
                  <c:v>84</c:v>
                </c:pt>
                <c:pt idx="15">
                  <c:v>91</c:v>
                </c:pt>
                <c:pt idx="16">
                  <c:v>88</c:v>
                </c:pt>
              </c:numCache>
            </c:numRef>
          </c:val>
          <c:extLst>
            <c:ext xmlns:c16="http://schemas.microsoft.com/office/drawing/2014/chart" uri="{C3380CC4-5D6E-409C-BE32-E72D297353CC}">
              <c16:uniqueId val="{00000000-4D61-4CEB-AC4D-4D81AE158C2E}"/>
            </c:ext>
          </c:extLst>
        </c:ser>
        <c:dLbls>
          <c:showLegendKey val="0"/>
          <c:showVal val="0"/>
          <c:showCatName val="0"/>
          <c:showSerName val="0"/>
          <c:showPercent val="0"/>
          <c:showBubbleSize val="0"/>
        </c:dLbls>
        <c:gapWidth val="150"/>
        <c:axId val="244842496"/>
        <c:axId val="244844032"/>
      </c:barChart>
      <c:catAx>
        <c:axId val="244842496"/>
        <c:scaling>
          <c:orientation val="minMax"/>
        </c:scaling>
        <c:delete val="0"/>
        <c:axPos val="b"/>
        <c:numFmt formatCode="General" sourceLinked="1"/>
        <c:majorTickMark val="out"/>
        <c:minorTickMark val="none"/>
        <c:tickLblPos val="nextTo"/>
        <c:txPr>
          <a:bodyPr/>
          <a:lstStyle/>
          <a:p>
            <a:pPr>
              <a:defRPr sz="800" baseline="0"/>
            </a:pPr>
            <a:endParaRPr lang="sv-SE"/>
          </a:p>
        </c:txPr>
        <c:crossAx val="244844032"/>
        <c:crosses val="autoZero"/>
        <c:auto val="1"/>
        <c:lblAlgn val="ctr"/>
        <c:lblOffset val="100"/>
        <c:noMultiLvlLbl val="1"/>
      </c:catAx>
      <c:valAx>
        <c:axId val="244844032"/>
        <c:scaling>
          <c:orientation val="minMax"/>
          <c:max val="300"/>
          <c:min val="0"/>
        </c:scaling>
        <c:delete val="0"/>
        <c:axPos val="l"/>
        <c:majorGridlines/>
        <c:numFmt formatCode="General" sourceLinked="1"/>
        <c:majorTickMark val="out"/>
        <c:minorTickMark val="none"/>
        <c:tickLblPos val="nextTo"/>
        <c:txPr>
          <a:bodyPr/>
          <a:lstStyle/>
          <a:p>
            <a:pPr>
              <a:defRPr sz="900" baseline="0"/>
            </a:pPr>
            <a:endParaRPr lang="sv-SE"/>
          </a:p>
        </c:txPr>
        <c:crossAx val="244842496"/>
        <c:crosses val="autoZero"/>
        <c:crossBetween val="between"/>
      </c:valAx>
    </c:plotArea>
    <c:plotVisOnly val="1"/>
    <c:dispBlanksAs val="gap"/>
    <c:showDLblsOverMax val="0"/>
  </c:chart>
  <c:txPr>
    <a:bodyPr/>
    <a:lstStyle/>
    <a:p>
      <a:pPr>
        <a:defRPr sz="1800"/>
      </a:pPr>
      <a:endParaRPr lang="sv-SE"/>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Blad1!$B$1</c:f>
              <c:strCache>
                <c:ptCount val="1"/>
                <c:pt idx="0">
                  <c:v>Serie 1</c:v>
                </c:pt>
              </c:strCache>
            </c:strRef>
          </c:tx>
          <c:invertIfNegative val="0"/>
          <c:cat>
            <c:strRef>
              <c:f>Blad1!$A$2:$A$18</c:f>
              <c:strCache>
                <c:ptCount val="17"/>
                <c:pt idx="0">
                  <c:v>1 nov. 2015</c:v>
                </c:pt>
                <c:pt idx="1">
                  <c:v>1 dec. 2015</c:v>
                </c:pt>
                <c:pt idx="2">
                  <c:v>1 jan. 2016</c:v>
                </c:pt>
                <c:pt idx="3">
                  <c:v>1 febr. 2016</c:v>
                </c:pt>
                <c:pt idx="4">
                  <c:v>1 mars. 2016</c:v>
                </c:pt>
                <c:pt idx="5">
                  <c:v>1 april. 2016</c:v>
                </c:pt>
                <c:pt idx="6">
                  <c:v>1 maj. 2016</c:v>
                </c:pt>
                <c:pt idx="7">
                  <c:v>1 juni. 2016</c:v>
                </c:pt>
                <c:pt idx="8">
                  <c:v>1 juli. 2016</c:v>
                </c:pt>
                <c:pt idx="9">
                  <c:v>1 aug. 2016</c:v>
                </c:pt>
                <c:pt idx="10">
                  <c:v>1 sept. 2016</c:v>
                </c:pt>
                <c:pt idx="11">
                  <c:v>1 okt. 2016</c:v>
                </c:pt>
                <c:pt idx="12">
                  <c:v>1 nov. 2016</c:v>
                </c:pt>
                <c:pt idx="13">
                  <c:v>1 dec. 2016</c:v>
                </c:pt>
                <c:pt idx="14">
                  <c:v>1 jan. 2017</c:v>
                </c:pt>
                <c:pt idx="15">
                  <c:v>1 febr. 2017</c:v>
                </c:pt>
                <c:pt idx="16">
                  <c:v>1 mars. 2017</c:v>
                </c:pt>
              </c:strCache>
            </c:strRef>
          </c:cat>
          <c:val>
            <c:numRef>
              <c:f>Blad1!$B$2:$B$18</c:f>
              <c:numCache>
                <c:formatCode>General</c:formatCode>
                <c:ptCount val="17"/>
                <c:pt idx="0">
                  <c:v>800</c:v>
                </c:pt>
                <c:pt idx="1">
                  <c:v>789</c:v>
                </c:pt>
                <c:pt idx="2">
                  <c:v>792</c:v>
                </c:pt>
                <c:pt idx="3">
                  <c:v>813</c:v>
                </c:pt>
                <c:pt idx="4">
                  <c:v>805</c:v>
                </c:pt>
                <c:pt idx="5">
                  <c:v>812</c:v>
                </c:pt>
                <c:pt idx="6">
                  <c:v>823</c:v>
                </c:pt>
                <c:pt idx="7">
                  <c:v>918</c:v>
                </c:pt>
                <c:pt idx="8">
                  <c:v>964</c:v>
                </c:pt>
                <c:pt idx="9">
                  <c:v>850</c:v>
                </c:pt>
                <c:pt idx="10">
                  <c:v>873</c:v>
                </c:pt>
                <c:pt idx="11">
                  <c:v>881</c:v>
                </c:pt>
                <c:pt idx="12">
                  <c:v>877</c:v>
                </c:pt>
                <c:pt idx="13">
                  <c:v>883</c:v>
                </c:pt>
                <c:pt idx="14">
                  <c:v>877</c:v>
                </c:pt>
                <c:pt idx="15">
                  <c:v>827</c:v>
                </c:pt>
                <c:pt idx="16">
                  <c:v>833</c:v>
                </c:pt>
              </c:numCache>
            </c:numRef>
          </c:val>
          <c:extLst>
            <c:ext xmlns:c16="http://schemas.microsoft.com/office/drawing/2014/chart" uri="{C3380CC4-5D6E-409C-BE32-E72D297353CC}">
              <c16:uniqueId val="{00000000-870B-433C-B6B2-650D1F58F4B1}"/>
            </c:ext>
          </c:extLst>
        </c:ser>
        <c:dLbls>
          <c:showLegendKey val="0"/>
          <c:showVal val="0"/>
          <c:showCatName val="0"/>
          <c:showSerName val="0"/>
          <c:showPercent val="0"/>
          <c:showBubbleSize val="0"/>
        </c:dLbls>
        <c:gapWidth val="150"/>
        <c:axId val="244861952"/>
        <c:axId val="244581120"/>
      </c:barChart>
      <c:catAx>
        <c:axId val="244861952"/>
        <c:scaling>
          <c:orientation val="minMax"/>
        </c:scaling>
        <c:delete val="0"/>
        <c:axPos val="b"/>
        <c:numFmt formatCode="General" sourceLinked="1"/>
        <c:majorTickMark val="out"/>
        <c:minorTickMark val="none"/>
        <c:tickLblPos val="nextTo"/>
        <c:txPr>
          <a:bodyPr/>
          <a:lstStyle/>
          <a:p>
            <a:pPr>
              <a:defRPr sz="800" baseline="0"/>
            </a:pPr>
            <a:endParaRPr lang="sv-SE"/>
          </a:p>
        </c:txPr>
        <c:crossAx val="244581120"/>
        <c:crosses val="autoZero"/>
        <c:auto val="1"/>
        <c:lblAlgn val="ctr"/>
        <c:lblOffset val="100"/>
        <c:noMultiLvlLbl val="1"/>
      </c:catAx>
      <c:valAx>
        <c:axId val="244581120"/>
        <c:scaling>
          <c:orientation val="minMax"/>
          <c:max val="1100"/>
          <c:min val="0"/>
        </c:scaling>
        <c:delete val="0"/>
        <c:axPos val="l"/>
        <c:majorGridlines/>
        <c:numFmt formatCode="General" sourceLinked="1"/>
        <c:majorTickMark val="out"/>
        <c:minorTickMark val="none"/>
        <c:tickLblPos val="nextTo"/>
        <c:txPr>
          <a:bodyPr/>
          <a:lstStyle/>
          <a:p>
            <a:pPr>
              <a:defRPr sz="900" baseline="0"/>
            </a:pPr>
            <a:endParaRPr lang="sv-SE"/>
          </a:p>
        </c:txPr>
        <c:crossAx val="244861952"/>
        <c:crosses val="autoZero"/>
        <c:crossBetween val="between"/>
      </c:valAx>
    </c:plotArea>
    <c:plotVisOnly val="1"/>
    <c:dispBlanksAs val="gap"/>
    <c:showDLblsOverMax val="0"/>
  </c:chart>
  <c:txPr>
    <a:bodyPr/>
    <a:lstStyle/>
    <a:p>
      <a:pPr>
        <a:defRPr sz="1800"/>
      </a:pPr>
      <a:endParaRPr lang="sv-SE"/>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Blad1!$B$1</c:f>
              <c:strCache>
                <c:ptCount val="1"/>
                <c:pt idx="0">
                  <c:v>Serie 1</c:v>
                </c:pt>
              </c:strCache>
            </c:strRef>
          </c:tx>
          <c:spPr>
            <a:solidFill>
              <a:srgbClr val="FF0000"/>
            </a:solidFill>
          </c:spPr>
          <c:invertIfNegative val="0"/>
          <c:cat>
            <c:strRef>
              <c:f>Blad1!$A$2:$A$18</c:f>
              <c:strCache>
                <c:ptCount val="17"/>
                <c:pt idx="0">
                  <c:v>1 dec. 2015</c:v>
                </c:pt>
                <c:pt idx="1">
                  <c:v>1 jan. 2016</c:v>
                </c:pt>
                <c:pt idx="2">
                  <c:v>1 febr. 2016</c:v>
                </c:pt>
                <c:pt idx="3">
                  <c:v>1 mars. 2016</c:v>
                </c:pt>
                <c:pt idx="4">
                  <c:v>1 april. 2016</c:v>
                </c:pt>
                <c:pt idx="5">
                  <c:v>1 maj. 2016</c:v>
                </c:pt>
                <c:pt idx="6">
                  <c:v>1 juni. 2016</c:v>
                </c:pt>
                <c:pt idx="7">
                  <c:v>1 juli. 2016</c:v>
                </c:pt>
                <c:pt idx="8">
                  <c:v>1 aug. 2016</c:v>
                </c:pt>
                <c:pt idx="9">
                  <c:v>1 sept. 2016</c:v>
                </c:pt>
                <c:pt idx="10">
                  <c:v>1 okt. 2016</c:v>
                </c:pt>
                <c:pt idx="11">
                  <c:v>1 nov. 2016</c:v>
                </c:pt>
                <c:pt idx="12">
                  <c:v>1 dec. 2016</c:v>
                </c:pt>
                <c:pt idx="13">
                  <c:v>1 jan. 2017</c:v>
                </c:pt>
                <c:pt idx="14">
                  <c:v>1 febr. 2017</c:v>
                </c:pt>
                <c:pt idx="15">
                  <c:v>1 mars. 2016</c:v>
                </c:pt>
                <c:pt idx="16">
                  <c:v>1 april. 2017</c:v>
                </c:pt>
              </c:strCache>
            </c:strRef>
          </c:cat>
          <c:val>
            <c:numRef>
              <c:f>Blad1!$B$2:$B$18</c:f>
              <c:numCache>
                <c:formatCode>General</c:formatCode>
                <c:ptCount val="17"/>
                <c:pt idx="0">
                  <c:v>748</c:v>
                </c:pt>
                <c:pt idx="1">
                  <c:v>764</c:v>
                </c:pt>
                <c:pt idx="2">
                  <c:v>758</c:v>
                </c:pt>
                <c:pt idx="3">
                  <c:v>763</c:v>
                </c:pt>
                <c:pt idx="4">
                  <c:v>747</c:v>
                </c:pt>
                <c:pt idx="5">
                  <c:v>713</c:v>
                </c:pt>
                <c:pt idx="6">
                  <c:v>690</c:v>
                </c:pt>
                <c:pt idx="7">
                  <c:v>647</c:v>
                </c:pt>
                <c:pt idx="8">
                  <c:v>626</c:v>
                </c:pt>
                <c:pt idx="9">
                  <c:v>603</c:v>
                </c:pt>
                <c:pt idx="10">
                  <c:v>603</c:v>
                </c:pt>
                <c:pt idx="11">
                  <c:v>596</c:v>
                </c:pt>
                <c:pt idx="12">
                  <c:v>576</c:v>
                </c:pt>
                <c:pt idx="13">
                  <c:v>545</c:v>
                </c:pt>
                <c:pt idx="14">
                  <c:v>527</c:v>
                </c:pt>
                <c:pt idx="15">
                  <c:v>505</c:v>
                </c:pt>
                <c:pt idx="16">
                  <c:v>468</c:v>
                </c:pt>
              </c:numCache>
            </c:numRef>
          </c:val>
          <c:extLst>
            <c:ext xmlns:c16="http://schemas.microsoft.com/office/drawing/2014/chart" uri="{C3380CC4-5D6E-409C-BE32-E72D297353CC}">
              <c16:uniqueId val="{00000000-1A4F-4CB3-8B1F-E307A14C14CA}"/>
            </c:ext>
          </c:extLst>
        </c:ser>
        <c:dLbls>
          <c:showLegendKey val="0"/>
          <c:showVal val="0"/>
          <c:showCatName val="0"/>
          <c:showSerName val="0"/>
          <c:showPercent val="0"/>
          <c:showBubbleSize val="0"/>
        </c:dLbls>
        <c:gapWidth val="150"/>
        <c:axId val="244609408"/>
        <c:axId val="244610944"/>
      </c:barChart>
      <c:catAx>
        <c:axId val="244609408"/>
        <c:scaling>
          <c:orientation val="minMax"/>
        </c:scaling>
        <c:delete val="0"/>
        <c:axPos val="b"/>
        <c:numFmt formatCode="General" sourceLinked="1"/>
        <c:majorTickMark val="out"/>
        <c:minorTickMark val="none"/>
        <c:tickLblPos val="nextTo"/>
        <c:txPr>
          <a:bodyPr/>
          <a:lstStyle/>
          <a:p>
            <a:pPr>
              <a:defRPr sz="800" baseline="0"/>
            </a:pPr>
            <a:endParaRPr lang="sv-SE"/>
          </a:p>
        </c:txPr>
        <c:crossAx val="244610944"/>
        <c:crosses val="autoZero"/>
        <c:auto val="1"/>
        <c:lblAlgn val="ctr"/>
        <c:lblOffset val="100"/>
        <c:noMultiLvlLbl val="1"/>
      </c:catAx>
      <c:valAx>
        <c:axId val="244610944"/>
        <c:scaling>
          <c:orientation val="minMax"/>
          <c:max val="1100"/>
          <c:min val="0"/>
        </c:scaling>
        <c:delete val="0"/>
        <c:axPos val="l"/>
        <c:majorGridlines/>
        <c:numFmt formatCode="General" sourceLinked="1"/>
        <c:majorTickMark val="out"/>
        <c:minorTickMark val="none"/>
        <c:tickLblPos val="nextTo"/>
        <c:txPr>
          <a:bodyPr/>
          <a:lstStyle/>
          <a:p>
            <a:pPr>
              <a:defRPr sz="900" baseline="0"/>
            </a:pPr>
            <a:endParaRPr lang="sv-SE"/>
          </a:p>
        </c:txPr>
        <c:crossAx val="244609408"/>
        <c:crosses val="autoZero"/>
        <c:crossBetween val="between"/>
      </c:valAx>
    </c:plotArea>
    <c:plotVisOnly val="1"/>
    <c:dispBlanksAs val="gap"/>
    <c:showDLblsOverMax val="0"/>
  </c:chart>
  <c:txPr>
    <a:bodyPr/>
    <a:lstStyle/>
    <a:p>
      <a:pPr>
        <a:defRPr sz="1800"/>
      </a:pPr>
      <a:endParaRPr lang="sv-SE"/>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Blad1!$B$1</c:f>
              <c:strCache>
                <c:ptCount val="1"/>
                <c:pt idx="0">
                  <c:v>Serie 1</c:v>
                </c:pt>
              </c:strCache>
            </c:strRef>
          </c:tx>
          <c:invertIfNegative val="0"/>
          <c:cat>
            <c:strRef>
              <c:f>Blad1!$A$2:$A$18</c:f>
              <c:strCache>
                <c:ptCount val="17"/>
                <c:pt idx="0">
                  <c:v>1 nov. 2015</c:v>
                </c:pt>
                <c:pt idx="1">
                  <c:v>1 dec. 2015</c:v>
                </c:pt>
                <c:pt idx="2">
                  <c:v>1 jan. 2016</c:v>
                </c:pt>
                <c:pt idx="3">
                  <c:v>1 febr. 2016</c:v>
                </c:pt>
                <c:pt idx="4">
                  <c:v>1 mars. 2016</c:v>
                </c:pt>
                <c:pt idx="5">
                  <c:v>1 april. 2016</c:v>
                </c:pt>
                <c:pt idx="6">
                  <c:v>1 maj. 2016</c:v>
                </c:pt>
                <c:pt idx="7">
                  <c:v>1 juni. 2016</c:v>
                </c:pt>
                <c:pt idx="8">
                  <c:v>1 juli. 2016</c:v>
                </c:pt>
                <c:pt idx="9">
                  <c:v>1 aug. 2016</c:v>
                </c:pt>
                <c:pt idx="10">
                  <c:v>1 sept. 2016</c:v>
                </c:pt>
                <c:pt idx="11">
                  <c:v>1 okt. 2016</c:v>
                </c:pt>
                <c:pt idx="12">
                  <c:v>1 nov. 2016</c:v>
                </c:pt>
                <c:pt idx="13">
                  <c:v>1 dec. 2016</c:v>
                </c:pt>
                <c:pt idx="14">
                  <c:v>1 jan. 2017</c:v>
                </c:pt>
                <c:pt idx="15">
                  <c:v>1 febr. 2017</c:v>
                </c:pt>
                <c:pt idx="16">
                  <c:v>1 mars. 2017</c:v>
                </c:pt>
              </c:strCache>
            </c:strRef>
          </c:cat>
          <c:val>
            <c:numRef>
              <c:f>Blad1!$B$2:$B$18</c:f>
              <c:numCache>
                <c:formatCode>General</c:formatCode>
                <c:ptCount val="17"/>
                <c:pt idx="0">
                  <c:v>806</c:v>
                </c:pt>
                <c:pt idx="1">
                  <c:v>793</c:v>
                </c:pt>
                <c:pt idx="2">
                  <c:v>812</c:v>
                </c:pt>
                <c:pt idx="3">
                  <c:v>816</c:v>
                </c:pt>
                <c:pt idx="4">
                  <c:v>825</c:v>
                </c:pt>
                <c:pt idx="5">
                  <c:v>848</c:v>
                </c:pt>
                <c:pt idx="6">
                  <c:v>878</c:v>
                </c:pt>
                <c:pt idx="7">
                  <c:v>979</c:v>
                </c:pt>
                <c:pt idx="8">
                  <c:v>1025</c:v>
                </c:pt>
                <c:pt idx="9">
                  <c:v>938</c:v>
                </c:pt>
                <c:pt idx="10">
                  <c:v>972</c:v>
                </c:pt>
                <c:pt idx="11">
                  <c:v>962</c:v>
                </c:pt>
                <c:pt idx="12">
                  <c:v>992</c:v>
                </c:pt>
                <c:pt idx="13">
                  <c:v>1048</c:v>
                </c:pt>
                <c:pt idx="14">
                  <c:v>1053</c:v>
                </c:pt>
                <c:pt idx="15">
                  <c:v>1092</c:v>
                </c:pt>
                <c:pt idx="16">
                  <c:v>1080</c:v>
                </c:pt>
              </c:numCache>
            </c:numRef>
          </c:val>
          <c:extLst>
            <c:ext xmlns:c16="http://schemas.microsoft.com/office/drawing/2014/chart" uri="{C3380CC4-5D6E-409C-BE32-E72D297353CC}">
              <c16:uniqueId val="{00000000-C88B-4E3E-A5C7-B96E50275D59}"/>
            </c:ext>
          </c:extLst>
        </c:ser>
        <c:dLbls>
          <c:showLegendKey val="0"/>
          <c:showVal val="0"/>
          <c:showCatName val="0"/>
          <c:showSerName val="0"/>
          <c:showPercent val="0"/>
          <c:showBubbleSize val="0"/>
        </c:dLbls>
        <c:gapWidth val="150"/>
        <c:axId val="244624768"/>
        <c:axId val="244745344"/>
      </c:barChart>
      <c:catAx>
        <c:axId val="244624768"/>
        <c:scaling>
          <c:orientation val="minMax"/>
        </c:scaling>
        <c:delete val="0"/>
        <c:axPos val="b"/>
        <c:numFmt formatCode="General" sourceLinked="1"/>
        <c:majorTickMark val="out"/>
        <c:minorTickMark val="none"/>
        <c:tickLblPos val="nextTo"/>
        <c:txPr>
          <a:bodyPr/>
          <a:lstStyle/>
          <a:p>
            <a:pPr>
              <a:defRPr sz="800" baseline="0"/>
            </a:pPr>
            <a:endParaRPr lang="sv-SE"/>
          </a:p>
        </c:txPr>
        <c:crossAx val="244745344"/>
        <c:crosses val="autoZero"/>
        <c:auto val="1"/>
        <c:lblAlgn val="ctr"/>
        <c:lblOffset val="100"/>
        <c:noMultiLvlLbl val="1"/>
      </c:catAx>
      <c:valAx>
        <c:axId val="244745344"/>
        <c:scaling>
          <c:orientation val="minMax"/>
          <c:max val="1100"/>
          <c:min val="0"/>
        </c:scaling>
        <c:delete val="0"/>
        <c:axPos val="l"/>
        <c:majorGridlines/>
        <c:numFmt formatCode="General" sourceLinked="1"/>
        <c:majorTickMark val="out"/>
        <c:minorTickMark val="none"/>
        <c:tickLblPos val="nextTo"/>
        <c:txPr>
          <a:bodyPr/>
          <a:lstStyle/>
          <a:p>
            <a:pPr>
              <a:defRPr sz="900" baseline="0"/>
            </a:pPr>
            <a:endParaRPr lang="sv-SE"/>
          </a:p>
        </c:txPr>
        <c:crossAx val="244624768"/>
        <c:crosses val="autoZero"/>
        <c:crossBetween val="between"/>
        <c:majorUnit val="100"/>
      </c:valAx>
    </c:plotArea>
    <c:plotVisOnly val="1"/>
    <c:dispBlanksAs val="gap"/>
    <c:showDLblsOverMax val="0"/>
  </c:chart>
  <c:txPr>
    <a:bodyPr/>
    <a:lstStyle/>
    <a:p>
      <a:pPr>
        <a:defRPr sz="1800"/>
      </a:pPr>
      <a:endParaRPr lang="sv-SE"/>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Blad1!$B$1</c:f>
              <c:strCache>
                <c:ptCount val="1"/>
                <c:pt idx="0">
                  <c:v>Serie 1</c:v>
                </c:pt>
              </c:strCache>
            </c:strRef>
          </c:tx>
          <c:spPr>
            <a:solidFill>
              <a:srgbClr val="FF0000"/>
            </a:solidFill>
          </c:spPr>
          <c:invertIfNegative val="0"/>
          <c:cat>
            <c:strRef>
              <c:f>Blad1!$A$2:$A$18</c:f>
              <c:strCache>
                <c:ptCount val="17"/>
                <c:pt idx="0">
                  <c:v>1 dec. 2015</c:v>
                </c:pt>
                <c:pt idx="1">
                  <c:v>1 jan. 2016</c:v>
                </c:pt>
                <c:pt idx="2">
                  <c:v>1 febr. 2016</c:v>
                </c:pt>
                <c:pt idx="3">
                  <c:v>1 mars. 2016</c:v>
                </c:pt>
                <c:pt idx="4">
                  <c:v>1 april. 2016</c:v>
                </c:pt>
                <c:pt idx="5">
                  <c:v>1 maj. 2016</c:v>
                </c:pt>
                <c:pt idx="6">
                  <c:v>1 juni. 2016</c:v>
                </c:pt>
                <c:pt idx="7">
                  <c:v>1 juli. 2016</c:v>
                </c:pt>
                <c:pt idx="8">
                  <c:v>1 aug. 2016</c:v>
                </c:pt>
                <c:pt idx="9">
                  <c:v>1 sept. 2016</c:v>
                </c:pt>
                <c:pt idx="10">
                  <c:v>1 okt. 2016</c:v>
                </c:pt>
                <c:pt idx="11">
                  <c:v>1 nov. 2016</c:v>
                </c:pt>
                <c:pt idx="12">
                  <c:v>1 dec. 2016</c:v>
                </c:pt>
                <c:pt idx="13">
                  <c:v>1 jan. 2017</c:v>
                </c:pt>
                <c:pt idx="14">
                  <c:v>1 febr. 2017</c:v>
                </c:pt>
                <c:pt idx="15">
                  <c:v>1 mars. 2017</c:v>
                </c:pt>
                <c:pt idx="16">
                  <c:v>1 april. 2017</c:v>
                </c:pt>
              </c:strCache>
            </c:strRef>
          </c:cat>
          <c:val>
            <c:numRef>
              <c:f>Blad1!$B$2:$B$18</c:f>
              <c:numCache>
                <c:formatCode>General</c:formatCode>
                <c:ptCount val="17"/>
                <c:pt idx="0">
                  <c:v>701</c:v>
                </c:pt>
                <c:pt idx="1">
                  <c:v>743</c:v>
                </c:pt>
                <c:pt idx="2">
                  <c:v>726</c:v>
                </c:pt>
                <c:pt idx="3">
                  <c:v>735</c:v>
                </c:pt>
                <c:pt idx="4">
                  <c:v>706</c:v>
                </c:pt>
                <c:pt idx="5">
                  <c:v>693</c:v>
                </c:pt>
                <c:pt idx="6">
                  <c:v>814</c:v>
                </c:pt>
                <c:pt idx="7">
                  <c:v>912</c:v>
                </c:pt>
                <c:pt idx="8">
                  <c:v>924</c:v>
                </c:pt>
                <c:pt idx="9">
                  <c:v>876</c:v>
                </c:pt>
                <c:pt idx="10">
                  <c:v>883</c:v>
                </c:pt>
                <c:pt idx="11">
                  <c:v>786</c:v>
                </c:pt>
                <c:pt idx="12">
                  <c:v>521</c:v>
                </c:pt>
                <c:pt idx="13">
                  <c:v>455</c:v>
                </c:pt>
                <c:pt idx="14">
                  <c:v>436</c:v>
                </c:pt>
                <c:pt idx="15">
                  <c:v>429</c:v>
                </c:pt>
                <c:pt idx="16">
                  <c:v>422</c:v>
                </c:pt>
              </c:numCache>
            </c:numRef>
          </c:val>
          <c:extLst>
            <c:ext xmlns:c16="http://schemas.microsoft.com/office/drawing/2014/chart" uri="{C3380CC4-5D6E-409C-BE32-E72D297353CC}">
              <c16:uniqueId val="{00000000-8FCB-41D9-9A62-3040928797FE}"/>
            </c:ext>
          </c:extLst>
        </c:ser>
        <c:dLbls>
          <c:showLegendKey val="0"/>
          <c:showVal val="0"/>
          <c:showCatName val="0"/>
          <c:showSerName val="0"/>
          <c:showPercent val="0"/>
          <c:showBubbleSize val="0"/>
        </c:dLbls>
        <c:gapWidth val="150"/>
        <c:axId val="244757248"/>
        <c:axId val="244758784"/>
      </c:barChart>
      <c:catAx>
        <c:axId val="244757248"/>
        <c:scaling>
          <c:orientation val="minMax"/>
        </c:scaling>
        <c:delete val="0"/>
        <c:axPos val="b"/>
        <c:numFmt formatCode="General" sourceLinked="1"/>
        <c:majorTickMark val="out"/>
        <c:minorTickMark val="none"/>
        <c:tickLblPos val="nextTo"/>
        <c:txPr>
          <a:bodyPr/>
          <a:lstStyle/>
          <a:p>
            <a:pPr>
              <a:defRPr sz="800" baseline="0"/>
            </a:pPr>
            <a:endParaRPr lang="sv-SE"/>
          </a:p>
        </c:txPr>
        <c:crossAx val="244758784"/>
        <c:crosses val="autoZero"/>
        <c:auto val="1"/>
        <c:lblAlgn val="ctr"/>
        <c:lblOffset val="100"/>
        <c:noMultiLvlLbl val="1"/>
      </c:catAx>
      <c:valAx>
        <c:axId val="244758784"/>
        <c:scaling>
          <c:orientation val="minMax"/>
          <c:max val="1100"/>
          <c:min val="0"/>
        </c:scaling>
        <c:delete val="0"/>
        <c:axPos val="l"/>
        <c:majorGridlines/>
        <c:numFmt formatCode="General" sourceLinked="1"/>
        <c:majorTickMark val="out"/>
        <c:minorTickMark val="none"/>
        <c:tickLblPos val="nextTo"/>
        <c:txPr>
          <a:bodyPr/>
          <a:lstStyle/>
          <a:p>
            <a:pPr>
              <a:defRPr sz="900" baseline="0"/>
            </a:pPr>
            <a:endParaRPr lang="sv-SE"/>
          </a:p>
        </c:txPr>
        <c:crossAx val="244757248"/>
        <c:crosses val="autoZero"/>
        <c:crossBetween val="between"/>
      </c:valAx>
    </c:plotArea>
    <c:plotVisOnly val="1"/>
    <c:dispBlanksAs val="gap"/>
    <c:showDLblsOverMax val="0"/>
  </c:chart>
  <c:txPr>
    <a:bodyPr/>
    <a:lstStyle/>
    <a:p>
      <a:pPr>
        <a:defRPr sz="1800"/>
      </a:pPr>
      <a:endParaRPr lang="sv-SE"/>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Blad1!$B$1</c:f>
              <c:strCache>
                <c:ptCount val="1"/>
                <c:pt idx="0">
                  <c:v>Serie 1</c:v>
                </c:pt>
              </c:strCache>
            </c:strRef>
          </c:tx>
          <c:invertIfNegative val="0"/>
          <c:cat>
            <c:strRef>
              <c:f>Blad1!$A$2:$A$18</c:f>
              <c:strCache>
                <c:ptCount val="17"/>
                <c:pt idx="0">
                  <c:v>1 nov. 2015</c:v>
                </c:pt>
                <c:pt idx="1">
                  <c:v>1 dec. 2015</c:v>
                </c:pt>
                <c:pt idx="2">
                  <c:v>1 jan. 2016</c:v>
                </c:pt>
                <c:pt idx="3">
                  <c:v>1 febr. 2016</c:v>
                </c:pt>
                <c:pt idx="4">
                  <c:v>1 mars. 2016</c:v>
                </c:pt>
                <c:pt idx="5">
                  <c:v>1 april. 2016</c:v>
                </c:pt>
                <c:pt idx="6">
                  <c:v>1 maj. 2016</c:v>
                </c:pt>
                <c:pt idx="7">
                  <c:v>1 juni. 2016</c:v>
                </c:pt>
                <c:pt idx="8">
                  <c:v>1 juli. 2016</c:v>
                </c:pt>
                <c:pt idx="9">
                  <c:v>1 aug. 2016</c:v>
                </c:pt>
                <c:pt idx="10">
                  <c:v>1 sept. 2016</c:v>
                </c:pt>
                <c:pt idx="11">
                  <c:v>1 okt. 2016</c:v>
                </c:pt>
                <c:pt idx="12">
                  <c:v>1 nov. 2016</c:v>
                </c:pt>
                <c:pt idx="13">
                  <c:v>1 dec. 2016</c:v>
                </c:pt>
                <c:pt idx="14">
                  <c:v>1 jan. 2017</c:v>
                </c:pt>
                <c:pt idx="15">
                  <c:v>1 febr. 2017</c:v>
                </c:pt>
                <c:pt idx="16">
                  <c:v>1 mars. 2017</c:v>
                </c:pt>
              </c:strCache>
            </c:strRef>
          </c:cat>
          <c:val>
            <c:numRef>
              <c:f>Blad1!$B$2:$B$18</c:f>
              <c:numCache>
                <c:formatCode>General</c:formatCode>
                <c:ptCount val="17"/>
                <c:pt idx="0">
                  <c:v>712</c:v>
                </c:pt>
                <c:pt idx="1">
                  <c:v>724</c:v>
                </c:pt>
                <c:pt idx="2">
                  <c:v>742</c:v>
                </c:pt>
                <c:pt idx="3">
                  <c:v>749</c:v>
                </c:pt>
                <c:pt idx="4">
                  <c:v>784</c:v>
                </c:pt>
                <c:pt idx="5">
                  <c:v>817</c:v>
                </c:pt>
                <c:pt idx="6">
                  <c:v>826</c:v>
                </c:pt>
                <c:pt idx="7">
                  <c:v>904</c:v>
                </c:pt>
                <c:pt idx="8">
                  <c:v>915</c:v>
                </c:pt>
                <c:pt idx="9">
                  <c:v>845</c:v>
                </c:pt>
                <c:pt idx="10">
                  <c:v>856</c:v>
                </c:pt>
                <c:pt idx="11">
                  <c:v>858</c:v>
                </c:pt>
                <c:pt idx="12">
                  <c:v>859</c:v>
                </c:pt>
                <c:pt idx="13">
                  <c:v>862</c:v>
                </c:pt>
                <c:pt idx="14">
                  <c:v>852</c:v>
                </c:pt>
                <c:pt idx="15">
                  <c:v>848</c:v>
                </c:pt>
                <c:pt idx="16">
                  <c:v>815</c:v>
                </c:pt>
              </c:numCache>
            </c:numRef>
          </c:val>
          <c:extLst>
            <c:ext xmlns:c16="http://schemas.microsoft.com/office/drawing/2014/chart" uri="{C3380CC4-5D6E-409C-BE32-E72D297353CC}">
              <c16:uniqueId val="{00000000-8AE5-42D3-9097-46D2B33472A2}"/>
            </c:ext>
          </c:extLst>
        </c:ser>
        <c:dLbls>
          <c:showLegendKey val="0"/>
          <c:showVal val="0"/>
          <c:showCatName val="0"/>
          <c:showSerName val="0"/>
          <c:showPercent val="0"/>
          <c:showBubbleSize val="0"/>
        </c:dLbls>
        <c:gapWidth val="150"/>
        <c:axId val="244834304"/>
        <c:axId val="244835840"/>
      </c:barChart>
      <c:catAx>
        <c:axId val="244834304"/>
        <c:scaling>
          <c:orientation val="minMax"/>
        </c:scaling>
        <c:delete val="0"/>
        <c:axPos val="b"/>
        <c:numFmt formatCode="General" sourceLinked="1"/>
        <c:majorTickMark val="out"/>
        <c:minorTickMark val="none"/>
        <c:tickLblPos val="nextTo"/>
        <c:txPr>
          <a:bodyPr/>
          <a:lstStyle/>
          <a:p>
            <a:pPr>
              <a:defRPr sz="800" baseline="0"/>
            </a:pPr>
            <a:endParaRPr lang="sv-SE"/>
          </a:p>
        </c:txPr>
        <c:crossAx val="244835840"/>
        <c:crosses val="autoZero"/>
        <c:auto val="1"/>
        <c:lblAlgn val="ctr"/>
        <c:lblOffset val="100"/>
        <c:noMultiLvlLbl val="1"/>
      </c:catAx>
      <c:valAx>
        <c:axId val="244835840"/>
        <c:scaling>
          <c:orientation val="minMax"/>
          <c:max val="1100"/>
          <c:min val="0"/>
        </c:scaling>
        <c:delete val="0"/>
        <c:axPos val="l"/>
        <c:majorGridlines/>
        <c:numFmt formatCode="General" sourceLinked="1"/>
        <c:majorTickMark val="out"/>
        <c:minorTickMark val="none"/>
        <c:tickLblPos val="nextTo"/>
        <c:txPr>
          <a:bodyPr/>
          <a:lstStyle/>
          <a:p>
            <a:pPr>
              <a:defRPr sz="900" baseline="0"/>
            </a:pPr>
            <a:endParaRPr lang="sv-SE"/>
          </a:p>
        </c:txPr>
        <c:crossAx val="244834304"/>
        <c:crosses val="autoZero"/>
        <c:crossBetween val="between"/>
      </c:valAx>
    </c:plotArea>
    <c:plotVisOnly val="1"/>
    <c:dispBlanksAs val="gap"/>
    <c:showDLblsOverMax val="0"/>
  </c:chart>
  <c:txPr>
    <a:bodyPr/>
    <a:lstStyle/>
    <a:p>
      <a:pPr>
        <a:defRPr sz="1800"/>
      </a:pPr>
      <a:endParaRPr lang="sv-SE"/>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Blad1!$B$1</c:f>
              <c:strCache>
                <c:ptCount val="1"/>
                <c:pt idx="0">
                  <c:v>Serie 1</c:v>
                </c:pt>
              </c:strCache>
            </c:strRef>
          </c:tx>
          <c:spPr>
            <a:solidFill>
              <a:srgbClr val="FF0000"/>
            </a:solidFill>
          </c:spPr>
          <c:invertIfNegative val="0"/>
          <c:cat>
            <c:strRef>
              <c:f>Blad1!$A$2:$A$18</c:f>
              <c:strCache>
                <c:ptCount val="17"/>
                <c:pt idx="0">
                  <c:v>1 dec. 2015</c:v>
                </c:pt>
                <c:pt idx="1">
                  <c:v>1 jan. 2016</c:v>
                </c:pt>
                <c:pt idx="2">
                  <c:v>1 febr. 2016</c:v>
                </c:pt>
                <c:pt idx="3">
                  <c:v>1 mars. 2016</c:v>
                </c:pt>
                <c:pt idx="4">
                  <c:v>1 april. 2016</c:v>
                </c:pt>
                <c:pt idx="5">
                  <c:v>1 maj. 2016</c:v>
                </c:pt>
                <c:pt idx="6">
                  <c:v>1 juni. 2016</c:v>
                </c:pt>
                <c:pt idx="7">
                  <c:v>1 juli. 2016</c:v>
                </c:pt>
                <c:pt idx="8">
                  <c:v>1 aug. 2016</c:v>
                </c:pt>
                <c:pt idx="9">
                  <c:v>1 sept. 2016</c:v>
                </c:pt>
                <c:pt idx="10">
                  <c:v>1 okt. 2016</c:v>
                </c:pt>
                <c:pt idx="11">
                  <c:v>1 nov. 2016</c:v>
                </c:pt>
                <c:pt idx="12">
                  <c:v>1 dec. 2016</c:v>
                </c:pt>
                <c:pt idx="13">
                  <c:v>1 jan. 2017</c:v>
                </c:pt>
                <c:pt idx="14">
                  <c:v>1 febr. 2017</c:v>
                </c:pt>
                <c:pt idx="15">
                  <c:v>1 mars. 2017</c:v>
                </c:pt>
                <c:pt idx="16">
                  <c:v>1 april. 2017</c:v>
                </c:pt>
              </c:strCache>
            </c:strRef>
          </c:cat>
          <c:val>
            <c:numRef>
              <c:f>Blad1!$B$2:$B$18</c:f>
              <c:numCache>
                <c:formatCode>General</c:formatCode>
                <c:ptCount val="17"/>
                <c:pt idx="0">
                  <c:v>1787</c:v>
                </c:pt>
                <c:pt idx="1">
                  <c:v>1900</c:v>
                </c:pt>
                <c:pt idx="2">
                  <c:v>1853</c:v>
                </c:pt>
                <c:pt idx="3">
                  <c:v>1783</c:v>
                </c:pt>
                <c:pt idx="4">
                  <c:v>1689</c:v>
                </c:pt>
                <c:pt idx="5">
                  <c:v>1663</c:v>
                </c:pt>
                <c:pt idx="6">
                  <c:v>1599</c:v>
                </c:pt>
                <c:pt idx="7">
                  <c:v>1485</c:v>
                </c:pt>
                <c:pt idx="8">
                  <c:v>1380</c:v>
                </c:pt>
                <c:pt idx="9">
                  <c:v>1297</c:v>
                </c:pt>
                <c:pt idx="10">
                  <c:v>1228</c:v>
                </c:pt>
                <c:pt idx="11">
                  <c:v>1171</c:v>
                </c:pt>
                <c:pt idx="12">
                  <c:v>1330</c:v>
                </c:pt>
                <c:pt idx="13">
                  <c:v>1271</c:v>
                </c:pt>
                <c:pt idx="14">
                  <c:v>1208</c:v>
                </c:pt>
                <c:pt idx="15">
                  <c:v>1234</c:v>
                </c:pt>
                <c:pt idx="16">
                  <c:v>1220</c:v>
                </c:pt>
              </c:numCache>
            </c:numRef>
          </c:val>
          <c:extLst>
            <c:ext xmlns:c16="http://schemas.microsoft.com/office/drawing/2014/chart" uri="{C3380CC4-5D6E-409C-BE32-E72D297353CC}">
              <c16:uniqueId val="{00000000-0749-44E2-B1A1-E3D8F9EB7649}"/>
            </c:ext>
          </c:extLst>
        </c:ser>
        <c:dLbls>
          <c:showLegendKey val="0"/>
          <c:showVal val="0"/>
          <c:showCatName val="0"/>
          <c:showSerName val="0"/>
          <c:showPercent val="0"/>
          <c:showBubbleSize val="0"/>
        </c:dLbls>
        <c:gapWidth val="150"/>
        <c:axId val="244655232"/>
        <c:axId val="244656768"/>
      </c:barChart>
      <c:catAx>
        <c:axId val="244655232"/>
        <c:scaling>
          <c:orientation val="minMax"/>
        </c:scaling>
        <c:delete val="0"/>
        <c:axPos val="b"/>
        <c:numFmt formatCode="General" sourceLinked="1"/>
        <c:majorTickMark val="out"/>
        <c:minorTickMark val="none"/>
        <c:tickLblPos val="nextTo"/>
        <c:txPr>
          <a:bodyPr/>
          <a:lstStyle/>
          <a:p>
            <a:pPr>
              <a:defRPr sz="800" baseline="0"/>
            </a:pPr>
            <a:endParaRPr lang="sv-SE"/>
          </a:p>
        </c:txPr>
        <c:crossAx val="244656768"/>
        <c:crosses val="autoZero"/>
        <c:auto val="1"/>
        <c:lblAlgn val="ctr"/>
        <c:lblOffset val="100"/>
        <c:noMultiLvlLbl val="1"/>
      </c:catAx>
      <c:valAx>
        <c:axId val="244656768"/>
        <c:scaling>
          <c:orientation val="minMax"/>
          <c:max val="2100"/>
          <c:min val="0"/>
        </c:scaling>
        <c:delete val="0"/>
        <c:axPos val="l"/>
        <c:majorGridlines/>
        <c:numFmt formatCode="General" sourceLinked="1"/>
        <c:majorTickMark val="out"/>
        <c:minorTickMark val="none"/>
        <c:tickLblPos val="nextTo"/>
        <c:txPr>
          <a:bodyPr/>
          <a:lstStyle/>
          <a:p>
            <a:pPr>
              <a:defRPr sz="900" baseline="0"/>
            </a:pPr>
            <a:endParaRPr lang="sv-SE"/>
          </a:p>
        </c:txPr>
        <c:crossAx val="244655232"/>
        <c:crosses val="autoZero"/>
        <c:crossBetween val="between"/>
      </c:valAx>
    </c:plotArea>
    <c:plotVisOnly val="1"/>
    <c:dispBlanksAs val="gap"/>
    <c:showDLblsOverMax val="0"/>
  </c:chart>
  <c:txPr>
    <a:bodyPr/>
    <a:lstStyle/>
    <a:p>
      <a:pPr>
        <a:defRPr sz="1800"/>
      </a:pPr>
      <a:endParaRPr lang="sv-SE"/>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Blad1!$B$1</c:f>
              <c:strCache>
                <c:ptCount val="1"/>
                <c:pt idx="0">
                  <c:v>Serie 1</c:v>
                </c:pt>
              </c:strCache>
            </c:strRef>
          </c:tx>
          <c:invertIfNegative val="0"/>
          <c:cat>
            <c:strRef>
              <c:f>Blad1!$A$2:$A$18</c:f>
              <c:strCache>
                <c:ptCount val="17"/>
                <c:pt idx="0">
                  <c:v>1 nov. 2015</c:v>
                </c:pt>
                <c:pt idx="1">
                  <c:v>1 dec. 2015</c:v>
                </c:pt>
                <c:pt idx="2">
                  <c:v>1 jan. 2016</c:v>
                </c:pt>
                <c:pt idx="3">
                  <c:v>1 febr. 2016</c:v>
                </c:pt>
                <c:pt idx="4">
                  <c:v>1 mars. 2016</c:v>
                </c:pt>
                <c:pt idx="5">
                  <c:v>1 april. 2016</c:v>
                </c:pt>
                <c:pt idx="6">
                  <c:v>1 maj. 2016</c:v>
                </c:pt>
                <c:pt idx="7">
                  <c:v>1 juni. 2016</c:v>
                </c:pt>
                <c:pt idx="8">
                  <c:v>1 juli. 2016</c:v>
                </c:pt>
                <c:pt idx="9">
                  <c:v>1 aug. 2016</c:v>
                </c:pt>
                <c:pt idx="10">
                  <c:v>1 sept. 2016</c:v>
                </c:pt>
                <c:pt idx="11">
                  <c:v>1 okt. 2016</c:v>
                </c:pt>
                <c:pt idx="12">
                  <c:v>1 nov. 2016</c:v>
                </c:pt>
                <c:pt idx="13">
                  <c:v>1 dec. 2016</c:v>
                </c:pt>
                <c:pt idx="14">
                  <c:v>1 jan. 2017</c:v>
                </c:pt>
                <c:pt idx="15">
                  <c:v>1 febr. 2017</c:v>
                </c:pt>
                <c:pt idx="16">
                  <c:v>1 mars. 2017</c:v>
                </c:pt>
              </c:strCache>
            </c:strRef>
          </c:cat>
          <c:val>
            <c:numRef>
              <c:f>Blad1!$B$2:$B$18</c:f>
              <c:numCache>
                <c:formatCode>General</c:formatCode>
                <c:ptCount val="17"/>
                <c:pt idx="0">
                  <c:v>503</c:v>
                </c:pt>
                <c:pt idx="1">
                  <c:v>506</c:v>
                </c:pt>
                <c:pt idx="2">
                  <c:v>501</c:v>
                </c:pt>
                <c:pt idx="3">
                  <c:v>517</c:v>
                </c:pt>
                <c:pt idx="4">
                  <c:v>517</c:v>
                </c:pt>
                <c:pt idx="5">
                  <c:v>515</c:v>
                </c:pt>
                <c:pt idx="6">
                  <c:v>519</c:v>
                </c:pt>
                <c:pt idx="7">
                  <c:v>560</c:v>
                </c:pt>
                <c:pt idx="8">
                  <c:v>563</c:v>
                </c:pt>
                <c:pt idx="9">
                  <c:v>508</c:v>
                </c:pt>
                <c:pt idx="10">
                  <c:v>533</c:v>
                </c:pt>
                <c:pt idx="11">
                  <c:v>520</c:v>
                </c:pt>
                <c:pt idx="12">
                  <c:v>539</c:v>
                </c:pt>
                <c:pt idx="13">
                  <c:v>552</c:v>
                </c:pt>
                <c:pt idx="14">
                  <c:v>525</c:v>
                </c:pt>
                <c:pt idx="15">
                  <c:v>496</c:v>
                </c:pt>
                <c:pt idx="16">
                  <c:v>485</c:v>
                </c:pt>
              </c:numCache>
            </c:numRef>
          </c:val>
          <c:extLst>
            <c:ext xmlns:c16="http://schemas.microsoft.com/office/drawing/2014/chart" uri="{C3380CC4-5D6E-409C-BE32-E72D297353CC}">
              <c16:uniqueId val="{00000000-9845-4870-AE0D-058FA8934CDE}"/>
            </c:ext>
          </c:extLst>
        </c:ser>
        <c:dLbls>
          <c:showLegendKey val="0"/>
          <c:showVal val="0"/>
          <c:showCatName val="0"/>
          <c:showSerName val="0"/>
          <c:showPercent val="0"/>
          <c:showBubbleSize val="0"/>
        </c:dLbls>
        <c:gapWidth val="150"/>
        <c:axId val="245440896"/>
        <c:axId val="245442432"/>
      </c:barChart>
      <c:catAx>
        <c:axId val="245440896"/>
        <c:scaling>
          <c:orientation val="minMax"/>
        </c:scaling>
        <c:delete val="0"/>
        <c:axPos val="b"/>
        <c:numFmt formatCode="General" sourceLinked="1"/>
        <c:majorTickMark val="out"/>
        <c:minorTickMark val="none"/>
        <c:tickLblPos val="nextTo"/>
        <c:txPr>
          <a:bodyPr/>
          <a:lstStyle/>
          <a:p>
            <a:pPr>
              <a:defRPr sz="800" baseline="0"/>
            </a:pPr>
            <a:endParaRPr lang="sv-SE"/>
          </a:p>
        </c:txPr>
        <c:crossAx val="245442432"/>
        <c:crosses val="autoZero"/>
        <c:auto val="1"/>
        <c:lblAlgn val="ctr"/>
        <c:lblOffset val="100"/>
        <c:noMultiLvlLbl val="1"/>
      </c:catAx>
      <c:valAx>
        <c:axId val="245442432"/>
        <c:scaling>
          <c:orientation val="minMax"/>
          <c:max val="650"/>
          <c:min val="0"/>
        </c:scaling>
        <c:delete val="0"/>
        <c:axPos val="l"/>
        <c:majorGridlines/>
        <c:numFmt formatCode="General" sourceLinked="1"/>
        <c:majorTickMark val="out"/>
        <c:minorTickMark val="none"/>
        <c:tickLblPos val="nextTo"/>
        <c:txPr>
          <a:bodyPr/>
          <a:lstStyle/>
          <a:p>
            <a:pPr>
              <a:defRPr sz="900" baseline="0"/>
            </a:pPr>
            <a:endParaRPr lang="sv-SE"/>
          </a:p>
        </c:txPr>
        <c:crossAx val="245440896"/>
        <c:crosses val="autoZero"/>
        <c:crossBetween val="between"/>
      </c:valAx>
    </c:plotArea>
    <c:plotVisOnly val="1"/>
    <c:dispBlanksAs val="gap"/>
    <c:showDLblsOverMax val="0"/>
  </c:chart>
  <c:txPr>
    <a:bodyPr/>
    <a:lstStyle/>
    <a:p>
      <a:pPr>
        <a:defRPr sz="1800"/>
      </a:pPr>
      <a:endParaRPr lang="sv-SE"/>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Blad1!$B$1</c:f>
              <c:strCache>
                <c:ptCount val="1"/>
                <c:pt idx="0">
                  <c:v>Serie 1</c:v>
                </c:pt>
              </c:strCache>
            </c:strRef>
          </c:tx>
          <c:invertIfNegative val="0"/>
          <c:cat>
            <c:strRef>
              <c:f>Blad1!$A$2:$A$18</c:f>
              <c:strCache>
                <c:ptCount val="17"/>
                <c:pt idx="0">
                  <c:v>1 nov. 2015</c:v>
                </c:pt>
                <c:pt idx="1">
                  <c:v>1 dec. 2015</c:v>
                </c:pt>
                <c:pt idx="2">
                  <c:v>1 jan. 2016</c:v>
                </c:pt>
                <c:pt idx="3">
                  <c:v>1 febr. 2016</c:v>
                </c:pt>
                <c:pt idx="4">
                  <c:v>1 mars. 2016</c:v>
                </c:pt>
                <c:pt idx="5">
                  <c:v>1 april. 2016</c:v>
                </c:pt>
                <c:pt idx="6">
                  <c:v>1 maj. 2016</c:v>
                </c:pt>
                <c:pt idx="7">
                  <c:v>1 juni. 2016</c:v>
                </c:pt>
                <c:pt idx="8">
                  <c:v>1 juli. 2016</c:v>
                </c:pt>
                <c:pt idx="9">
                  <c:v>1 aug. 2016</c:v>
                </c:pt>
                <c:pt idx="10">
                  <c:v>1 sept. 2016</c:v>
                </c:pt>
                <c:pt idx="11">
                  <c:v>1 okt. 2016</c:v>
                </c:pt>
                <c:pt idx="12">
                  <c:v>1 nov. 2016</c:v>
                </c:pt>
                <c:pt idx="13">
                  <c:v>1 dec. 2016</c:v>
                </c:pt>
                <c:pt idx="14">
                  <c:v>1 jan. 2017</c:v>
                </c:pt>
                <c:pt idx="15">
                  <c:v>1 febr. 2017</c:v>
                </c:pt>
                <c:pt idx="16">
                  <c:v>1 mars. 2017</c:v>
                </c:pt>
              </c:strCache>
            </c:strRef>
          </c:cat>
          <c:val>
            <c:numRef>
              <c:f>Blad1!$B$2:$B$18</c:f>
              <c:numCache>
                <c:formatCode>General</c:formatCode>
                <c:ptCount val="17"/>
                <c:pt idx="0">
                  <c:v>260</c:v>
                </c:pt>
                <c:pt idx="1">
                  <c:v>264</c:v>
                </c:pt>
                <c:pt idx="2">
                  <c:v>260</c:v>
                </c:pt>
                <c:pt idx="3">
                  <c:v>253</c:v>
                </c:pt>
                <c:pt idx="4">
                  <c:v>260</c:v>
                </c:pt>
                <c:pt idx="5">
                  <c:v>266</c:v>
                </c:pt>
                <c:pt idx="6">
                  <c:v>276</c:v>
                </c:pt>
                <c:pt idx="7">
                  <c:v>311</c:v>
                </c:pt>
                <c:pt idx="8">
                  <c:v>331</c:v>
                </c:pt>
                <c:pt idx="9">
                  <c:v>337</c:v>
                </c:pt>
                <c:pt idx="10">
                  <c:v>344</c:v>
                </c:pt>
                <c:pt idx="11">
                  <c:v>375</c:v>
                </c:pt>
                <c:pt idx="12">
                  <c:v>386</c:v>
                </c:pt>
                <c:pt idx="13">
                  <c:v>404</c:v>
                </c:pt>
                <c:pt idx="14">
                  <c:v>423</c:v>
                </c:pt>
                <c:pt idx="15">
                  <c:v>451</c:v>
                </c:pt>
                <c:pt idx="16">
                  <c:v>455</c:v>
                </c:pt>
              </c:numCache>
            </c:numRef>
          </c:val>
          <c:extLst>
            <c:ext xmlns:c16="http://schemas.microsoft.com/office/drawing/2014/chart" uri="{C3380CC4-5D6E-409C-BE32-E72D297353CC}">
              <c16:uniqueId val="{00000000-2A2D-4858-BFA8-FBD095B1CAD0}"/>
            </c:ext>
          </c:extLst>
        </c:ser>
        <c:dLbls>
          <c:showLegendKey val="0"/>
          <c:showVal val="0"/>
          <c:showCatName val="0"/>
          <c:showSerName val="0"/>
          <c:showPercent val="0"/>
          <c:showBubbleSize val="0"/>
        </c:dLbls>
        <c:gapWidth val="150"/>
        <c:axId val="41194624"/>
        <c:axId val="41196160"/>
      </c:barChart>
      <c:catAx>
        <c:axId val="41194624"/>
        <c:scaling>
          <c:orientation val="minMax"/>
        </c:scaling>
        <c:delete val="0"/>
        <c:axPos val="b"/>
        <c:numFmt formatCode="General" sourceLinked="1"/>
        <c:majorTickMark val="out"/>
        <c:minorTickMark val="none"/>
        <c:tickLblPos val="nextTo"/>
        <c:txPr>
          <a:bodyPr/>
          <a:lstStyle/>
          <a:p>
            <a:pPr>
              <a:defRPr sz="800" baseline="0"/>
            </a:pPr>
            <a:endParaRPr lang="sv-SE"/>
          </a:p>
        </c:txPr>
        <c:crossAx val="41196160"/>
        <c:crosses val="autoZero"/>
        <c:auto val="1"/>
        <c:lblAlgn val="ctr"/>
        <c:lblOffset val="100"/>
        <c:noMultiLvlLbl val="1"/>
      </c:catAx>
      <c:valAx>
        <c:axId val="41196160"/>
        <c:scaling>
          <c:orientation val="minMax"/>
          <c:max val="500"/>
          <c:min val="0"/>
        </c:scaling>
        <c:delete val="0"/>
        <c:axPos val="l"/>
        <c:majorGridlines/>
        <c:numFmt formatCode="General" sourceLinked="1"/>
        <c:majorTickMark val="out"/>
        <c:minorTickMark val="none"/>
        <c:tickLblPos val="nextTo"/>
        <c:txPr>
          <a:bodyPr/>
          <a:lstStyle/>
          <a:p>
            <a:pPr>
              <a:defRPr sz="900" baseline="0"/>
            </a:pPr>
            <a:endParaRPr lang="sv-SE"/>
          </a:p>
        </c:txPr>
        <c:crossAx val="41194624"/>
        <c:crosses val="autoZero"/>
        <c:crossBetween val="between"/>
      </c:valAx>
    </c:plotArea>
    <c:plotVisOnly val="1"/>
    <c:dispBlanksAs val="gap"/>
    <c:showDLblsOverMax val="0"/>
  </c:chart>
  <c:txPr>
    <a:bodyPr/>
    <a:lstStyle/>
    <a:p>
      <a:pPr>
        <a:defRPr sz="1800"/>
      </a:pPr>
      <a:endParaRPr lang="sv-SE"/>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Blad1!$B$1</c:f>
              <c:strCache>
                <c:ptCount val="1"/>
                <c:pt idx="0">
                  <c:v>Serie 1</c:v>
                </c:pt>
              </c:strCache>
            </c:strRef>
          </c:tx>
          <c:spPr>
            <a:solidFill>
              <a:srgbClr val="FF0000"/>
            </a:solidFill>
          </c:spPr>
          <c:invertIfNegative val="0"/>
          <c:cat>
            <c:strRef>
              <c:f>Blad1!$A$2:$A$18</c:f>
              <c:strCache>
                <c:ptCount val="17"/>
                <c:pt idx="0">
                  <c:v>1 dec. 2015</c:v>
                </c:pt>
                <c:pt idx="1">
                  <c:v>1 jan. 2016</c:v>
                </c:pt>
                <c:pt idx="2">
                  <c:v>1 febr. 2016</c:v>
                </c:pt>
                <c:pt idx="3">
                  <c:v>1 mars. 2016</c:v>
                </c:pt>
                <c:pt idx="4">
                  <c:v>1 april. 2016</c:v>
                </c:pt>
                <c:pt idx="5">
                  <c:v>1 maj. 2016</c:v>
                </c:pt>
                <c:pt idx="6">
                  <c:v>1 juni. 2016</c:v>
                </c:pt>
                <c:pt idx="7">
                  <c:v>1 juli. 2016</c:v>
                </c:pt>
                <c:pt idx="8">
                  <c:v>1 aug. 2016</c:v>
                </c:pt>
                <c:pt idx="9">
                  <c:v>1 sept. 2016</c:v>
                </c:pt>
                <c:pt idx="10">
                  <c:v>1 okt. 2016</c:v>
                </c:pt>
                <c:pt idx="11">
                  <c:v>1 nov. 2016</c:v>
                </c:pt>
                <c:pt idx="12">
                  <c:v>1 dec. 2016</c:v>
                </c:pt>
                <c:pt idx="13">
                  <c:v>1 jan. 2017</c:v>
                </c:pt>
                <c:pt idx="14">
                  <c:v>1 febr. 2017</c:v>
                </c:pt>
                <c:pt idx="15">
                  <c:v>1 mars. 2017</c:v>
                </c:pt>
                <c:pt idx="16">
                  <c:v>1 april. 2017</c:v>
                </c:pt>
              </c:strCache>
            </c:strRef>
          </c:cat>
          <c:val>
            <c:numRef>
              <c:f>Blad1!$B$2:$B$18</c:f>
              <c:numCache>
                <c:formatCode>General</c:formatCode>
                <c:ptCount val="17"/>
                <c:pt idx="0">
                  <c:v>260</c:v>
                </c:pt>
                <c:pt idx="1">
                  <c:v>266</c:v>
                </c:pt>
                <c:pt idx="2">
                  <c:v>275</c:v>
                </c:pt>
                <c:pt idx="3">
                  <c:v>283</c:v>
                </c:pt>
                <c:pt idx="4">
                  <c:v>271</c:v>
                </c:pt>
                <c:pt idx="5">
                  <c:v>258</c:v>
                </c:pt>
                <c:pt idx="6">
                  <c:v>268</c:v>
                </c:pt>
                <c:pt idx="7">
                  <c:v>275</c:v>
                </c:pt>
                <c:pt idx="8">
                  <c:v>280</c:v>
                </c:pt>
                <c:pt idx="9">
                  <c:v>286</c:v>
                </c:pt>
                <c:pt idx="10">
                  <c:v>273</c:v>
                </c:pt>
                <c:pt idx="11">
                  <c:v>262</c:v>
                </c:pt>
                <c:pt idx="12">
                  <c:v>223</c:v>
                </c:pt>
                <c:pt idx="13">
                  <c:v>222</c:v>
                </c:pt>
                <c:pt idx="14">
                  <c:v>208</c:v>
                </c:pt>
                <c:pt idx="15">
                  <c:v>193</c:v>
                </c:pt>
                <c:pt idx="16">
                  <c:v>207</c:v>
                </c:pt>
              </c:numCache>
            </c:numRef>
          </c:val>
          <c:extLst>
            <c:ext xmlns:c16="http://schemas.microsoft.com/office/drawing/2014/chart" uri="{C3380CC4-5D6E-409C-BE32-E72D297353CC}">
              <c16:uniqueId val="{00000000-945C-4BE8-B9D7-BADB6863D7B8}"/>
            </c:ext>
          </c:extLst>
        </c:ser>
        <c:dLbls>
          <c:showLegendKey val="0"/>
          <c:showVal val="0"/>
          <c:showCatName val="0"/>
          <c:showSerName val="0"/>
          <c:showPercent val="0"/>
          <c:showBubbleSize val="0"/>
        </c:dLbls>
        <c:gapWidth val="150"/>
        <c:axId val="245462528"/>
        <c:axId val="245464064"/>
      </c:barChart>
      <c:catAx>
        <c:axId val="245462528"/>
        <c:scaling>
          <c:orientation val="minMax"/>
        </c:scaling>
        <c:delete val="0"/>
        <c:axPos val="b"/>
        <c:numFmt formatCode="General" sourceLinked="1"/>
        <c:majorTickMark val="out"/>
        <c:minorTickMark val="none"/>
        <c:tickLblPos val="nextTo"/>
        <c:txPr>
          <a:bodyPr/>
          <a:lstStyle/>
          <a:p>
            <a:pPr>
              <a:defRPr sz="800" baseline="0"/>
            </a:pPr>
            <a:endParaRPr lang="sv-SE"/>
          </a:p>
        </c:txPr>
        <c:crossAx val="245464064"/>
        <c:crosses val="autoZero"/>
        <c:auto val="1"/>
        <c:lblAlgn val="ctr"/>
        <c:lblOffset val="100"/>
        <c:noMultiLvlLbl val="1"/>
      </c:catAx>
      <c:valAx>
        <c:axId val="245464064"/>
        <c:scaling>
          <c:orientation val="minMax"/>
          <c:max val="300"/>
          <c:min val="0"/>
        </c:scaling>
        <c:delete val="0"/>
        <c:axPos val="l"/>
        <c:majorGridlines/>
        <c:numFmt formatCode="General" sourceLinked="1"/>
        <c:majorTickMark val="out"/>
        <c:minorTickMark val="none"/>
        <c:tickLblPos val="nextTo"/>
        <c:txPr>
          <a:bodyPr/>
          <a:lstStyle/>
          <a:p>
            <a:pPr>
              <a:defRPr sz="900" baseline="0"/>
            </a:pPr>
            <a:endParaRPr lang="sv-SE"/>
          </a:p>
        </c:txPr>
        <c:crossAx val="245462528"/>
        <c:crosses val="autoZero"/>
        <c:crossBetween val="between"/>
      </c:valAx>
    </c:plotArea>
    <c:plotVisOnly val="1"/>
    <c:dispBlanksAs val="gap"/>
    <c:showDLblsOverMax val="0"/>
  </c:chart>
  <c:txPr>
    <a:bodyPr/>
    <a:lstStyle/>
    <a:p>
      <a:pPr>
        <a:defRPr sz="1800"/>
      </a:pPr>
      <a:endParaRPr lang="sv-SE"/>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tx>
            <c:strRef>
              <c:f>Blad1!$B$1</c:f>
              <c:strCache>
                <c:ptCount val="1"/>
                <c:pt idx="0">
                  <c:v>Inflyttning</c:v>
                </c:pt>
              </c:strCache>
            </c:strRef>
          </c:tx>
          <c:invertIfNegative val="0"/>
          <c:cat>
            <c:strRef>
              <c:f>Blad1!$A$2:$A$15</c:f>
              <c:strCache>
                <c:ptCount val="14"/>
                <c:pt idx="0">
                  <c:v>Bengtsfors</c:v>
                </c:pt>
                <c:pt idx="1">
                  <c:v>Dals-Ed</c:v>
                </c:pt>
                <c:pt idx="2">
                  <c:v>Färgelanda</c:v>
                </c:pt>
                <c:pt idx="3">
                  <c:v>Lysekil</c:v>
                </c:pt>
                <c:pt idx="4">
                  <c:v>Mellerud</c:v>
                </c:pt>
                <c:pt idx="5">
                  <c:v>Munkedal</c:v>
                </c:pt>
                <c:pt idx="6">
                  <c:v>Orust</c:v>
                </c:pt>
                <c:pt idx="7">
                  <c:v>Sotenäs</c:v>
                </c:pt>
                <c:pt idx="8">
                  <c:v>Strömstad</c:v>
                </c:pt>
                <c:pt idx="9">
                  <c:v>Tanum</c:v>
                </c:pt>
                <c:pt idx="10">
                  <c:v>Trollhättan</c:v>
                </c:pt>
                <c:pt idx="11">
                  <c:v>Uddevalla</c:v>
                </c:pt>
                <c:pt idx="12">
                  <c:v>Vänersborg</c:v>
                </c:pt>
                <c:pt idx="13">
                  <c:v>Åmål</c:v>
                </c:pt>
              </c:strCache>
            </c:strRef>
          </c:cat>
          <c:val>
            <c:numRef>
              <c:f>Blad1!$B$2:$B$15</c:f>
              <c:numCache>
                <c:formatCode>General</c:formatCode>
                <c:ptCount val="14"/>
                <c:pt idx="0">
                  <c:v>9</c:v>
                </c:pt>
                <c:pt idx="1">
                  <c:v>4</c:v>
                </c:pt>
                <c:pt idx="2">
                  <c:v>2</c:v>
                </c:pt>
                <c:pt idx="3">
                  <c:v>2</c:v>
                </c:pt>
                <c:pt idx="4">
                  <c:v>6</c:v>
                </c:pt>
                <c:pt idx="5">
                  <c:v>2</c:v>
                </c:pt>
                <c:pt idx="6">
                  <c:v>0</c:v>
                </c:pt>
                <c:pt idx="7">
                  <c:v>1</c:v>
                </c:pt>
                <c:pt idx="8">
                  <c:v>2</c:v>
                </c:pt>
                <c:pt idx="9">
                  <c:v>1</c:v>
                </c:pt>
                <c:pt idx="10">
                  <c:v>21</c:v>
                </c:pt>
                <c:pt idx="11">
                  <c:v>24</c:v>
                </c:pt>
                <c:pt idx="12">
                  <c:v>8</c:v>
                </c:pt>
                <c:pt idx="13">
                  <c:v>11</c:v>
                </c:pt>
              </c:numCache>
            </c:numRef>
          </c:val>
          <c:extLst>
            <c:ext xmlns:c16="http://schemas.microsoft.com/office/drawing/2014/chart" uri="{C3380CC4-5D6E-409C-BE32-E72D297353CC}">
              <c16:uniqueId val="{00000000-0A75-4E69-96C9-EC4CF2833069}"/>
            </c:ext>
          </c:extLst>
        </c:ser>
        <c:ser>
          <c:idx val="1"/>
          <c:order val="1"/>
          <c:tx>
            <c:strRef>
              <c:f>Blad1!$C$1</c:f>
              <c:strCache>
                <c:ptCount val="1"/>
                <c:pt idx="0">
                  <c:v>Utflyttning</c:v>
                </c:pt>
              </c:strCache>
            </c:strRef>
          </c:tx>
          <c:invertIfNegative val="0"/>
          <c:cat>
            <c:strRef>
              <c:f>Blad1!$A$2:$A$15</c:f>
              <c:strCache>
                <c:ptCount val="14"/>
                <c:pt idx="0">
                  <c:v>Bengtsfors</c:v>
                </c:pt>
                <c:pt idx="1">
                  <c:v>Dals-Ed</c:v>
                </c:pt>
                <c:pt idx="2">
                  <c:v>Färgelanda</c:v>
                </c:pt>
                <c:pt idx="3">
                  <c:v>Lysekil</c:v>
                </c:pt>
                <c:pt idx="4">
                  <c:v>Mellerud</c:v>
                </c:pt>
                <c:pt idx="5">
                  <c:v>Munkedal</c:v>
                </c:pt>
                <c:pt idx="6">
                  <c:v>Orust</c:v>
                </c:pt>
                <c:pt idx="7">
                  <c:v>Sotenäs</c:v>
                </c:pt>
                <c:pt idx="8">
                  <c:v>Strömstad</c:v>
                </c:pt>
                <c:pt idx="9">
                  <c:v>Tanum</c:v>
                </c:pt>
                <c:pt idx="10">
                  <c:v>Trollhättan</c:v>
                </c:pt>
                <c:pt idx="11">
                  <c:v>Uddevalla</c:v>
                </c:pt>
                <c:pt idx="12">
                  <c:v>Vänersborg</c:v>
                </c:pt>
                <c:pt idx="13">
                  <c:v>Åmål</c:v>
                </c:pt>
              </c:strCache>
            </c:strRef>
          </c:cat>
          <c:val>
            <c:numRef>
              <c:f>Blad1!$C$2:$C$15</c:f>
              <c:numCache>
                <c:formatCode>General</c:formatCode>
                <c:ptCount val="14"/>
                <c:pt idx="0">
                  <c:v>7</c:v>
                </c:pt>
                <c:pt idx="1">
                  <c:v>0</c:v>
                </c:pt>
                <c:pt idx="2">
                  <c:v>0</c:v>
                </c:pt>
                <c:pt idx="3">
                  <c:v>2</c:v>
                </c:pt>
                <c:pt idx="4">
                  <c:v>7</c:v>
                </c:pt>
                <c:pt idx="5">
                  <c:v>1</c:v>
                </c:pt>
                <c:pt idx="6">
                  <c:v>0</c:v>
                </c:pt>
                <c:pt idx="7">
                  <c:v>8</c:v>
                </c:pt>
                <c:pt idx="8">
                  <c:v>1</c:v>
                </c:pt>
                <c:pt idx="9">
                  <c:v>0</c:v>
                </c:pt>
                <c:pt idx="10">
                  <c:v>22</c:v>
                </c:pt>
                <c:pt idx="11">
                  <c:v>6</c:v>
                </c:pt>
                <c:pt idx="12">
                  <c:v>16</c:v>
                </c:pt>
                <c:pt idx="13">
                  <c:v>13</c:v>
                </c:pt>
              </c:numCache>
            </c:numRef>
          </c:val>
          <c:extLst>
            <c:ext xmlns:c16="http://schemas.microsoft.com/office/drawing/2014/chart" uri="{C3380CC4-5D6E-409C-BE32-E72D297353CC}">
              <c16:uniqueId val="{00000001-0A75-4E69-96C9-EC4CF2833069}"/>
            </c:ext>
          </c:extLst>
        </c:ser>
        <c:dLbls>
          <c:showLegendKey val="0"/>
          <c:showVal val="0"/>
          <c:showCatName val="0"/>
          <c:showSerName val="0"/>
          <c:showPercent val="0"/>
          <c:showBubbleSize val="0"/>
        </c:dLbls>
        <c:gapWidth val="150"/>
        <c:axId val="245536640"/>
        <c:axId val="245538176"/>
      </c:barChart>
      <c:catAx>
        <c:axId val="245536640"/>
        <c:scaling>
          <c:orientation val="minMax"/>
        </c:scaling>
        <c:delete val="0"/>
        <c:axPos val="l"/>
        <c:numFmt formatCode="General" sourceLinked="0"/>
        <c:majorTickMark val="out"/>
        <c:minorTickMark val="none"/>
        <c:tickLblPos val="nextTo"/>
        <c:txPr>
          <a:bodyPr/>
          <a:lstStyle/>
          <a:p>
            <a:pPr>
              <a:defRPr sz="1200" baseline="0"/>
            </a:pPr>
            <a:endParaRPr lang="sv-SE"/>
          </a:p>
        </c:txPr>
        <c:crossAx val="245538176"/>
        <c:crosses val="autoZero"/>
        <c:auto val="1"/>
        <c:lblAlgn val="ctr"/>
        <c:lblOffset val="100"/>
        <c:noMultiLvlLbl val="0"/>
      </c:catAx>
      <c:valAx>
        <c:axId val="245538176"/>
        <c:scaling>
          <c:orientation val="minMax"/>
          <c:max val="180"/>
          <c:min val="0"/>
        </c:scaling>
        <c:delete val="0"/>
        <c:axPos val="b"/>
        <c:majorGridlines/>
        <c:numFmt formatCode="General" sourceLinked="1"/>
        <c:majorTickMark val="out"/>
        <c:minorTickMark val="none"/>
        <c:tickLblPos val="nextTo"/>
        <c:crossAx val="245536640"/>
        <c:crosses val="autoZero"/>
        <c:crossBetween val="between"/>
        <c:majorUnit val="20"/>
      </c:valAx>
    </c:plotArea>
    <c:legend>
      <c:legendPos val="r"/>
      <c:overlay val="0"/>
      <c:txPr>
        <a:bodyPr/>
        <a:lstStyle/>
        <a:p>
          <a:pPr>
            <a:defRPr sz="1400" baseline="0"/>
          </a:pPr>
          <a:endParaRPr lang="sv-SE"/>
        </a:p>
      </c:txPr>
    </c:legend>
    <c:plotVisOnly val="1"/>
    <c:dispBlanksAs val="gap"/>
    <c:showDLblsOverMax val="0"/>
  </c:chart>
  <c:txPr>
    <a:bodyPr/>
    <a:lstStyle/>
    <a:p>
      <a:pPr>
        <a:defRPr sz="1800"/>
      </a:pPr>
      <a:endParaRPr lang="sv-SE"/>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tx>
            <c:strRef>
              <c:f>Blad1!$B$1</c:f>
              <c:strCache>
                <c:ptCount val="1"/>
                <c:pt idx="0">
                  <c:v>Inflyttning</c:v>
                </c:pt>
              </c:strCache>
            </c:strRef>
          </c:tx>
          <c:invertIfNegative val="0"/>
          <c:cat>
            <c:strRef>
              <c:f>Blad1!$A$2:$A$15</c:f>
              <c:strCache>
                <c:ptCount val="14"/>
                <c:pt idx="0">
                  <c:v>Bengtsfors</c:v>
                </c:pt>
                <c:pt idx="1">
                  <c:v>Dals-Ed</c:v>
                </c:pt>
                <c:pt idx="2">
                  <c:v>Färgelanda</c:v>
                </c:pt>
                <c:pt idx="3">
                  <c:v>Lysekil</c:v>
                </c:pt>
                <c:pt idx="4">
                  <c:v>Mellerud</c:v>
                </c:pt>
                <c:pt idx="5">
                  <c:v>Munkedal</c:v>
                </c:pt>
                <c:pt idx="6">
                  <c:v>Orust</c:v>
                </c:pt>
                <c:pt idx="7">
                  <c:v>Sotenäs</c:v>
                </c:pt>
                <c:pt idx="8">
                  <c:v>Strömstad</c:v>
                </c:pt>
                <c:pt idx="9">
                  <c:v>Tanum</c:v>
                </c:pt>
                <c:pt idx="10">
                  <c:v>Trollhättan</c:v>
                </c:pt>
                <c:pt idx="11">
                  <c:v>Uddevalla</c:v>
                </c:pt>
                <c:pt idx="12">
                  <c:v>Vänersborg</c:v>
                </c:pt>
                <c:pt idx="13">
                  <c:v>Åmål</c:v>
                </c:pt>
              </c:strCache>
            </c:strRef>
          </c:cat>
          <c:val>
            <c:numRef>
              <c:f>Blad1!$B$2:$B$15</c:f>
              <c:numCache>
                <c:formatCode>General</c:formatCode>
                <c:ptCount val="14"/>
                <c:pt idx="0">
                  <c:v>48</c:v>
                </c:pt>
                <c:pt idx="1">
                  <c:v>3</c:v>
                </c:pt>
                <c:pt idx="2">
                  <c:v>14</c:v>
                </c:pt>
                <c:pt idx="3">
                  <c:v>36</c:v>
                </c:pt>
                <c:pt idx="4">
                  <c:v>58</c:v>
                </c:pt>
                <c:pt idx="5">
                  <c:v>23</c:v>
                </c:pt>
                <c:pt idx="6">
                  <c:v>7</c:v>
                </c:pt>
                <c:pt idx="7">
                  <c:v>1</c:v>
                </c:pt>
                <c:pt idx="8">
                  <c:v>17</c:v>
                </c:pt>
                <c:pt idx="9">
                  <c:v>7</c:v>
                </c:pt>
                <c:pt idx="10">
                  <c:v>134</c:v>
                </c:pt>
                <c:pt idx="11">
                  <c:v>178</c:v>
                </c:pt>
                <c:pt idx="12">
                  <c:v>108</c:v>
                </c:pt>
                <c:pt idx="13">
                  <c:v>43</c:v>
                </c:pt>
              </c:numCache>
            </c:numRef>
          </c:val>
          <c:extLst>
            <c:ext xmlns:c16="http://schemas.microsoft.com/office/drawing/2014/chart" uri="{C3380CC4-5D6E-409C-BE32-E72D297353CC}">
              <c16:uniqueId val="{00000000-6BA0-4AC7-AF66-6B951D2EE286}"/>
            </c:ext>
          </c:extLst>
        </c:ser>
        <c:ser>
          <c:idx val="1"/>
          <c:order val="1"/>
          <c:tx>
            <c:strRef>
              <c:f>Blad1!$C$1</c:f>
              <c:strCache>
                <c:ptCount val="1"/>
                <c:pt idx="0">
                  <c:v>Utflyttning</c:v>
                </c:pt>
              </c:strCache>
            </c:strRef>
          </c:tx>
          <c:invertIfNegative val="0"/>
          <c:cat>
            <c:strRef>
              <c:f>Blad1!$A$2:$A$15</c:f>
              <c:strCache>
                <c:ptCount val="14"/>
                <c:pt idx="0">
                  <c:v>Bengtsfors</c:v>
                </c:pt>
                <c:pt idx="1">
                  <c:v>Dals-Ed</c:v>
                </c:pt>
                <c:pt idx="2">
                  <c:v>Färgelanda</c:v>
                </c:pt>
                <c:pt idx="3">
                  <c:v>Lysekil</c:v>
                </c:pt>
                <c:pt idx="4">
                  <c:v>Mellerud</c:v>
                </c:pt>
                <c:pt idx="5">
                  <c:v>Munkedal</c:v>
                </c:pt>
                <c:pt idx="6">
                  <c:v>Orust</c:v>
                </c:pt>
                <c:pt idx="7">
                  <c:v>Sotenäs</c:v>
                </c:pt>
                <c:pt idx="8">
                  <c:v>Strömstad</c:v>
                </c:pt>
                <c:pt idx="9">
                  <c:v>Tanum</c:v>
                </c:pt>
                <c:pt idx="10">
                  <c:v>Trollhättan</c:v>
                </c:pt>
                <c:pt idx="11">
                  <c:v>Uddevalla</c:v>
                </c:pt>
                <c:pt idx="12">
                  <c:v>Vänersborg</c:v>
                </c:pt>
                <c:pt idx="13">
                  <c:v>Åmål</c:v>
                </c:pt>
              </c:strCache>
            </c:strRef>
          </c:cat>
          <c:val>
            <c:numRef>
              <c:f>Blad1!$C$2:$C$15</c:f>
              <c:numCache>
                <c:formatCode>General</c:formatCode>
                <c:ptCount val="14"/>
                <c:pt idx="0">
                  <c:v>62</c:v>
                </c:pt>
                <c:pt idx="1">
                  <c:v>8</c:v>
                </c:pt>
                <c:pt idx="2">
                  <c:v>17</c:v>
                </c:pt>
                <c:pt idx="3">
                  <c:v>14</c:v>
                </c:pt>
                <c:pt idx="4">
                  <c:v>109</c:v>
                </c:pt>
                <c:pt idx="5">
                  <c:v>44</c:v>
                </c:pt>
                <c:pt idx="6">
                  <c:v>27</c:v>
                </c:pt>
                <c:pt idx="7">
                  <c:v>15</c:v>
                </c:pt>
                <c:pt idx="8">
                  <c:v>8</c:v>
                </c:pt>
                <c:pt idx="9">
                  <c:v>7</c:v>
                </c:pt>
                <c:pt idx="10">
                  <c:v>80</c:v>
                </c:pt>
                <c:pt idx="11">
                  <c:v>75</c:v>
                </c:pt>
                <c:pt idx="12">
                  <c:v>149</c:v>
                </c:pt>
                <c:pt idx="13">
                  <c:v>36</c:v>
                </c:pt>
              </c:numCache>
            </c:numRef>
          </c:val>
          <c:extLst>
            <c:ext xmlns:c16="http://schemas.microsoft.com/office/drawing/2014/chart" uri="{C3380CC4-5D6E-409C-BE32-E72D297353CC}">
              <c16:uniqueId val="{00000001-6BA0-4AC7-AF66-6B951D2EE286}"/>
            </c:ext>
          </c:extLst>
        </c:ser>
        <c:dLbls>
          <c:showLegendKey val="0"/>
          <c:showVal val="0"/>
          <c:showCatName val="0"/>
          <c:showSerName val="0"/>
          <c:showPercent val="0"/>
          <c:showBubbleSize val="0"/>
        </c:dLbls>
        <c:gapWidth val="150"/>
        <c:axId val="245373184"/>
        <c:axId val="245374976"/>
      </c:barChart>
      <c:catAx>
        <c:axId val="245373184"/>
        <c:scaling>
          <c:orientation val="minMax"/>
        </c:scaling>
        <c:delete val="0"/>
        <c:axPos val="l"/>
        <c:numFmt formatCode="General" sourceLinked="0"/>
        <c:majorTickMark val="out"/>
        <c:minorTickMark val="none"/>
        <c:tickLblPos val="nextTo"/>
        <c:txPr>
          <a:bodyPr/>
          <a:lstStyle/>
          <a:p>
            <a:pPr>
              <a:defRPr sz="1200" baseline="0"/>
            </a:pPr>
            <a:endParaRPr lang="sv-SE"/>
          </a:p>
        </c:txPr>
        <c:crossAx val="245374976"/>
        <c:crosses val="autoZero"/>
        <c:auto val="1"/>
        <c:lblAlgn val="ctr"/>
        <c:lblOffset val="100"/>
        <c:noMultiLvlLbl val="0"/>
      </c:catAx>
      <c:valAx>
        <c:axId val="245374976"/>
        <c:scaling>
          <c:orientation val="minMax"/>
          <c:max val="180"/>
          <c:min val="0"/>
        </c:scaling>
        <c:delete val="0"/>
        <c:axPos val="b"/>
        <c:majorGridlines/>
        <c:numFmt formatCode="General" sourceLinked="1"/>
        <c:majorTickMark val="out"/>
        <c:minorTickMark val="none"/>
        <c:tickLblPos val="nextTo"/>
        <c:txPr>
          <a:bodyPr/>
          <a:lstStyle/>
          <a:p>
            <a:pPr>
              <a:defRPr sz="1600" baseline="0"/>
            </a:pPr>
            <a:endParaRPr lang="sv-SE"/>
          </a:p>
        </c:txPr>
        <c:crossAx val="245373184"/>
        <c:crosses val="autoZero"/>
        <c:crossBetween val="between"/>
        <c:majorUnit val="20"/>
      </c:valAx>
    </c:plotArea>
    <c:legend>
      <c:legendPos val="r"/>
      <c:overlay val="0"/>
      <c:txPr>
        <a:bodyPr/>
        <a:lstStyle/>
        <a:p>
          <a:pPr>
            <a:defRPr sz="1400" baseline="0"/>
          </a:pPr>
          <a:endParaRPr lang="sv-SE"/>
        </a:p>
      </c:txPr>
    </c:legend>
    <c:plotVisOnly val="1"/>
    <c:dispBlanksAs val="gap"/>
    <c:showDLblsOverMax val="0"/>
  </c:chart>
  <c:txPr>
    <a:bodyPr/>
    <a:lstStyle/>
    <a:p>
      <a:pPr>
        <a:defRPr sz="1800"/>
      </a:pPr>
      <a:endParaRPr lang="sv-SE"/>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1881648851864534E-2"/>
          <c:y val="2.7858327714371994E-2"/>
          <c:w val="0.88235345581802271"/>
          <c:h val="0.84828413697120286"/>
        </c:manualLayout>
      </c:layout>
      <c:lineChart>
        <c:grouping val="standard"/>
        <c:varyColors val="0"/>
        <c:ser>
          <c:idx val="0"/>
          <c:order val="0"/>
          <c:tx>
            <c:strRef>
              <c:f>Blad1!$B$1</c:f>
              <c:strCache>
                <c:ptCount val="1"/>
                <c:pt idx="0">
                  <c:v>Asylsökande</c:v>
                </c:pt>
              </c:strCache>
            </c:strRef>
          </c:tx>
          <c:spPr>
            <a:ln>
              <a:solidFill>
                <a:srgbClr val="FF0000"/>
              </a:solidFill>
            </a:ln>
          </c:spPr>
          <c:marker>
            <c:spPr>
              <a:solidFill>
                <a:schemeClr val="accent1"/>
              </a:solidFill>
              <a:ln>
                <a:solidFill>
                  <a:schemeClr val="accent1">
                    <a:shade val="50000"/>
                  </a:schemeClr>
                </a:solidFill>
              </a:ln>
            </c:spPr>
          </c:marker>
          <c:dPt>
            <c:idx val="33"/>
            <c:marker>
              <c:spPr>
                <a:solidFill>
                  <a:srgbClr val="FF0000"/>
                </a:solidFill>
                <a:ln>
                  <a:solidFill>
                    <a:schemeClr val="accent1">
                      <a:shade val="50000"/>
                    </a:schemeClr>
                  </a:solidFill>
                </a:ln>
              </c:spPr>
            </c:marker>
            <c:bubble3D val="0"/>
            <c:spPr>
              <a:ln>
                <a:solidFill>
                  <a:srgbClr val="FF0000"/>
                </a:solidFill>
                <a:prstDash val="sysDot"/>
              </a:ln>
            </c:spPr>
            <c:extLst>
              <c:ext xmlns:c16="http://schemas.microsoft.com/office/drawing/2014/chart" uri="{C3380CC4-5D6E-409C-BE32-E72D297353CC}">
                <c16:uniqueId val="{00000001-7B61-492B-9C23-74B13CF79513}"/>
              </c:ext>
            </c:extLst>
          </c:dPt>
          <c:dPt>
            <c:idx val="34"/>
            <c:marker>
              <c:spPr>
                <a:solidFill>
                  <a:srgbClr val="FF0000"/>
                </a:solidFill>
                <a:ln>
                  <a:solidFill>
                    <a:schemeClr val="accent1">
                      <a:shade val="50000"/>
                    </a:schemeClr>
                  </a:solidFill>
                </a:ln>
              </c:spPr>
            </c:marker>
            <c:bubble3D val="0"/>
            <c:spPr>
              <a:ln>
                <a:solidFill>
                  <a:srgbClr val="FF0000"/>
                </a:solidFill>
                <a:prstDash val="sysDot"/>
              </a:ln>
            </c:spPr>
            <c:extLst>
              <c:ext xmlns:c16="http://schemas.microsoft.com/office/drawing/2014/chart" uri="{C3380CC4-5D6E-409C-BE32-E72D297353CC}">
                <c16:uniqueId val="{00000003-7B61-492B-9C23-74B13CF79513}"/>
              </c:ext>
            </c:extLst>
          </c:dPt>
          <c:dPt>
            <c:idx val="35"/>
            <c:marker>
              <c:spPr>
                <a:solidFill>
                  <a:srgbClr val="FF0000"/>
                </a:solidFill>
                <a:ln>
                  <a:solidFill>
                    <a:schemeClr val="accent1">
                      <a:shade val="50000"/>
                    </a:schemeClr>
                  </a:solidFill>
                </a:ln>
              </c:spPr>
            </c:marker>
            <c:bubble3D val="0"/>
            <c:spPr>
              <a:ln>
                <a:solidFill>
                  <a:srgbClr val="FF0000"/>
                </a:solidFill>
                <a:prstDash val="sysDot"/>
              </a:ln>
            </c:spPr>
            <c:extLst>
              <c:ext xmlns:c16="http://schemas.microsoft.com/office/drawing/2014/chart" uri="{C3380CC4-5D6E-409C-BE32-E72D297353CC}">
                <c16:uniqueId val="{00000005-7B61-492B-9C23-74B13CF79513}"/>
              </c:ext>
            </c:extLst>
          </c:dPt>
          <c:dPt>
            <c:idx val="36"/>
            <c:marker>
              <c:spPr>
                <a:solidFill>
                  <a:srgbClr val="FF0000"/>
                </a:solidFill>
                <a:ln>
                  <a:solidFill>
                    <a:schemeClr val="accent1">
                      <a:shade val="50000"/>
                    </a:schemeClr>
                  </a:solidFill>
                </a:ln>
              </c:spPr>
            </c:marker>
            <c:bubble3D val="0"/>
            <c:spPr>
              <a:ln>
                <a:solidFill>
                  <a:srgbClr val="FF0000"/>
                </a:solidFill>
                <a:prstDash val="sysDot"/>
              </a:ln>
            </c:spPr>
            <c:extLst>
              <c:ext xmlns:c16="http://schemas.microsoft.com/office/drawing/2014/chart" uri="{C3380CC4-5D6E-409C-BE32-E72D297353CC}">
                <c16:uniqueId val="{00000007-7B61-492B-9C23-74B13CF79513}"/>
              </c:ext>
            </c:extLst>
          </c:dPt>
          <c:dPt>
            <c:idx val="37"/>
            <c:marker>
              <c:spPr>
                <a:solidFill>
                  <a:srgbClr val="FF0000"/>
                </a:solidFill>
                <a:ln>
                  <a:solidFill>
                    <a:schemeClr val="accent1">
                      <a:shade val="50000"/>
                    </a:schemeClr>
                  </a:solidFill>
                </a:ln>
              </c:spPr>
            </c:marker>
            <c:bubble3D val="0"/>
            <c:spPr>
              <a:ln>
                <a:solidFill>
                  <a:srgbClr val="FF0000"/>
                </a:solidFill>
                <a:prstDash val="sysDot"/>
              </a:ln>
            </c:spPr>
            <c:extLst>
              <c:ext xmlns:c16="http://schemas.microsoft.com/office/drawing/2014/chart" uri="{C3380CC4-5D6E-409C-BE32-E72D297353CC}">
                <c16:uniqueId val="{00000009-7B61-492B-9C23-74B13CF79513}"/>
              </c:ext>
            </c:extLst>
          </c:dPt>
          <c:cat>
            <c:numRef>
              <c:f>Blad1!$A$2:$A$39</c:f>
              <c:numCache>
                <c:formatCode>General</c:formatCode>
                <c:ptCount val="38"/>
                <c:pt idx="0">
                  <c:v>-84</c:v>
                </c:pt>
                <c:pt idx="1">
                  <c:v>-85</c:v>
                </c:pt>
                <c:pt idx="2">
                  <c:v>-86</c:v>
                </c:pt>
                <c:pt idx="3">
                  <c:v>-87</c:v>
                </c:pt>
                <c:pt idx="4">
                  <c:v>-88</c:v>
                </c:pt>
                <c:pt idx="5">
                  <c:v>-89</c:v>
                </c:pt>
                <c:pt idx="6">
                  <c:v>-90</c:v>
                </c:pt>
                <c:pt idx="7">
                  <c:v>-91</c:v>
                </c:pt>
                <c:pt idx="8">
                  <c:v>-92</c:v>
                </c:pt>
                <c:pt idx="9">
                  <c:v>-93</c:v>
                </c:pt>
                <c:pt idx="10">
                  <c:v>-94</c:v>
                </c:pt>
                <c:pt idx="11">
                  <c:v>-95</c:v>
                </c:pt>
                <c:pt idx="12">
                  <c:v>-96</c:v>
                </c:pt>
                <c:pt idx="13">
                  <c:v>-97</c:v>
                </c:pt>
                <c:pt idx="14">
                  <c:v>-98</c:v>
                </c:pt>
                <c:pt idx="15">
                  <c:v>-99</c:v>
                </c:pt>
                <c:pt idx="16">
                  <c:v>2000</c:v>
                </c:pt>
                <c:pt idx="17">
                  <c:v>2001</c:v>
                </c:pt>
                <c:pt idx="18">
                  <c:v>2002</c:v>
                </c:pt>
                <c:pt idx="19">
                  <c:v>2003</c:v>
                </c:pt>
                <c:pt idx="20">
                  <c:v>2004</c:v>
                </c:pt>
                <c:pt idx="21">
                  <c:v>2005</c:v>
                </c:pt>
                <c:pt idx="22">
                  <c:v>2006</c:v>
                </c:pt>
                <c:pt idx="23">
                  <c:v>2007</c:v>
                </c:pt>
                <c:pt idx="24">
                  <c:v>2008</c:v>
                </c:pt>
                <c:pt idx="25">
                  <c:v>2009</c:v>
                </c:pt>
                <c:pt idx="26">
                  <c:v>2010</c:v>
                </c:pt>
                <c:pt idx="27">
                  <c:v>2011</c:v>
                </c:pt>
                <c:pt idx="28">
                  <c:v>2012</c:v>
                </c:pt>
                <c:pt idx="29">
                  <c:v>2013</c:v>
                </c:pt>
                <c:pt idx="30">
                  <c:v>2014</c:v>
                </c:pt>
                <c:pt idx="31">
                  <c:v>2015</c:v>
                </c:pt>
                <c:pt idx="32">
                  <c:v>2016</c:v>
                </c:pt>
                <c:pt idx="33">
                  <c:v>2017</c:v>
                </c:pt>
                <c:pt idx="34">
                  <c:v>2018</c:v>
                </c:pt>
                <c:pt idx="35">
                  <c:v>2019</c:v>
                </c:pt>
                <c:pt idx="36">
                  <c:v>2020</c:v>
                </c:pt>
                <c:pt idx="37">
                  <c:v>2021</c:v>
                </c:pt>
              </c:numCache>
            </c:numRef>
          </c:cat>
          <c:val>
            <c:numRef>
              <c:f>Blad1!$B$2:$B$39</c:f>
              <c:numCache>
                <c:formatCode>General</c:formatCode>
                <c:ptCount val="38"/>
                <c:pt idx="0">
                  <c:v>13000</c:v>
                </c:pt>
                <c:pt idx="1">
                  <c:v>16000</c:v>
                </c:pt>
                <c:pt idx="2">
                  <c:v>16200</c:v>
                </c:pt>
                <c:pt idx="3">
                  <c:v>18114</c:v>
                </c:pt>
                <c:pt idx="4">
                  <c:v>19595</c:v>
                </c:pt>
                <c:pt idx="5">
                  <c:v>30335</c:v>
                </c:pt>
                <c:pt idx="6">
                  <c:v>29420</c:v>
                </c:pt>
                <c:pt idx="7">
                  <c:v>27351</c:v>
                </c:pt>
                <c:pt idx="8">
                  <c:v>84018</c:v>
                </c:pt>
                <c:pt idx="9">
                  <c:v>37581</c:v>
                </c:pt>
                <c:pt idx="10">
                  <c:v>18640</c:v>
                </c:pt>
                <c:pt idx="11">
                  <c:v>9047</c:v>
                </c:pt>
                <c:pt idx="12">
                  <c:v>5753</c:v>
                </c:pt>
                <c:pt idx="13">
                  <c:v>9662</c:v>
                </c:pt>
                <c:pt idx="14">
                  <c:v>12844</c:v>
                </c:pt>
                <c:pt idx="15">
                  <c:v>11231</c:v>
                </c:pt>
                <c:pt idx="16">
                  <c:v>16303</c:v>
                </c:pt>
                <c:pt idx="17">
                  <c:v>23515</c:v>
                </c:pt>
                <c:pt idx="18">
                  <c:v>33016</c:v>
                </c:pt>
                <c:pt idx="19">
                  <c:v>31355</c:v>
                </c:pt>
                <c:pt idx="20">
                  <c:v>23161</c:v>
                </c:pt>
                <c:pt idx="21">
                  <c:v>17530</c:v>
                </c:pt>
                <c:pt idx="22">
                  <c:v>24322</c:v>
                </c:pt>
                <c:pt idx="23">
                  <c:v>36207</c:v>
                </c:pt>
                <c:pt idx="24">
                  <c:v>24353</c:v>
                </c:pt>
                <c:pt idx="25">
                  <c:v>24194</c:v>
                </c:pt>
                <c:pt idx="26">
                  <c:v>31819</c:v>
                </c:pt>
                <c:pt idx="27">
                  <c:v>29648</c:v>
                </c:pt>
                <c:pt idx="28">
                  <c:v>43887</c:v>
                </c:pt>
                <c:pt idx="29">
                  <c:v>54259</c:v>
                </c:pt>
                <c:pt idx="30">
                  <c:v>81301</c:v>
                </c:pt>
                <c:pt idx="31">
                  <c:v>163000</c:v>
                </c:pt>
                <c:pt idx="32">
                  <c:v>28939</c:v>
                </c:pt>
                <c:pt idx="33">
                  <c:v>34700</c:v>
                </c:pt>
                <c:pt idx="34">
                  <c:v>35000</c:v>
                </c:pt>
                <c:pt idx="35">
                  <c:v>42000</c:v>
                </c:pt>
                <c:pt idx="36">
                  <c:v>50000</c:v>
                </c:pt>
                <c:pt idx="37">
                  <c:v>50000</c:v>
                </c:pt>
              </c:numCache>
            </c:numRef>
          </c:val>
          <c:smooth val="0"/>
          <c:extLst>
            <c:ext xmlns:c16="http://schemas.microsoft.com/office/drawing/2014/chart" uri="{C3380CC4-5D6E-409C-BE32-E72D297353CC}">
              <c16:uniqueId val="{0000000A-7B61-492B-9C23-74B13CF79513}"/>
            </c:ext>
          </c:extLst>
        </c:ser>
        <c:dLbls>
          <c:showLegendKey val="0"/>
          <c:showVal val="0"/>
          <c:showCatName val="0"/>
          <c:showSerName val="0"/>
          <c:showPercent val="0"/>
          <c:showBubbleSize val="0"/>
        </c:dLbls>
        <c:marker val="1"/>
        <c:smooth val="0"/>
        <c:axId val="271455360"/>
        <c:axId val="293701504"/>
      </c:lineChart>
      <c:catAx>
        <c:axId val="271455360"/>
        <c:scaling>
          <c:orientation val="minMax"/>
        </c:scaling>
        <c:delete val="0"/>
        <c:axPos val="b"/>
        <c:numFmt formatCode="General" sourceLinked="1"/>
        <c:majorTickMark val="out"/>
        <c:minorTickMark val="none"/>
        <c:tickLblPos val="nextTo"/>
        <c:txPr>
          <a:bodyPr/>
          <a:lstStyle/>
          <a:p>
            <a:pPr>
              <a:defRPr sz="1000" baseline="0"/>
            </a:pPr>
            <a:endParaRPr lang="sv-SE"/>
          </a:p>
        </c:txPr>
        <c:crossAx val="293701504"/>
        <c:crosses val="autoZero"/>
        <c:auto val="1"/>
        <c:lblAlgn val="ctr"/>
        <c:lblOffset val="100"/>
        <c:noMultiLvlLbl val="0"/>
      </c:catAx>
      <c:valAx>
        <c:axId val="293701504"/>
        <c:scaling>
          <c:orientation val="minMax"/>
        </c:scaling>
        <c:delete val="0"/>
        <c:axPos val="l"/>
        <c:majorGridlines/>
        <c:numFmt formatCode="General" sourceLinked="1"/>
        <c:majorTickMark val="out"/>
        <c:minorTickMark val="none"/>
        <c:tickLblPos val="nextTo"/>
        <c:txPr>
          <a:bodyPr/>
          <a:lstStyle/>
          <a:p>
            <a:pPr>
              <a:defRPr sz="1400" baseline="0"/>
            </a:pPr>
            <a:endParaRPr lang="sv-SE"/>
          </a:p>
        </c:txPr>
        <c:crossAx val="271455360"/>
        <c:crosses val="autoZero"/>
        <c:crossBetween val="between"/>
      </c:valAx>
    </c:plotArea>
    <c:plotVisOnly val="1"/>
    <c:dispBlanksAs val="gap"/>
    <c:showDLblsOverMax val="0"/>
  </c:chart>
  <c:txPr>
    <a:bodyPr/>
    <a:lstStyle/>
    <a:p>
      <a:pPr>
        <a:defRPr sz="1800"/>
      </a:pPr>
      <a:endParaRPr lang="sv-SE"/>
    </a:p>
  </c:txPr>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Blad1!$B$1</c:f>
              <c:strCache>
                <c:ptCount val="1"/>
                <c:pt idx="0">
                  <c:v>Serie 1</c:v>
                </c:pt>
              </c:strCache>
            </c:strRef>
          </c:tx>
          <c:dPt>
            <c:idx val="1"/>
            <c:bubble3D val="0"/>
            <c:spPr>
              <a:ln>
                <a:solidFill>
                  <a:srgbClr val="FF0000"/>
                </a:solidFill>
              </a:ln>
            </c:spPr>
            <c:extLst>
              <c:ext xmlns:c16="http://schemas.microsoft.com/office/drawing/2014/chart" uri="{C3380CC4-5D6E-409C-BE32-E72D297353CC}">
                <c16:uniqueId val="{00000001-FF5E-4645-B7F6-2888F9446C38}"/>
              </c:ext>
            </c:extLst>
          </c:dPt>
          <c:dPt>
            <c:idx val="2"/>
            <c:bubble3D val="0"/>
            <c:spPr>
              <a:ln>
                <a:solidFill>
                  <a:srgbClr val="FF0000"/>
                </a:solidFill>
              </a:ln>
            </c:spPr>
            <c:extLst>
              <c:ext xmlns:c16="http://schemas.microsoft.com/office/drawing/2014/chart" uri="{C3380CC4-5D6E-409C-BE32-E72D297353CC}">
                <c16:uniqueId val="{00000003-FF5E-4645-B7F6-2888F9446C38}"/>
              </c:ext>
            </c:extLst>
          </c:dPt>
          <c:dPt>
            <c:idx val="3"/>
            <c:bubble3D val="0"/>
            <c:spPr>
              <a:ln>
                <a:solidFill>
                  <a:srgbClr val="FF0000"/>
                </a:solidFill>
              </a:ln>
            </c:spPr>
            <c:extLst>
              <c:ext xmlns:c16="http://schemas.microsoft.com/office/drawing/2014/chart" uri="{C3380CC4-5D6E-409C-BE32-E72D297353CC}">
                <c16:uniqueId val="{00000005-FF5E-4645-B7F6-2888F9446C38}"/>
              </c:ext>
            </c:extLst>
          </c:dPt>
          <c:dPt>
            <c:idx val="4"/>
            <c:bubble3D val="0"/>
            <c:spPr>
              <a:ln>
                <a:solidFill>
                  <a:srgbClr val="FF0000"/>
                </a:solidFill>
              </a:ln>
            </c:spPr>
            <c:extLst>
              <c:ext xmlns:c16="http://schemas.microsoft.com/office/drawing/2014/chart" uri="{C3380CC4-5D6E-409C-BE32-E72D297353CC}">
                <c16:uniqueId val="{00000007-FF5E-4645-B7F6-2888F9446C38}"/>
              </c:ext>
            </c:extLst>
          </c:dPt>
          <c:dPt>
            <c:idx val="5"/>
            <c:bubble3D val="0"/>
            <c:spPr>
              <a:ln>
                <a:solidFill>
                  <a:srgbClr val="FF0000"/>
                </a:solidFill>
              </a:ln>
            </c:spPr>
            <c:extLst>
              <c:ext xmlns:c16="http://schemas.microsoft.com/office/drawing/2014/chart" uri="{C3380CC4-5D6E-409C-BE32-E72D297353CC}">
                <c16:uniqueId val="{00000009-FF5E-4645-B7F6-2888F9446C38}"/>
              </c:ext>
            </c:extLst>
          </c:dPt>
          <c:dPt>
            <c:idx val="6"/>
            <c:bubble3D val="0"/>
            <c:spPr>
              <a:ln>
                <a:solidFill>
                  <a:srgbClr val="FF0000"/>
                </a:solidFill>
              </a:ln>
            </c:spPr>
            <c:extLst>
              <c:ext xmlns:c16="http://schemas.microsoft.com/office/drawing/2014/chart" uri="{C3380CC4-5D6E-409C-BE32-E72D297353CC}">
                <c16:uniqueId val="{0000000B-FF5E-4645-B7F6-2888F9446C38}"/>
              </c:ext>
            </c:extLst>
          </c:dPt>
          <c:dPt>
            <c:idx val="7"/>
            <c:bubble3D val="0"/>
            <c:spPr>
              <a:ln>
                <a:solidFill>
                  <a:srgbClr val="FF0000"/>
                </a:solidFill>
              </a:ln>
            </c:spPr>
            <c:extLst>
              <c:ext xmlns:c16="http://schemas.microsoft.com/office/drawing/2014/chart" uri="{C3380CC4-5D6E-409C-BE32-E72D297353CC}">
                <c16:uniqueId val="{0000000D-FF5E-4645-B7F6-2888F9446C38}"/>
              </c:ext>
            </c:extLst>
          </c:dPt>
          <c:dPt>
            <c:idx val="8"/>
            <c:bubble3D val="0"/>
            <c:spPr>
              <a:ln>
                <a:solidFill>
                  <a:srgbClr val="FF0000"/>
                </a:solidFill>
              </a:ln>
            </c:spPr>
            <c:extLst>
              <c:ext xmlns:c16="http://schemas.microsoft.com/office/drawing/2014/chart" uri="{C3380CC4-5D6E-409C-BE32-E72D297353CC}">
                <c16:uniqueId val="{0000000F-FF5E-4645-B7F6-2888F9446C38}"/>
              </c:ext>
            </c:extLst>
          </c:dPt>
          <c:dPt>
            <c:idx val="9"/>
            <c:bubble3D val="0"/>
            <c:spPr>
              <a:ln>
                <a:solidFill>
                  <a:srgbClr val="FF0000"/>
                </a:solidFill>
              </a:ln>
            </c:spPr>
            <c:extLst>
              <c:ext xmlns:c16="http://schemas.microsoft.com/office/drawing/2014/chart" uri="{C3380CC4-5D6E-409C-BE32-E72D297353CC}">
                <c16:uniqueId val="{00000011-FF5E-4645-B7F6-2888F9446C38}"/>
              </c:ext>
            </c:extLst>
          </c:dPt>
          <c:dPt>
            <c:idx val="10"/>
            <c:bubble3D val="0"/>
            <c:spPr>
              <a:ln>
                <a:solidFill>
                  <a:srgbClr val="FF0000"/>
                </a:solidFill>
              </a:ln>
            </c:spPr>
            <c:extLst>
              <c:ext xmlns:c16="http://schemas.microsoft.com/office/drawing/2014/chart" uri="{C3380CC4-5D6E-409C-BE32-E72D297353CC}">
                <c16:uniqueId val="{00000013-FF5E-4645-B7F6-2888F9446C38}"/>
              </c:ext>
            </c:extLst>
          </c:dPt>
          <c:dPt>
            <c:idx val="11"/>
            <c:bubble3D val="0"/>
            <c:spPr>
              <a:ln>
                <a:solidFill>
                  <a:srgbClr val="FF0000"/>
                </a:solidFill>
              </a:ln>
            </c:spPr>
            <c:extLst>
              <c:ext xmlns:c16="http://schemas.microsoft.com/office/drawing/2014/chart" uri="{C3380CC4-5D6E-409C-BE32-E72D297353CC}">
                <c16:uniqueId val="{00000015-FF5E-4645-B7F6-2888F9446C38}"/>
              </c:ext>
            </c:extLst>
          </c:dPt>
          <c:dPt>
            <c:idx val="12"/>
            <c:bubble3D val="0"/>
            <c:spPr>
              <a:ln>
                <a:solidFill>
                  <a:srgbClr val="FF0000"/>
                </a:solidFill>
              </a:ln>
            </c:spPr>
            <c:extLst>
              <c:ext xmlns:c16="http://schemas.microsoft.com/office/drawing/2014/chart" uri="{C3380CC4-5D6E-409C-BE32-E72D297353CC}">
                <c16:uniqueId val="{00000017-FF5E-4645-B7F6-2888F9446C38}"/>
              </c:ext>
            </c:extLst>
          </c:dPt>
          <c:dPt>
            <c:idx val="13"/>
            <c:marker>
              <c:spPr>
                <a:solidFill>
                  <a:srgbClr val="FF0000"/>
                </a:solidFill>
              </c:spPr>
            </c:marker>
            <c:bubble3D val="0"/>
            <c:spPr>
              <a:ln>
                <a:solidFill>
                  <a:srgbClr val="FF0000"/>
                </a:solidFill>
                <a:prstDash val="sysDot"/>
              </a:ln>
            </c:spPr>
            <c:extLst>
              <c:ext xmlns:c16="http://schemas.microsoft.com/office/drawing/2014/chart" uri="{C3380CC4-5D6E-409C-BE32-E72D297353CC}">
                <c16:uniqueId val="{00000019-FF5E-4645-B7F6-2888F9446C38}"/>
              </c:ext>
            </c:extLst>
          </c:dPt>
          <c:dPt>
            <c:idx val="14"/>
            <c:marker>
              <c:spPr>
                <a:solidFill>
                  <a:srgbClr val="FF0000"/>
                </a:solidFill>
              </c:spPr>
            </c:marker>
            <c:bubble3D val="0"/>
            <c:spPr>
              <a:ln>
                <a:solidFill>
                  <a:srgbClr val="FF0000"/>
                </a:solidFill>
                <a:prstDash val="sysDot"/>
              </a:ln>
            </c:spPr>
            <c:extLst>
              <c:ext xmlns:c16="http://schemas.microsoft.com/office/drawing/2014/chart" uri="{C3380CC4-5D6E-409C-BE32-E72D297353CC}">
                <c16:uniqueId val="{0000001B-FF5E-4645-B7F6-2888F9446C38}"/>
              </c:ext>
            </c:extLst>
          </c:dPt>
          <c:dPt>
            <c:idx val="15"/>
            <c:marker>
              <c:spPr>
                <a:solidFill>
                  <a:srgbClr val="FF0000"/>
                </a:solidFill>
              </c:spPr>
            </c:marker>
            <c:bubble3D val="0"/>
            <c:spPr>
              <a:ln>
                <a:solidFill>
                  <a:srgbClr val="FF0000"/>
                </a:solidFill>
                <a:prstDash val="sysDot"/>
              </a:ln>
            </c:spPr>
            <c:extLst>
              <c:ext xmlns:c16="http://schemas.microsoft.com/office/drawing/2014/chart" uri="{C3380CC4-5D6E-409C-BE32-E72D297353CC}">
                <c16:uniqueId val="{0000001D-FF5E-4645-B7F6-2888F9446C38}"/>
              </c:ext>
            </c:extLst>
          </c:dPt>
          <c:dPt>
            <c:idx val="16"/>
            <c:marker>
              <c:spPr>
                <a:solidFill>
                  <a:srgbClr val="FF0000"/>
                </a:solidFill>
              </c:spPr>
            </c:marker>
            <c:bubble3D val="0"/>
            <c:spPr>
              <a:ln>
                <a:solidFill>
                  <a:srgbClr val="FF0000"/>
                </a:solidFill>
                <a:prstDash val="sysDot"/>
              </a:ln>
            </c:spPr>
            <c:extLst>
              <c:ext xmlns:c16="http://schemas.microsoft.com/office/drawing/2014/chart" uri="{C3380CC4-5D6E-409C-BE32-E72D297353CC}">
                <c16:uniqueId val="{0000001F-FF5E-4645-B7F6-2888F9446C38}"/>
              </c:ext>
            </c:extLst>
          </c:dPt>
          <c:dPt>
            <c:idx val="17"/>
            <c:marker>
              <c:spPr>
                <a:solidFill>
                  <a:srgbClr val="FF0000"/>
                </a:solidFill>
              </c:spPr>
            </c:marker>
            <c:bubble3D val="0"/>
            <c:spPr>
              <a:ln>
                <a:solidFill>
                  <a:srgbClr val="FF0000"/>
                </a:solidFill>
                <a:prstDash val="sysDot"/>
              </a:ln>
            </c:spPr>
            <c:extLst>
              <c:ext xmlns:c16="http://schemas.microsoft.com/office/drawing/2014/chart" uri="{C3380CC4-5D6E-409C-BE32-E72D297353CC}">
                <c16:uniqueId val="{00000021-FF5E-4645-B7F6-2888F9446C38}"/>
              </c:ext>
            </c:extLst>
          </c:dPt>
          <c:cat>
            <c:numRef>
              <c:f>Blad1!$A$2:$A$19</c:f>
              <c:numCache>
                <c:formatCode>General</c:formatCode>
                <c:ptCount val="18"/>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pt idx="15">
                  <c:v>2019</c:v>
                </c:pt>
                <c:pt idx="16">
                  <c:v>2020</c:v>
                </c:pt>
                <c:pt idx="17">
                  <c:v>2021</c:v>
                </c:pt>
              </c:numCache>
            </c:numRef>
          </c:cat>
          <c:val>
            <c:numRef>
              <c:f>Blad1!$B$2:$B$19</c:f>
              <c:numCache>
                <c:formatCode>General</c:formatCode>
                <c:ptCount val="18"/>
                <c:pt idx="0">
                  <c:v>388</c:v>
                </c:pt>
                <c:pt idx="1">
                  <c:v>398</c:v>
                </c:pt>
                <c:pt idx="2">
                  <c:v>816</c:v>
                </c:pt>
                <c:pt idx="3">
                  <c:v>1264</c:v>
                </c:pt>
                <c:pt idx="4">
                  <c:v>1510</c:v>
                </c:pt>
                <c:pt idx="5">
                  <c:v>2250</c:v>
                </c:pt>
                <c:pt idx="6">
                  <c:v>2393</c:v>
                </c:pt>
                <c:pt idx="7">
                  <c:v>2657</c:v>
                </c:pt>
                <c:pt idx="8">
                  <c:v>3578</c:v>
                </c:pt>
                <c:pt idx="9">
                  <c:v>3852</c:v>
                </c:pt>
                <c:pt idx="10">
                  <c:v>7049</c:v>
                </c:pt>
                <c:pt idx="11">
                  <c:v>35369</c:v>
                </c:pt>
                <c:pt idx="12">
                  <c:v>2199</c:v>
                </c:pt>
                <c:pt idx="13">
                  <c:v>2400</c:v>
                </c:pt>
                <c:pt idx="14">
                  <c:v>2900</c:v>
                </c:pt>
                <c:pt idx="15">
                  <c:v>3800</c:v>
                </c:pt>
                <c:pt idx="16">
                  <c:v>4100</c:v>
                </c:pt>
                <c:pt idx="17">
                  <c:v>4100</c:v>
                </c:pt>
              </c:numCache>
            </c:numRef>
          </c:val>
          <c:smooth val="0"/>
          <c:extLst>
            <c:ext xmlns:c16="http://schemas.microsoft.com/office/drawing/2014/chart" uri="{C3380CC4-5D6E-409C-BE32-E72D297353CC}">
              <c16:uniqueId val="{00000022-FF5E-4645-B7F6-2888F9446C38}"/>
            </c:ext>
          </c:extLst>
        </c:ser>
        <c:dLbls>
          <c:showLegendKey val="0"/>
          <c:showVal val="0"/>
          <c:showCatName val="0"/>
          <c:showSerName val="0"/>
          <c:showPercent val="0"/>
          <c:showBubbleSize val="0"/>
        </c:dLbls>
        <c:marker val="1"/>
        <c:smooth val="0"/>
        <c:axId val="183258112"/>
        <c:axId val="183875072"/>
      </c:lineChart>
      <c:catAx>
        <c:axId val="183258112"/>
        <c:scaling>
          <c:orientation val="minMax"/>
        </c:scaling>
        <c:delete val="0"/>
        <c:axPos val="b"/>
        <c:numFmt formatCode="General" sourceLinked="1"/>
        <c:majorTickMark val="out"/>
        <c:minorTickMark val="none"/>
        <c:tickLblPos val="nextTo"/>
        <c:txPr>
          <a:bodyPr/>
          <a:lstStyle/>
          <a:p>
            <a:pPr>
              <a:defRPr sz="1200" baseline="0"/>
            </a:pPr>
            <a:endParaRPr lang="sv-SE"/>
          </a:p>
        </c:txPr>
        <c:crossAx val="183875072"/>
        <c:crosses val="autoZero"/>
        <c:auto val="1"/>
        <c:lblAlgn val="ctr"/>
        <c:lblOffset val="100"/>
        <c:noMultiLvlLbl val="0"/>
      </c:catAx>
      <c:valAx>
        <c:axId val="183875072"/>
        <c:scaling>
          <c:orientation val="minMax"/>
        </c:scaling>
        <c:delete val="0"/>
        <c:axPos val="l"/>
        <c:majorGridlines/>
        <c:numFmt formatCode="General" sourceLinked="1"/>
        <c:majorTickMark val="out"/>
        <c:minorTickMark val="none"/>
        <c:tickLblPos val="nextTo"/>
        <c:txPr>
          <a:bodyPr/>
          <a:lstStyle/>
          <a:p>
            <a:pPr>
              <a:defRPr sz="1200" baseline="0"/>
            </a:pPr>
            <a:endParaRPr lang="sv-SE"/>
          </a:p>
        </c:txPr>
        <c:crossAx val="183258112"/>
        <c:crosses val="autoZero"/>
        <c:crossBetween val="between"/>
      </c:valAx>
    </c:plotArea>
    <c:plotVisOnly val="1"/>
    <c:dispBlanksAs val="gap"/>
    <c:showDLblsOverMax val="0"/>
  </c:chart>
  <c:txPr>
    <a:bodyPr/>
    <a:lstStyle/>
    <a:p>
      <a:pPr>
        <a:defRPr sz="1800"/>
      </a:pPr>
      <a:endParaRPr lang="sv-SE"/>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Blad1!$B$1</c:f>
              <c:strCache>
                <c:ptCount val="1"/>
                <c:pt idx="0">
                  <c:v>Kolumn1</c:v>
                </c:pt>
              </c:strCache>
            </c:strRef>
          </c:tx>
          <c:spPr>
            <a:solidFill>
              <a:srgbClr val="FF0000"/>
            </a:solidFill>
          </c:spPr>
          <c:invertIfNegative val="0"/>
          <c:cat>
            <c:strRef>
              <c:f>Blad1!$A$2:$A$18</c:f>
              <c:strCache>
                <c:ptCount val="17"/>
                <c:pt idx="0">
                  <c:v>1 dec. 2015</c:v>
                </c:pt>
                <c:pt idx="1">
                  <c:v>1 jan. 2016</c:v>
                </c:pt>
                <c:pt idx="2">
                  <c:v>1 febr. 2016</c:v>
                </c:pt>
                <c:pt idx="3">
                  <c:v>1 mars. 2016</c:v>
                </c:pt>
                <c:pt idx="4">
                  <c:v>1 april. 2016</c:v>
                </c:pt>
                <c:pt idx="5">
                  <c:v>1 maj. 2016</c:v>
                </c:pt>
                <c:pt idx="6">
                  <c:v>1 juni. 2016</c:v>
                </c:pt>
                <c:pt idx="7">
                  <c:v>1 juli. 2016</c:v>
                </c:pt>
                <c:pt idx="8">
                  <c:v>1 aug. 2016</c:v>
                </c:pt>
                <c:pt idx="9">
                  <c:v>1 sept. 2016</c:v>
                </c:pt>
                <c:pt idx="10">
                  <c:v>1 okt. 2016</c:v>
                </c:pt>
                <c:pt idx="11">
                  <c:v>1 nov. 2016</c:v>
                </c:pt>
                <c:pt idx="12">
                  <c:v>1 dec. 2016</c:v>
                </c:pt>
                <c:pt idx="13">
                  <c:v>1 jan. 2017</c:v>
                </c:pt>
                <c:pt idx="14">
                  <c:v>1 febr. 2017</c:v>
                </c:pt>
                <c:pt idx="15">
                  <c:v>1 mars. 2017</c:v>
                </c:pt>
                <c:pt idx="16">
                  <c:v>1 april. 2017</c:v>
                </c:pt>
              </c:strCache>
            </c:strRef>
          </c:cat>
          <c:val>
            <c:numRef>
              <c:f>Blad1!$B$2:$B$18</c:f>
              <c:numCache>
                <c:formatCode>General</c:formatCode>
                <c:ptCount val="17"/>
                <c:pt idx="0">
                  <c:v>349</c:v>
                </c:pt>
                <c:pt idx="1">
                  <c:v>361</c:v>
                </c:pt>
                <c:pt idx="2">
                  <c:v>368</c:v>
                </c:pt>
                <c:pt idx="3">
                  <c:v>372</c:v>
                </c:pt>
                <c:pt idx="4">
                  <c:v>370</c:v>
                </c:pt>
                <c:pt idx="5">
                  <c:v>372</c:v>
                </c:pt>
                <c:pt idx="6">
                  <c:v>382</c:v>
                </c:pt>
                <c:pt idx="7">
                  <c:v>359</c:v>
                </c:pt>
                <c:pt idx="8">
                  <c:v>343</c:v>
                </c:pt>
                <c:pt idx="9">
                  <c:v>339</c:v>
                </c:pt>
                <c:pt idx="10">
                  <c:v>325</c:v>
                </c:pt>
                <c:pt idx="11">
                  <c:v>331</c:v>
                </c:pt>
                <c:pt idx="12">
                  <c:v>309</c:v>
                </c:pt>
                <c:pt idx="13">
                  <c:v>304</c:v>
                </c:pt>
                <c:pt idx="14">
                  <c:v>294</c:v>
                </c:pt>
                <c:pt idx="15">
                  <c:v>285</c:v>
                </c:pt>
                <c:pt idx="16">
                  <c:v>254</c:v>
                </c:pt>
              </c:numCache>
            </c:numRef>
          </c:val>
          <c:extLst>
            <c:ext xmlns:c16="http://schemas.microsoft.com/office/drawing/2014/chart" uri="{C3380CC4-5D6E-409C-BE32-E72D297353CC}">
              <c16:uniqueId val="{00000000-77F3-4461-89A8-8099CFF7D07E}"/>
            </c:ext>
          </c:extLst>
        </c:ser>
        <c:dLbls>
          <c:showLegendKey val="0"/>
          <c:showVal val="0"/>
          <c:showCatName val="0"/>
          <c:showSerName val="0"/>
          <c:showPercent val="0"/>
          <c:showBubbleSize val="0"/>
        </c:dLbls>
        <c:gapWidth val="150"/>
        <c:axId val="41212160"/>
        <c:axId val="41213952"/>
      </c:barChart>
      <c:catAx>
        <c:axId val="41212160"/>
        <c:scaling>
          <c:orientation val="minMax"/>
        </c:scaling>
        <c:delete val="0"/>
        <c:axPos val="b"/>
        <c:numFmt formatCode="General" sourceLinked="1"/>
        <c:majorTickMark val="out"/>
        <c:minorTickMark val="none"/>
        <c:tickLblPos val="nextTo"/>
        <c:txPr>
          <a:bodyPr/>
          <a:lstStyle/>
          <a:p>
            <a:pPr>
              <a:defRPr sz="800" baseline="0"/>
            </a:pPr>
            <a:endParaRPr lang="sv-SE"/>
          </a:p>
        </c:txPr>
        <c:crossAx val="41213952"/>
        <c:crosses val="autoZero"/>
        <c:auto val="1"/>
        <c:lblAlgn val="ctr"/>
        <c:lblOffset val="100"/>
        <c:noMultiLvlLbl val="1"/>
      </c:catAx>
      <c:valAx>
        <c:axId val="41213952"/>
        <c:scaling>
          <c:orientation val="minMax"/>
          <c:max val="400"/>
          <c:min val="0"/>
        </c:scaling>
        <c:delete val="0"/>
        <c:axPos val="l"/>
        <c:majorGridlines/>
        <c:numFmt formatCode="General" sourceLinked="1"/>
        <c:majorTickMark val="out"/>
        <c:minorTickMark val="none"/>
        <c:tickLblPos val="nextTo"/>
        <c:txPr>
          <a:bodyPr/>
          <a:lstStyle/>
          <a:p>
            <a:pPr>
              <a:defRPr sz="900" baseline="0"/>
            </a:pPr>
            <a:endParaRPr lang="sv-SE"/>
          </a:p>
        </c:txPr>
        <c:crossAx val="41212160"/>
        <c:crosses val="autoZero"/>
        <c:crossBetween val="between"/>
      </c:valAx>
    </c:plotArea>
    <c:plotVisOnly val="1"/>
    <c:dispBlanksAs val="gap"/>
    <c:showDLblsOverMax val="0"/>
  </c:chart>
  <c:txPr>
    <a:bodyPr/>
    <a:lstStyle/>
    <a:p>
      <a:pPr>
        <a:defRPr sz="1800"/>
      </a:pPr>
      <a:endParaRPr lang="sv-SE"/>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Blad1!$B$1</c:f>
              <c:strCache>
                <c:ptCount val="1"/>
                <c:pt idx="0">
                  <c:v>Serie 1</c:v>
                </c:pt>
              </c:strCache>
            </c:strRef>
          </c:tx>
          <c:invertIfNegative val="0"/>
          <c:cat>
            <c:strRef>
              <c:f>Blad1!$A$2:$A$18</c:f>
              <c:strCache>
                <c:ptCount val="17"/>
                <c:pt idx="0">
                  <c:v>1 nov. 2015</c:v>
                </c:pt>
                <c:pt idx="1">
                  <c:v>1 dec. 2015</c:v>
                </c:pt>
                <c:pt idx="2">
                  <c:v>1 jan. 2016</c:v>
                </c:pt>
                <c:pt idx="3">
                  <c:v>1 febr. 2016</c:v>
                </c:pt>
                <c:pt idx="4">
                  <c:v>1 mars. 2016</c:v>
                </c:pt>
                <c:pt idx="5">
                  <c:v>1 april. 2016</c:v>
                </c:pt>
                <c:pt idx="6">
                  <c:v>1 maj. 2016</c:v>
                </c:pt>
                <c:pt idx="7">
                  <c:v>1 juni. 2016</c:v>
                </c:pt>
                <c:pt idx="8">
                  <c:v>1 juli. 2016</c:v>
                </c:pt>
                <c:pt idx="9">
                  <c:v>1 aug. 2016</c:v>
                </c:pt>
                <c:pt idx="10">
                  <c:v>1 sept. 2016</c:v>
                </c:pt>
                <c:pt idx="11">
                  <c:v>1 okt. 2016</c:v>
                </c:pt>
                <c:pt idx="12">
                  <c:v>1 nov. 2016</c:v>
                </c:pt>
                <c:pt idx="13">
                  <c:v>1 dec. 2016</c:v>
                </c:pt>
                <c:pt idx="14">
                  <c:v>1 jan. 2017</c:v>
                </c:pt>
                <c:pt idx="15">
                  <c:v>1 febr. 2017</c:v>
                </c:pt>
                <c:pt idx="16">
                  <c:v>1 mars. 2017</c:v>
                </c:pt>
              </c:strCache>
            </c:strRef>
          </c:cat>
          <c:val>
            <c:numRef>
              <c:f>Blad1!$B$2:$B$18</c:f>
              <c:numCache>
                <c:formatCode>General</c:formatCode>
                <c:ptCount val="17"/>
                <c:pt idx="0">
                  <c:v>53</c:v>
                </c:pt>
                <c:pt idx="1">
                  <c:v>57</c:v>
                </c:pt>
                <c:pt idx="2">
                  <c:v>64</c:v>
                </c:pt>
                <c:pt idx="3">
                  <c:v>66</c:v>
                </c:pt>
                <c:pt idx="4">
                  <c:v>66</c:v>
                </c:pt>
                <c:pt idx="5">
                  <c:v>64</c:v>
                </c:pt>
                <c:pt idx="6">
                  <c:v>63</c:v>
                </c:pt>
                <c:pt idx="7">
                  <c:v>65</c:v>
                </c:pt>
                <c:pt idx="8">
                  <c:v>66</c:v>
                </c:pt>
                <c:pt idx="9">
                  <c:v>66</c:v>
                </c:pt>
                <c:pt idx="10">
                  <c:v>75</c:v>
                </c:pt>
                <c:pt idx="11">
                  <c:v>70</c:v>
                </c:pt>
                <c:pt idx="12">
                  <c:v>72</c:v>
                </c:pt>
                <c:pt idx="13">
                  <c:v>69</c:v>
                </c:pt>
                <c:pt idx="14">
                  <c:v>68</c:v>
                </c:pt>
                <c:pt idx="15">
                  <c:v>78</c:v>
                </c:pt>
                <c:pt idx="16">
                  <c:v>85</c:v>
                </c:pt>
              </c:numCache>
            </c:numRef>
          </c:val>
          <c:extLst>
            <c:ext xmlns:c16="http://schemas.microsoft.com/office/drawing/2014/chart" uri="{C3380CC4-5D6E-409C-BE32-E72D297353CC}">
              <c16:uniqueId val="{00000000-6DE3-4A2D-8830-0EFE98D7F5DD}"/>
            </c:ext>
          </c:extLst>
        </c:ser>
        <c:dLbls>
          <c:showLegendKey val="0"/>
          <c:showVal val="0"/>
          <c:showCatName val="0"/>
          <c:showSerName val="0"/>
          <c:showPercent val="0"/>
          <c:showBubbleSize val="0"/>
        </c:dLbls>
        <c:gapWidth val="150"/>
        <c:axId val="44570112"/>
        <c:axId val="44571648"/>
      </c:barChart>
      <c:catAx>
        <c:axId val="44570112"/>
        <c:scaling>
          <c:orientation val="minMax"/>
        </c:scaling>
        <c:delete val="0"/>
        <c:axPos val="b"/>
        <c:numFmt formatCode="General" sourceLinked="1"/>
        <c:majorTickMark val="out"/>
        <c:minorTickMark val="none"/>
        <c:tickLblPos val="nextTo"/>
        <c:txPr>
          <a:bodyPr/>
          <a:lstStyle/>
          <a:p>
            <a:pPr>
              <a:defRPr sz="800" baseline="0"/>
            </a:pPr>
            <a:endParaRPr lang="sv-SE"/>
          </a:p>
        </c:txPr>
        <c:crossAx val="44571648"/>
        <c:crosses val="autoZero"/>
        <c:auto val="1"/>
        <c:lblAlgn val="ctr"/>
        <c:lblOffset val="100"/>
        <c:noMultiLvlLbl val="1"/>
      </c:catAx>
      <c:valAx>
        <c:axId val="44571648"/>
        <c:scaling>
          <c:orientation val="minMax"/>
          <c:max val="100"/>
          <c:min val="0"/>
        </c:scaling>
        <c:delete val="0"/>
        <c:axPos val="l"/>
        <c:majorGridlines/>
        <c:numFmt formatCode="General" sourceLinked="1"/>
        <c:majorTickMark val="out"/>
        <c:minorTickMark val="none"/>
        <c:tickLblPos val="nextTo"/>
        <c:txPr>
          <a:bodyPr/>
          <a:lstStyle/>
          <a:p>
            <a:pPr>
              <a:defRPr sz="900" baseline="0"/>
            </a:pPr>
            <a:endParaRPr lang="sv-SE"/>
          </a:p>
        </c:txPr>
        <c:crossAx val="44570112"/>
        <c:crosses val="autoZero"/>
        <c:crossBetween val="between"/>
      </c:valAx>
    </c:plotArea>
    <c:plotVisOnly val="1"/>
    <c:dispBlanksAs val="gap"/>
    <c:showDLblsOverMax val="0"/>
  </c:chart>
  <c:txPr>
    <a:bodyPr/>
    <a:lstStyle/>
    <a:p>
      <a:pPr>
        <a:defRPr sz="1800"/>
      </a:pPr>
      <a:endParaRPr lang="sv-SE"/>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Blad1!$B$1</c:f>
              <c:strCache>
                <c:ptCount val="1"/>
                <c:pt idx="0">
                  <c:v>Serie 1</c:v>
                </c:pt>
              </c:strCache>
            </c:strRef>
          </c:tx>
          <c:spPr>
            <a:solidFill>
              <a:srgbClr val="FF0000"/>
            </a:solidFill>
          </c:spPr>
          <c:invertIfNegative val="0"/>
          <c:cat>
            <c:strRef>
              <c:f>Blad1!$A$2:$A$18</c:f>
              <c:strCache>
                <c:ptCount val="17"/>
                <c:pt idx="0">
                  <c:v>1 dec. 2015</c:v>
                </c:pt>
                <c:pt idx="1">
                  <c:v>1 jan. 2016</c:v>
                </c:pt>
                <c:pt idx="2">
                  <c:v>1 febr. 2016</c:v>
                </c:pt>
                <c:pt idx="3">
                  <c:v>1 mars. 2016</c:v>
                </c:pt>
                <c:pt idx="4">
                  <c:v>1 april. 2016</c:v>
                </c:pt>
                <c:pt idx="5">
                  <c:v>1 maj. 2016</c:v>
                </c:pt>
                <c:pt idx="6">
                  <c:v>1 juni. 2016</c:v>
                </c:pt>
                <c:pt idx="7">
                  <c:v>1 juli. 2016</c:v>
                </c:pt>
                <c:pt idx="8">
                  <c:v>1 aug. 2016</c:v>
                </c:pt>
                <c:pt idx="9">
                  <c:v>1 sept. 2016</c:v>
                </c:pt>
                <c:pt idx="10">
                  <c:v>1 okt. 2016</c:v>
                </c:pt>
                <c:pt idx="11">
                  <c:v>1 nov. 2016</c:v>
                </c:pt>
                <c:pt idx="12">
                  <c:v>1 dec. 2016</c:v>
                </c:pt>
                <c:pt idx="13">
                  <c:v>1 jan. 2017</c:v>
                </c:pt>
                <c:pt idx="14">
                  <c:v>1 febr. 2017</c:v>
                </c:pt>
                <c:pt idx="15">
                  <c:v>1 mars. 2017</c:v>
                </c:pt>
                <c:pt idx="16">
                  <c:v>1 april. 2017</c:v>
                </c:pt>
              </c:strCache>
            </c:strRef>
          </c:cat>
          <c:val>
            <c:numRef>
              <c:f>Blad1!$B$2:$B$18</c:f>
              <c:numCache>
                <c:formatCode>General</c:formatCode>
                <c:ptCount val="17"/>
                <c:pt idx="0">
                  <c:v>165</c:v>
                </c:pt>
                <c:pt idx="1">
                  <c:v>173</c:v>
                </c:pt>
                <c:pt idx="2">
                  <c:v>173</c:v>
                </c:pt>
                <c:pt idx="3">
                  <c:v>170</c:v>
                </c:pt>
                <c:pt idx="4">
                  <c:v>169</c:v>
                </c:pt>
                <c:pt idx="5">
                  <c:v>153</c:v>
                </c:pt>
                <c:pt idx="6">
                  <c:v>136</c:v>
                </c:pt>
                <c:pt idx="7">
                  <c:v>132</c:v>
                </c:pt>
                <c:pt idx="8">
                  <c:v>135</c:v>
                </c:pt>
                <c:pt idx="9">
                  <c:v>133</c:v>
                </c:pt>
                <c:pt idx="10">
                  <c:v>130</c:v>
                </c:pt>
                <c:pt idx="11">
                  <c:v>117</c:v>
                </c:pt>
                <c:pt idx="12">
                  <c:v>117</c:v>
                </c:pt>
                <c:pt idx="13">
                  <c:v>89</c:v>
                </c:pt>
                <c:pt idx="14">
                  <c:v>84</c:v>
                </c:pt>
                <c:pt idx="15">
                  <c:v>51</c:v>
                </c:pt>
                <c:pt idx="16">
                  <c:v>21</c:v>
                </c:pt>
              </c:numCache>
            </c:numRef>
          </c:val>
          <c:extLst>
            <c:ext xmlns:c16="http://schemas.microsoft.com/office/drawing/2014/chart" uri="{C3380CC4-5D6E-409C-BE32-E72D297353CC}">
              <c16:uniqueId val="{00000000-FBD8-4FB4-840F-44274BF5097B}"/>
            </c:ext>
          </c:extLst>
        </c:ser>
        <c:dLbls>
          <c:showLegendKey val="0"/>
          <c:showVal val="0"/>
          <c:showCatName val="0"/>
          <c:showSerName val="0"/>
          <c:showPercent val="0"/>
          <c:showBubbleSize val="0"/>
        </c:dLbls>
        <c:gapWidth val="150"/>
        <c:axId val="44587648"/>
        <c:axId val="44597632"/>
      </c:barChart>
      <c:catAx>
        <c:axId val="44587648"/>
        <c:scaling>
          <c:orientation val="minMax"/>
        </c:scaling>
        <c:delete val="0"/>
        <c:axPos val="b"/>
        <c:numFmt formatCode="General" sourceLinked="1"/>
        <c:majorTickMark val="out"/>
        <c:minorTickMark val="none"/>
        <c:tickLblPos val="nextTo"/>
        <c:txPr>
          <a:bodyPr/>
          <a:lstStyle/>
          <a:p>
            <a:pPr>
              <a:defRPr sz="800" baseline="0"/>
            </a:pPr>
            <a:endParaRPr lang="sv-SE"/>
          </a:p>
        </c:txPr>
        <c:crossAx val="44597632"/>
        <c:crosses val="autoZero"/>
        <c:auto val="1"/>
        <c:lblAlgn val="ctr"/>
        <c:lblOffset val="100"/>
        <c:noMultiLvlLbl val="1"/>
      </c:catAx>
      <c:valAx>
        <c:axId val="44597632"/>
        <c:scaling>
          <c:orientation val="minMax"/>
          <c:max val="200"/>
          <c:min val="0"/>
        </c:scaling>
        <c:delete val="0"/>
        <c:axPos val="l"/>
        <c:majorGridlines/>
        <c:numFmt formatCode="General" sourceLinked="1"/>
        <c:majorTickMark val="out"/>
        <c:minorTickMark val="none"/>
        <c:tickLblPos val="nextTo"/>
        <c:txPr>
          <a:bodyPr/>
          <a:lstStyle/>
          <a:p>
            <a:pPr>
              <a:defRPr sz="900" baseline="0"/>
            </a:pPr>
            <a:endParaRPr lang="sv-SE"/>
          </a:p>
        </c:txPr>
        <c:crossAx val="44587648"/>
        <c:crosses val="autoZero"/>
        <c:crossBetween val="between"/>
      </c:valAx>
    </c:plotArea>
    <c:plotVisOnly val="1"/>
    <c:dispBlanksAs val="gap"/>
    <c:showDLblsOverMax val="0"/>
  </c:chart>
  <c:txPr>
    <a:bodyPr/>
    <a:lstStyle/>
    <a:p>
      <a:pPr>
        <a:defRPr sz="1800"/>
      </a:pPr>
      <a:endParaRPr lang="sv-SE"/>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Blad1!$B$1</c:f>
              <c:strCache>
                <c:ptCount val="1"/>
                <c:pt idx="0">
                  <c:v>Serie 1</c:v>
                </c:pt>
              </c:strCache>
            </c:strRef>
          </c:tx>
          <c:invertIfNegative val="0"/>
          <c:cat>
            <c:strRef>
              <c:f>Blad1!$A$2:$A$18</c:f>
              <c:strCache>
                <c:ptCount val="17"/>
                <c:pt idx="0">
                  <c:v>1 nov. 2015</c:v>
                </c:pt>
                <c:pt idx="1">
                  <c:v>1 dec. 2015</c:v>
                </c:pt>
                <c:pt idx="2">
                  <c:v>1 jan. 2016</c:v>
                </c:pt>
                <c:pt idx="3">
                  <c:v>1 febr. 2016</c:v>
                </c:pt>
                <c:pt idx="4">
                  <c:v>1 mars. 2016</c:v>
                </c:pt>
                <c:pt idx="5">
                  <c:v>1 april. 2016</c:v>
                </c:pt>
                <c:pt idx="6">
                  <c:v>1 maj. 2016</c:v>
                </c:pt>
                <c:pt idx="7">
                  <c:v>1 juni. 2016</c:v>
                </c:pt>
                <c:pt idx="8">
                  <c:v>1 juli. 2016</c:v>
                </c:pt>
                <c:pt idx="9">
                  <c:v>1 aug. 2016</c:v>
                </c:pt>
                <c:pt idx="10">
                  <c:v>1 sept. 2016</c:v>
                </c:pt>
                <c:pt idx="11">
                  <c:v>1 okt. 2016</c:v>
                </c:pt>
                <c:pt idx="12">
                  <c:v>1 nov. 2016</c:v>
                </c:pt>
                <c:pt idx="13">
                  <c:v>1 dec. 2016</c:v>
                </c:pt>
                <c:pt idx="14">
                  <c:v>1 jan. 2017</c:v>
                </c:pt>
                <c:pt idx="15">
                  <c:v>1 febr. 2017</c:v>
                </c:pt>
                <c:pt idx="16">
                  <c:v>1 mars. 2017</c:v>
                </c:pt>
              </c:strCache>
            </c:strRef>
          </c:cat>
          <c:val>
            <c:numRef>
              <c:f>Blad1!$B$2:$B$18</c:f>
              <c:numCache>
                <c:formatCode>General</c:formatCode>
                <c:ptCount val="17"/>
                <c:pt idx="0">
                  <c:v>77</c:v>
                </c:pt>
                <c:pt idx="1">
                  <c:v>81</c:v>
                </c:pt>
                <c:pt idx="2">
                  <c:v>88</c:v>
                </c:pt>
                <c:pt idx="3">
                  <c:v>94</c:v>
                </c:pt>
                <c:pt idx="4">
                  <c:v>93</c:v>
                </c:pt>
                <c:pt idx="5">
                  <c:v>104</c:v>
                </c:pt>
                <c:pt idx="6">
                  <c:v>85</c:v>
                </c:pt>
                <c:pt idx="7">
                  <c:v>104</c:v>
                </c:pt>
                <c:pt idx="8">
                  <c:v>112</c:v>
                </c:pt>
                <c:pt idx="9">
                  <c:v>108</c:v>
                </c:pt>
                <c:pt idx="10">
                  <c:v>102</c:v>
                </c:pt>
                <c:pt idx="11">
                  <c:v>116</c:v>
                </c:pt>
                <c:pt idx="12">
                  <c:v>126</c:v>
                </c:pt>
                <c:pt idx="13">
                  <c:v>125</c:v>
                </c:pt>
                <c:pt idx="14">
                  <c:v>134</c:v>
                </c:pt>
                <c:pt idx="15">
                  <c:v>137</c:v>
                </c:pt>
                <c:pt idx="16">
                  <c:v>134</c:v>
                </c:pt>
              </c:numCache>
            </c:numRef>
          </c:val>
          <c:extLst>
            <c:ext xmlns:c16="http://schemas.microsoft.com/office/drawing/2014/chart" uri="{C3380CC4-5D6E-409C-BE32-E72D297353CC}">
              <c16:uniqueId val="{00000000-1BAA-4689-AE78-64AAFDA10B9D}"/>
            </c:ext>
          </c:extLst>
        </c:ser>
        <c:dLbls>
          <c:showLegendKey val="0"/>
          <c:showVal val="0"/>
          <c:showCatName val="0"/>
          <c:showSerName val="0"/>
          <c:showPercent val="0"/>
          <c:showBubbleSize val="0"/>
        </c:dLbls>
        <c:gapWidth val="150"/>
        <c:axId val="44279296"/>
        <c:axId val="44280832"/>
      </c:barChart>
      <c:catAx>
        <c:axId val="44279296"/>
        <c:scaling>
          <c:orientation val="minMax"/>
        </c:scaling>
        <c:delete val="0"/>
        <c:axPos val="b"/>
        <c:numFmt formatCode="General" sourceLinked="1"/>
        <c:majorTickMark val="out"/>
        <c:minorTickMark val="none"/>
        <c:tickLblPos val="nextTo"/>
        <c:txPr>
          <a:bodyPr/>
          <a:lstStyle/>
          <a:p>
            <a:pPr>
              <a:defRPr sz="800" baseline="0"/>
            </a:pPr>
            <a:endParaRPr lang="sv-SE"/>
          </a:p>
        </c:txPr>
        <c:crossAx val="44280832"/>
        <c:crosses val="autoZero"/>
        <c:auto val="1"/>
        <c:lblAlgn val="ctr"/>
        <c:lblOffset val="100"/>
        <c:noMultiLvlLbl val="1"/>
      </c:catAx>
      <c:valAx>
        <c:axId val="44280832"/>
        <c:scaling>
          <c:orientation val="minMax"/>
          <c:max val="150"/>
          <c:min val="0"/>
        </c:scaling>
        <c:delete val="0"/>
        <c:axPos val="l"/>
        <c:majorGridlines/>
        <c:numFmt formatCode="General" sourceLinked="1"/>
        <c:majorTickMark val="out"/>
        <c:minorTickMark val="none"/>
        <c:tickLblPos val="nextTo"/>
        <c:txPr>
          <a:bodyPr/>
          <a:lstStyle/>
          <a:p>
            <a:pPr>
              <a:defRPr sz="900" baseline="0"/>
            </a:pPr>
            <a:endParaRPr lang="sv-SE"/>
          </a:p>
        </c:txPr>
        <c:crossAx val="44279296"/>
        <c:crosses val="autoZero"/>
        <c:crossBetween val="between"/>
      </c:valAx>
    </c:plotArea>
    <c:plotVisOnly val="1"/>
    <c:dispBlanksAs val="gap"/>
    <c:showDLblsOverMax val="0"/>
  </c:chart>
  <c:txPr>
    <a:bodyPr/>
    <a:lstStyle/>
    <a:p>
      <a:pPr>
        <a:defRPr sz="1800"/>
      </a:pPr>
      <a:endParaRPr lang="sv-SE"/>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Blad1!$B$1</c:f>
              <c:strCache>
                <c:ptCount val="1"/>
                <c:pt idx="0">
                  <c:v>Serie 1</c:v>
                </c:pt>
              </c:strCache>
            </c:strRef>
          </c:tx>
          <c:spPr>
            <a:solidFill>
              <a:srgbClr val="FF0000"/>
            </a:solidFill>
          </c:spPr>
          <c:invertIfNegative val="0"/>
          <c:cat>
            <c:strRef>
              <c:f>Blad1!$A$2:$A$18</c:f>
              <c:strCache>
                <c:ptCount val="17"/>
                <c:pt idx="0">
                  <c:v>1 dec. 2015</c:v>
                </c:pt>
                <c:pt idx="1">
                  <c:v>1 jan. 2016</c:v>
                </c:pt>
                <c:pt idx="2">
                  <c:v>1 febr. 2016</c:v>
                </c:pt>
                <c:pt idx="3">
                  <c:v>1 mars. 2016</c:v>
                </c:pt>
                <c:pt idx="4">
                  <c:v>1 april. 2016</c:v>
                </c:pt>
                <c:pt idx="5">
                  <c:v>1 maj. 2016</c:v>
                </c:pt>
                <c:pt idx="6">
                  <c:v>1 juni. 2016</c:v>
                </c:pt>
                <c:pt idx="7">
                  <c:v>1 juli. 2016</c:v>
                </c:pt>
                <c:pt idx="8">
                  <c:v>1 aug. 2016</c:v>
                </c:pt>
                <c:pt idx="9">
                  <c:v>1 sept. 2016</c:v>
                </c:pt>
                <c:pt idx="10">
                  <c:v>1 okt. 2016</c:v>
                </c:pt>
                <c:pt idx="11">
                  <c:v>1 nov. 2016</c:v>
                </c:pt>
                <c:pt idx="12">
                  <c:v>1 dec. 2016</c:v>
                </c:pt>
                <c:pt idx="13">
                  <c:v>1 jan. 2017</c:v>
                </c:pt>
                <c:pt idx="14">
                  <c:v>1 febr. 2017</c:v>
                </c:pt>
                <c:pt idx="15">
                  <c:v>1 mars. 2017</c:v>
                </c:pt>
                <c:pt idx="16">
                  <c:v>1 april. 2017</c:v>
                </c:pt>
              </c:strCache>
            </c:strRef>
          </c:cat>
          <c:val>
            <c:numRef>
              <c:f>Blad1!$B$2:$B$18</c:f>
              <c:numCache>
                <c:formatCode>General</c:formatCode>
                <c:ptCount val="17"/>
                <c:pt idx="0">
                  <c:v>269</c:v>
                </c:pt>
                <c:pt idx="1">
                  <c:v>306</c:v>
                </c:pt>
                <c:pt idx="2">
                  <c:v>311</c:v>
                </c:pt>
                <c:pt idx="3">
                  <c:v>320</c:v>
                </c:pt>
                <c:pt idx="4">
                  <c:v>284</c:v>
                </c:pt>
                <c:pt idx="5">
                  <c:v>279</c:v>
                </c:pt>
                <c:pt idx="6">
                  <c:v>283</c:v>
                </c:pt>
                <c:pt idx="7">
                  <c:v>285</c:v>
                </c:pt>
                <c:pt idx="8">
                  <c:v>265</c:v>
                </c:pt>
                <c:pt idx="9">
                  <c:v>276</c:v>
                </c:pt>
                <c:pt idx="10">
                  <c:v>280</c:v>
                </c:pt>
                <c:pt idx="11">
                  <c:v>271</c:v>
                </c:pt>
                <c:pt idx="12">
                  <c:v>254</c:v>
                </c:pt>
                <c:pt idx="13">
                  <c:v>206</c:v>
                </c:pt>
                <c:pt idx="14">
                  <c:v>194</c:v>
                </c:pt>
                <c:pt idx="15">
                  <c:v>155</c:v>
                </c:pt>
                <c:pt idx="16">
                  <c:v>156</c:v>
                </c:pt>
              </c:numCache>
            </c:numRef>
          </c:val>
          <c:extLst>
            <c:ext xmlns:c16="http://schemas.microsoft.com/office/drawing/2014/chart" uri="{C3380CC4-5D6E-409C-BE32-E72D297353CC}">
              <c16:uniqueId val="{00000000-89C2-450A-AFA7-E2D3E760BABC}"/>
            </c:ext>
          </c:extLst>
        </c:ser>
        <c:dLbls>
          <c:showLegendKey val="0"/>
          <c:showVal val="0"/>
          <c:showCatName val="0"/>
          <c:showSerName val="0"/>
          <c:showPercent val="0"/>
          <c:showBubbleSize val="0"/>
        </c:dLbls>
        <c:gapWidth val="150"/>
        <c:axId val="45879296"/>
        <c:axId val="45881216"/>
      </c:barChart>
      <c:catAx>
        <c:axId val="45879296"/>
        <c:scaling>
          <c:orientation val="minMax"/>
        </c:scaling>
        <c:delete val="0"/>
        <c:axPos val="b"/>
        <c:numFmt formatCode="General" sourceLinked="1"/>
        <c:majorTickMark val="out"/>
        <c:minorTickMark val="none"/>
        <c:tickLblPos val="nextTo"/>
        <c:txPr>
          <a:bodyPr/>
          <a:lstStyle/>
          <a:p>
            <a:pPr>
              <a:defRPr sz="800" baseline="0"/>
            </a:pPr>
            <a:endParaRPr lang="sv-SE"/>
          </a:p>
        </c:txPr>
        <c:crossAx val="45881216"/>
        <c:crosses val="autoZero"/>
        <c:auto val="1"/>
        <c:lblAlgn val="ctr"/>
        <c:lblOffset val="100"/>
        <c:noMultiLvlLbl val="1"/>
      </c:catAx>
      <c:valAx>
        <c:axId val="45881216"/>
        <c:scaling>
          <c:orientation val="minMax"/>
          <c:max val="350"/>
          <c:min val="0"/>
        </c:scaling>
        <c:delete val="0"/>
        <c:axPos val="l"/>
        <c:majorGridlines/>
        <c:numFmt formatCode="General" sourceLinked="1"/>
        <c:majorTickMark val="out"/>
        <c:minorTickMark val="none"/>
        <c:tickLblPos val="nextTo"/>
        <c:txPr>
          <a:bodyPr/>
          <a:lstStyle/>
          <a:p>
            <a:pPr>
              <a:defRPr sz="900" baseline="0"/>
            </a:pPr>
            <a:endParaRPr lang="sv-SE"/>
          </a:p>
        </c:txPr>
        <c:crossAx val="45879296"/>
        <c:crosses val="autoZero"/>
        <c:crossBetween val="between"/>
      </c:valAx>
    </c:plotArea>
    <c:plotVisOnly val="1"/>
    <c:dispBlanksAs val="gap"/>
    <c:showDLblsOverMax val="0"/>
  </c:chart>
  <c:txPr>
    <a:bodyPr/>
    <a:lstStyle/>
    <a:p>
      <a:pPr>
        <a:defRPr sz="1800"/>
      </a:pPr>
      <a:endParaRPr lang="sv-SE"/>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Blad1!$B$1</c:f>
              <c:strCache>
                <c:ptCount val="1"/>
                <c:pt idx="0">
                  <c:v>Serie 1</c:v>
                </c:pt>
              </c:strCache>
            </c:strRef>
          </c:tx>
          <c:invertIfNegative val="0"/>
          <c:cat>
            <c:strRef>
              <c:f>Blad1!$A$2:$A$18</c:f>
              <c:strCache>
                <c:ptCount val="17"/>
                <c:pt idx="0">
                  <c:v>1 nov. 2015</c:v>
                </c:pt>
                <c:pt idx="1">
                  <c:v>1 dec. 2015</c:v>
                </c:pt>
                <c:pt idx="2">
                  <c:v>1 jan. 2016</c:v>
                </c:pt>
                <c:pt idx="3">
                  <c:v>1 febr. 2016</c:v>
                </c:pt>
                <c:pt idx="4">
                  <c:v>1 mars. 2016</c:v>
                </c:pt>
                <c:pt idx="5">
                  <c:v>1 april. 2016</c:v>
                </c:pt>
                <c:pt idx="6">
                  <c:v>1 maj. 2016</c:v>
                </c:pt>
                <c:pt idx="7">
                  <c:v>1 juni. 2016</c:v>
                </c:pt>
                <c:pt idx="8">
                  <c:v>1 juli. 2016</c:v>
                </c:pt>
                <c:pt idx="9">
                  <c:v>1 aug. 2016</c:v>
                </c:pt>
                <c:pt idx="10">
                  <c:v>1 sept. 2016</c:v>
                </c:pt>
                <c:pt idx="11">
                  <c:v>1 okt. 2016</c:v>
                </c:pt>
                <c:pt idx="12">
                  <c:v>1 nov. 2016</c:v>
                </c:pt>
                <c:pt idx="13">
                  <c:v>1 dec. 2016</c:v>
                </c:pt>
                <c:pt idx="14">
                  <c:v>1 jan. 2017</c:v>
                </c:pt>
                <c:pt idx="15">
                  <c:v>1 febr. 2017</c:v>
                </c:pt>
                <c:pt idx="16">
                  <c:v>1 mars. 2017</c:v>
                </c:pt>
              </c:strCache>
            </c:strRef>
          </c:cat>
          <c:val>
            <c:numRef>
              <c:f>Blad1!$B$2:$B$18</c:f>
              <c:numCache>
                <c:formatCode>General</c:formatCode>
                <c:ptCount val="17"/>
                <c:pt idx="0">
                  <c:v>178</c:v>
                </c:pt>
                <c:pt idx="1">
                  <c:v>197</c:v>
                </c:pt>
                <c:pt idx="2">
                  <c:v>212</c:v>
                </c:pt>
                <c:pt idx="3">
                  <c:v>231</c:v>
                </c:pt>
                <c:pt idx="4">
                  <c:v>237</c:v>
                </c:pt>
                <c:pt idx="5">
                  <c:v>249</c:v>
                </c:pt>
                <c:pt idx="6">
                  <c:v>258</c:v>
                </c:pt>
                <c:pt idx="7">
                  <c:v>268</c:v>
                </c:pt>
                <c:pt idx="8">
                  <c:v>278</c:v>
                </c:pt>
                <c:pt idx="9">
                  <c:v>277</c:v>
                </c:pt>
                <c:pt idx="10">
                  <c:v>283</c:v>
                </c:pt>
                <c:pt idx="11">
                  <c:v>296</c:v>
                </c:pt>
                <c:pt idx="12">
                  <c:v>317</c:v>
                </c:pt>
                <c:pt idx="13">
                  <c:v>339</c:v>
                </c:pt>
                <c:pt idx="14">
                  <c:v>363</c:v>
                </c:pt>
                <c:pt idx="15">
                  <c:v>366</c:v>
                </c:pt>
                <c:pt idx="16">
                  <c:v>371</c:v>
                </c:pt>
              </c:numCache>
            </c:numRef>
          </c:val>
          <c:extLst>
            <c:ext xmlns:c16="http://schemas.microsoft.com/office/drawing/2014/chart" uri="{C3380CC4-5D6E-409C-BE32-E72D297353CC}">
              <c16:uniqueId val="{00000000-1440-4601-B0A1-A315AC7A8CFC}"/>
            </c:ext>
          </c:extLst>
        </c:ser>
        <c:dLbls>
          <c:showLegendKey val="0"/>
          <c:showVal val="0"/>
          <c:showCatName val="0"/>
          <c:showSerName val="0"/>
          <c:showPercent val="0"/>
          <c:showBubbleSize val="0"/>
        </c:dLbls>
        <c:gapWidth val="150"/>
        <c:axId val="239347584"/>
        <c:axId val="239359104"/>
      </c:barChart>
      <c:catAx>
        <c:axId val="239347584"/>
        <c:scaling>
          <c:orientation val="minMax"/>
        </c:scaling>
        <c:delete val="0"/>
        <c:axPos val="b"/>
        <c:numFmt formatCode="General" sourceLinked="1"/>
        <c:majorTickMark val="out"/>
        <c:minorTickMark val="none"/>
        <c:tickLblPos val="nextTo"/>
        <c:txPr>
          <a:bodyPr/>
          <a:lstStyle/>
          <a:p>
            <a:pPr>
              <a:defRPr sz="800" baseline="0"/>
            </a:pPr>
            <a:endParaRPr lang="sv-SE"/>
          </a:p>
        </c:txPr>
        <c:crossAx val="239359104"/>
        <c:crosses val="autoZero"/>
        <c:auto val="1"/>
        <c:lblAlgn val="ctr"/>
        <c:lblOffset val="100"/>
        <c:noMultiLvlLbl val="1"/>
      </c:catAx>
      <c:valAx>
        <c:axId val="239359104"/>
        <c:scaling>
          <c:orientation val="minMax"/>
          <c:max val="400"/>
          <c:min val="0"/>
        </c:scaling>
        <c:delete val="0"/>
        <c:axPos val="l"/>
        <c:majorGridlines/>
        <c:numFmt formatCode="General" sourceLinked="1"/>
        <c:majorTickMark val="out"/>
        <c:minorTickMark val="none"/>
        <c:tickLblPos val="nextTo"/>
        <c:txPr>
          <a:bodyPr/>
          <a:lstStyle/>
          <a:p>
            <a:pPr>
              <a:defRPr sz="900" baseline="0"/>
            </a:pPr>
            <a:endParaRPr lang="sv-SE"/>
          </a:p>
        </c:txPr>
        <c:crossAx val="239347584"/>
        <c:crosses val="autoZero"/>
        <c:crossBetween val="between"/>
      </c:valAx>
    </c:plotArea>
    <c:plotVisOnly val="1"/>
    <c:dispBlanksAs val="gap"/>
    <c:showDLblsOverMax val="0"/>
  </c:chart>
  <c:txPr>
    <a:bodyPr/>
    <a:lstStyle/>
    <a:p>
      <a:pPr>
        <a:defRPr sz="1800"/>
      </a:pPr>
      <a:endParaRPr lang="sv-SE"/>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F92B24A-C864-4B64-B55B-6940E82D7EEB}" type="doc">
      <dgm:prSet loTypeId="urn:microsoft.com/office/officeart/2005/8/layout/hChevron3" loCatId="process" qsTypeId="urn:microsoft.com/office/officeart/2005/8/quickstyle/simple1" qsCatId="simple" csTypeId="urn:microsoft.com/office/officeart/2005/8/colors/accent1_2" csCatId="accent1" phldr="1"/>
      <dgm:spPr/>
    </dgm:pt>
    <dgm:pt modelId="{49A50F39-AD82-42B3-9D9D-67F99C908E38}">
      <dgm:prSet phldrT="[Text]" custT="1"/>
      <dgm:spPr>
        <a:solidFill>
          <a:srgbClr val="FF0000"/>
        </a:solidFill>
      </dgm:spPr>
      <dgm:t>
        <a:bodyPr/>
        <a:lstStyle/>
        <a:p>
          <a:r>
            <a:rPr lang="sv-SE" sz="1100" b="1" dirty="0">
              <a:solidFill>
                <a:schemeClr val="tx1"/>
              </a:solidFill>
            </a:rPr>
            <a:t>Ankoms</a:t>
          </a:r>
          <a:r>
            <a:rPr lang="sv-SE" sz="1100" dirty="0">
              <a:solidFill>
                <a:schemeClr val="tx1"/>
              </a:solidFill>
            </a:rPr>
            <a:t>t till Sverige, </a:t>
          </a:r>
        </a:p>
        <a:p>
          <a:r>
            <a:rPr lang="sv-SE" sz="1100" dirty="0">
              <a:solidFill>
                <a:schemeClr val="tx1"/>
              </a:solidFill>
            </a:rPr>
            <a:t>registreras som asylsökande.</a:t>
          </a:r>
        </a:p>
      </dgm:t>
    </dgm:pt>
    <dgm:pt modelId="{4A1F90F7-AC4C-42F1-8160-E2D57AA674B5}" type="parTrans" cxnId="{4F9998CA-4400-46DF-BBAC-22F9664F60F9}">
      <dgm:prSet/>
      <dgm:spPr/>
      <dgm:t>
        <a:bodyPr/>
        <a:lstStyle/>
        <a:p>
          <a:endParaRPr lang="sv-SE"/>
        </a:p>
      </dgm:t>
    </dgm:pt>
    <dgm:pt modelId="{A934B3DC-3F7C-49DF-ACAA-2721AF006B7D}" type="sibTrans" cxnId="{4F9998CA-4400-46DF-BBAC-22F9664F60F9}">
      <dgm:prSet/>
      <dgm:spPr/>
      <dgm:t>
        <a:bodyPr/>
        <a:lstStyle/>
        <a:p>
          <a:endParaRPr lang="sv-SE"/>
        </a:p>
      </dgm:t>
    </dgm:pt>
    <dgm:pt modelId="{26CCE967-940A-4E0E-8F8B-47D7FCE948A1}">
      <dgm:prSet phldrT="[Text]" custT="1"/>
      <dgm:spPr>
        <a:solidFill>
          <a:srgbClr val="FF0000"/>
        </a:solidFill>
      </dgm:spPr>
      <dgm:t>
        <a:bodyPr/>
        <a:lstStyle/>
        <a:p>
          <a:r>
            <a:rPr lang="sv-SE" sz="1100" b="1" dirty="0">
              <a:solidFill>
                <a:schemeClr val="tx1"/>
              </a:solidFill>
            </a:rPr>
            <a:t>Asylsökande</a:t>
          </a:r>
        </a:p>
        <a:p>
          <a:r>
            <a:rPr lang="sv-SE" sz="1100" dirty="0">
              <a:solidFill>
                <a:schemeClr val="tx1"/>
              </a:solidFill>
            </a:rPr>
            <a:t>Väntar som asylsökande på besked om uppehållstillstånd eller avslag.</a:t>
          </a:r>
        </a:p>
        <a:p>
          <a:r>
            <a:rPr lang="sv-SE" sz="1100" dirty="0">
              <a:solidFill>
                <a:schemeClr val="tx1"/>
              </a:solidFill>
            </a:rPr>
            <a:t>Väntetiden varierar över tid.</a:t>
          </a:r>
        </a:p>
      </dgm:t>
    </dgm:pt>
    <dgm:pt modelId="{2996F370-AB3D-46AE-B70E-DA610F898EEE}" type="parTrans" cxnId="{3F5AD859-B21F-4133-BC10-E26E0A26475B}">
      <dgm:prSet/>
      <dgm:spPr/>
      <dgm:t>
        <a:bodyPr/>
        <a:lstStyle/>
        <a:p>
          <a:endParaRPr lang="sv-SE"/>
        </a:p>
      </dgm:t>
    </dgm:pt>
    <dgm:pt modelId="{68DE7FB4-62F9-41D9-A59E-9C6EDC3426A7}" type="sibTrans" cxnId="{3F5AD859-B21F-4133-BC10-E26E0A26475B}">
      <dgm:prSet/>
      <dgm:spPr/>
      <dgm:t>
        <a:bodyPr/>
        <a:lstStyle/>
        <a:p>
          <a:endParaRPr lang="sv-SE"/>
        </a:p>
      </dgm:t>
    </dgm:pt>
    <dgm:pt modelId="{E8F5C12F-56EB-4D54-8545-666E99E05649}">
      <dgm:prSet phldrT="[Text]" custT="1"/>
      <dgm:spPr/>
      <dgm:t>
        <a:bodyPr/>
        <a:lstStyle/>
        <a:p>
          <a:endParaRPr lang="sv-SE" sz="1100" dirty="0">
            <a:solidFill>
              <a:schemeClr val="tx1"/>
            </a:solidFill>
          </a:endParaRPr>
        </a:p>
        <a:p>
          <a:r>
            <a:rPr lang="sv-SE" sz="1100" b="1" dirty="0">
              <a:solidFill>
                <a:schemeClr val="tx1"/>
              </a:solidFill>
            </a:rPr>
            <a:t>Nyanländ</a:t>
          </a:r>
        </a:p>
        <a:p>
          <a:r>
            <a:rPr lang="sv-SE" sz="1100" dirty="0">
              <a:solidFill>
                <a:schemeClr val="tx1"/>
              </a:solidFill>
            </a:rPr>
            <a:t>De som får uppehållstillstånd flyttar själv eller via anvisning till en kommun och börjar  </a:t>
          </a:r>
          <a:r>
            <a:rPr lang="sv-SE" sz="1100" b="1" dirty="0">
              <a:solidFill>
                <a:schemeClr val="tx1"/>
              </a:solidFill>
            </a:rPr>
            <a:t>etableringen </a:t>
          </a:r>
          <a:r>
            <a:rPr lang="sv-SE" sz="1100" b="0" dirty="0">
              <a:solidFill>
                <a:schemeClr val="tx1"/>
              </a:solidFill>
            </a:rPr>
            <a:t>som pågår under 2 år.</a:t>
          </a:r>
        </a:p>
        <a:p>
          <a:r>
            <a:rPr lang="sv-SE" sz="1100" b="0" dirty="0">
              <a:solidFill>
                <a:schemeClr val="tx1"/>
              </a:solidFill>
            </a:rPr>
            <a:t>Även anhöriga till dessa ingår i etableringen.                 </a:t>
          </a:r>
        </a:p>
        <a:p>
          <a:endParaRPr lang="sv-SE" sz="1100" dirty="0">
            <a:solidFill>
              <a:schemeClr val="tx1"/>
            </a:solidFill>
          </a:endParaRPr>
        </a:p>
      </dgm:t>
    </dgm:pt>
    <dgm:pt modelId="{A271F33C-1360-4BC2-BA53-72B5A98CF56E}" type="parTrans" cxnId="{419BFFC3-2397-42F2-854D-0F06946D4948}">
      <dgm:prSet/>
      <dgm:spPr/>
      <dgm:t>
        <a:bodyPr/>
        <a:lstStyle/>
        <a:p>
          <a:endParaRPr lang="sv-SE"/>
        </a:p>
      </dgm:t>
    </dgm:pt>
    <dgm:pt modelId="{839B2F35-3101-42AC-9F33-0B1DCCF22A35}" type="sibTrans" cxnId="{419BFFC3-2397-42F2-854D-0F06946D4948}">
      <dgm:prSet/>
      <dgm:spPr/>
      <dgm:t>
        <a:bodyPr/>
        <a:lstStyle/>
        <a:p>
          <a:endParaRPr lang="sv-SE"/>
        </a:p>
      </dgm:t>
    </dgm:pt>
    <dgm:pt modelId="{C5D49D56-1A88-40CE-8DCF-4CF42D6A1C4D}">
      <dgm:prSet custT="1"/>
      <dgm:spPr/>
      <dgm:t>
        <a:bodyPr/>
        <a:lstStyle/>
        <a:p>
          <a:r>
            <a:rPr lang="sv-SE" sz="1100" b="1" dirty="0">
              <a:solidFill>
                <a:schemeClr val="tx1"/>
              </a:solidFill>
            </a:rPr>
            <a:t>Nyanländ Af 2+1 år</a:t>
          </a:r>
        </a:p>
        <a:p>
          <a:r>
            <a:rPr lang="sv-SE" sz="1100" dirty="0">
              <a:solidFill>
                <a:schemeClr val="tx1"/>
              </a:solidFill>
            </a:rPr>
            <a:t>Nyanländ hos arbetsförmedlingen är man i 3 år. Efter avslutad etablering kan man gå in i    </a:t>
          </a:r>
          <a:r>
            <a:rPr lang="sv-SE" sz="1100" b="1" dirty="0">
              <a:solidFill>
                <a:schemeClr val="tx1"/>
              </a:solidFill>
            </a:rPr>
            <a:t>Jobb-och utvecklingsgarantin, Jobbgarantin för unga</a:t>
          </a:r>
        </a:p>
      </dgm:t>
    </dgm:pt>
    <dgm:pt modelId="{9D5D16AD-67B5-4C8F-8AAB-866A4DE513F0}" type="parTrans" cxnId="{DB9A3FEA-E87C-45B7-B14D-09CC7C7D73BE}">
      <dgm:prSet/>
      <dgm:spPr/>
      <dgm:t>
        <a:bodyPr/>
        <a:lstStyle/>
        <a:p>
          <a:endParaRPr lang="sv-SE"/>
        </a:p>
      </dgm:t>
    </dgm:pt>
    <dgm:pt modelId="{A42BDC89-71F7-4B76-A0E8-C5686891DE2E}" type="sibTrans" cxnId="{DB9A3FEA-E87C-45B7-B14D-09CC7C7D73BE}">
      <dgm:prSet/>
      <dgm:spPr/>
      <dgm:t>
        <a:bodyPr/>
        <a:lstStyle/>
        <a:p>
          <a:endParaRPr lang="sv-SE"/>
        </a:p>
      </dgm:t>
    </dgm:pt>
    <dgm:pt modelId="{FDB127F7-8435-4327-A917-943F598CA34C}" type="pres">
      <dgm:prSet presAssocID="{3F92B24A-C864-4B64-B55B-6940E82D7EEB}" presName="Name0" presStyleCnt="0">
        <dgm:presLayoutVars>
          <dgm:dir/>
          <dgm:resizeHandles val="exact"/>
        </dgm:presLayoutVars>
      </dgm:prSet>
      <dgm:spPr/>
    </dgm:pt>
    <dgm:pt modelId="{6F639A25-11C6-4259-9D5B-F1B6FADFEC59}" type="pres">
      <dgm:prSet presAssocID="{49A50F39-AD82-42B3-9D9D-67F99C908E38}" presName="parTxOnly" presStyleLbl="node1" presStyleIdx="0" presStyleCnt="4" custScaleX="67619" custScaleY="179376" custLinFactX="4478" custLinFactNeighborX="100000" custLinFactNeighborY="-1616">
        <dgm:presLayoutVars>
          <dgm:bulletEnabled val="1"/>
        </dgm:presLayoutVars>
      </dgm:prSet>
      <dgm:spPr/>
    </dgm:pt>
    <dgm:pt modelId="{F99E06AD-5B37-423A-AB23-651BB5CED2FA}" type="pres">
      <dgm:prSet presAssocID="{A934B3DC-3F7C-49DF-ACAA-2721AF006B7D}" presName="parSpace" presStyleCnt="0"/>
      <dgm:spPr/>
    </dgm:pt>
    <dgm:pt modelId="{7157D360-F598-4092-B4A0-79FCFDB9719A}" type="pres">
      <dgm:prSet presAssocID="{26CCE967-940A-4E0E-8F8B-47D7FCE948A1}" presName="parTxOnly" presStyleLbl="node1" presStyleIdx="1" presStyleCnt="4" custScaleX="134962" custScaleY="191124" custLinFactNeighborX="56247" custLinFactNeighborY="-385">
        <dgm:presLayoutVars>
          <dgm:bulletEnabled val="1"/>
        </dgm:presLayoutVars>
      </dgm:prSet>
      <dgm:spPr/>
    </dgm:pt>
    <dgm:pt modelId="{090A9373-FBB8-461A-9BBC-F92A7E9D9440}" type="pres">
      <dgm:prSet presAssocID="{68DE7FB4-62F9-41D9-A59E-9C6EDC3426A7}" presName="parSpace" presStyleCnt="0"/>
      <dgm:spPr/>
    </dgm:pt>
    <dgm:pt modelId="{A0876B77-78AB-4FE0-AD81-859AA53D997D}" type="pres">
      <dgm:prSet presAssocID="{E8F5C12F-56EB-4D54-8545-666E99E05649}" presName="parTxOnly" presStyleLbl="node1" presStyleIdx="2" presStyleCnt="4" custScaleX="161549" custScaleY="189818" custLinFactNeighborX="-1909" custLinFactNeighborY="-1062">
        <dgm:presLayoutVars>
          <dgm:bulletEnabled val="1"/>
        </dgm:presLayoutVars>
      </dgm:prSet>
      <dgm:spPr/>
    </dgm:pt>
    <dgm:pt modelId="{0D1FD49B-CE25-477D-94A2-760513F0194B}" type="pres">
      <dgm:prSet presAssocID="{839B2F35-3101-42AC-9F33-0B1DCCF22A35}" presName="parSpace" presStyleCnt="0"/>
      <dgm:spPr/>
    </dgm:pt>
    <dgm:pt modelId="{AE715E13-0266-48E4-A92E-F76A293DED0C}" type="pres">
      <dgm:prSet presAssocID="{C5D49D56-1A88-40CE-8DCF-4CF42D6A1C4D}" presName="parTxOnly" presStyleLbl="node1" presStyleIdx="3" presStyleCnt="4" custScaleX="142435" custScaleY="190292" custLinFactNeighborX="-67286" custLinFactNeighborY="-1455">
        <dgm:presLayoutVars>
          <dgm:bulletEnabled val="1"/>
        </dgm:presLayoutVars>
      </dgm:prSet>
      <dgm:spPr/>
    </dgm:pt>
  </dgm:ptLst>
  <dgm:cxnLst>
    <dgm:cxn modelId="{419BFFC3-2397-42F2-854D-0F06946D4948}" srcId="{3F92B24A-C864-4B64-B55B-6940E82D7EEB}" destId="{E8F5C12F-56EB-4D54-8545-666E99E05649}" srcOrd="2" destOrd="0" parTransId="{A271F33C-1360-4BC2-BA53-72B5A98CF56E}" sibTransId="{839B2F35-3101-42AC-9F33-0B1DCCF22A35}"/>
    <dgm:cxn modelId="{DB9A3FEA-E87C-45B7-B14D-09CC7C7D73BE}" srcId="{3F92B24A-C864-4B64-B55B-6940E82D7EEB}" destId="{C5D49D56-1A88-40CE-8DCF-4CF42D6A1C4D}" srcOrd="3" destOrd="0" parTransId="{9D5D16AD-67B5-4C8F-8AAB-866A4DE513F0}" sibTransId="{A42BDC89-71F7-4B76-A0E8-C5686891DE2E}"/>
    <dgm:cxn modelId="{4F9998CA-4400-46DF-BBAC-22F9664F60F9}" srcId="{3F92B24A-C864-4B64-B55B-6940E82D7EEB}" destId="{49A50F39-AD82-42B3-9D9D-67F99C908E38}" srcOrd="0" destOrd="0" parTransId="{4A1F90F7-AC4C-42F1-8160-E2D57AA674B5}" sibTransId="{A934B3DC-3F7C-49DF-ACAA-2721AF006B7D}"/>
    <dgm:cxn modelId="{CE78D565-77BA-4795-8E5B-58DF5E0CF95E}" type="presOf" srcId="{26CCE967-940A-4E0E-8F8B-47D7FCE948A1}" destId="{7157D360-F598-4092-B4A0-79FCFDB9719A}" srcOrd="0" destOrd="0" presId="urn:microsoft.com/office/officeart/2005/8/layout/hChevron3"/>
    <dgm:cxn modelId="{D230B15B-4911-4BCD-B0E3-629D754975EC}" type="presOf" srcId="{C5D49D56-1A88-40CE-8DCF-4CF42D6A1C4D}" destId="{AE715E13-0266-48E4-A92E-F76A293DED0C}" srcOrd="0" destOrd="0" presId="urn:microsoft.com/office/officeart/2005/8/layout/hChevron3"/>
    <dgm:cxn modelId="{C9D08067-3785-496F-B646-0284B18495F5}" type="presOf" srcId="{E8F5C12F-56EB-4D54-8545-666E99E05649}" destId="{A0876B77-78AB-4FE0-AD81-859AA53D997D}" srcOrd="0" destOrd="0" presId="urn:microsoft.com/office/officeart/2005/8/layout/hChevron3"/>
    <dgm:cxn modelId="{3F5AD859-B21F-4133-BC10-E26E0A26475B}" srcId="{3F92B24A-C864-4B64-B55B-6940E82D7EEB}" destId="{26CCE967-940A-4E0E-8F8B-47D7FCE948A1}" srcOrd="1" destOrd="0" parTransId="{2996F370-AB3D-46AE-B70E-DA610F898EEE}" sibTransId="{68DE7FB4-62F9-41D9-A59E-9C6EDC3426A7}"/>
    <dgm:cxn modelId="{0216CB3F-7C9D-49FA-B088-0F61E1379D4C}" type="presOf" srcId="{49A50F39-AD82-42B3-9D9D-67F99C908E38}" destId="{6F639A25-11C6-4259-9D5B-F1B6FADFEC59}" srcOrd="0" destOrd="0" presId="urn:microsoft.com/office/officeart/2005/8/layout/hChevron3"/>
    <dgm:cxn modelId="{E95BA7BC-834A-49E8-A36D-DDEC5EEB8D26}" type="presOf" srcId="{3F92B24A-C864-4B64-B55B-6940E82D7EEB}" destId="{FDB127F7-8435-4327-A917-943F598CA34C}" srcOrd="0" destOrd="0" presId="urn:microsoft.com/office/officeart/2005/8/layout/hChevron3"/>
    <dgm:cxn modelId="{3659487A-CFD3-44DF-AE7F-8898794EFEC3}" type="presParOf" srcId="{FDB127F7-8435-4327-A917-943F598CA34C}" destId="{6F639A25-11C6-4259-9D5B-F1B6FADFEC59}" srcOrd="0" destOrd="0" presId="urn:microsoft.com/office/officeart/2005/8/layout/hChevron3"/>
    <dgm:cxn modelId="{9CAE8692-99AE-4CCF-8ABD-B3172EA93B8F}" type="presParOf" srcId="{FDB127F7-8435-4327-A917-943F598CA34C}" destId="{F99E06AD-5B37-423A-AB23-651BB5CED2FA}" srcOrd="1" destOrd="0" presId="urn:microsoft.com/office/officeart/2005/8/layout/hChevron3"/>
    <dgm:cxn modelId="{A4A6A1C4-AAE3-4889-8FA1-CA3190813037}" type="presParOf" srcId="{FDB127F7-8435-4327-A917-943F598CA34C}" destId="{7157D360-F598-4092-B4A0-79FCFDB9719A}" srcOrd="2" destOrd="0" presId="urn:microsoft.com/office/officeart/2005/8/layout/hChevron3"/>
    <dgm:cxn modelId="{239EB237-AB9A-45F5-B82F-637866CA63A2}" type="presParOf" srcId="{FDB127F7-8435-4327-A917-943F598CA34C}" destId="{090A9373-FBB8-461A-9BBC-F92A7E9D9440}" srcOrd="3" destOrd="0" presId="urn:microsoft.com/office/officeart/2005/8/layout/hChevron3"/>
    <dgm:cxn modelId="{9E41CB97-603C-44FE-956F-095467A700B5}" type="presParOf" srcId="{FDB127F7-8435-4327-A917-943F598CA34C}" destId="{A0876B77-78AB-4FE0-AD81-859AA53D997D}" srcOrd="4" destOrd="0" presId="urn:microsoft.com/office/officeart/2005/8/layout/hChevron3"/>
    <dgm:cxn modelId="{65367625-93DD-425C-BF98-60A485AA387F}" type="presParOf" srcId="{FDB127F7-8435-4327-A917-943F598CA34C}" destId="{0D1FD49B-CE25-477D-94A2-760513F0194B}" srcOrd="5" destOrd="0" presId="urn:microsoft.com/office/officeart/2005/8/layout/hChevron3"/>
    <dgm:cxn modelId="{C54D597C-5C56-47F6-9960-090873DF35F0}" type="presParOf" srcId="{FDB127F7-8435-4327-A917-943F598CA34C}" destId="{AE715E13-0266-48E4-A92E-F76A293DED0C}" srcOrd="6"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639A25-11C6-4259-9D5B-F1B6FADFEC59}">
      <dsp:nvSpPr>
        <dsp:cNvPr id="0" name=""/>
        <dsp:cNvSpPr/>
      </dsp:nvSpPr>
      <dsp:spPr>
        <a:xfrm>
          <a:off x="498675" y="1433289"/>
          <a:ext cx="1374501" cy="1458480"/>
        </a:xfrm>
        <a:prstGeom prst="homePlate">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8674" tIns="29337" rIns="14669" bIns="29337" numCol="1" spcCol="1270" anchor="ctr" anchorCtr="0">
          <a:noAutofit/>
        </a:bodyPr>
        <a:lstStyle/>
        <a:p>
          <a:pPr marL="0" lvl="0" indent="0" algn="ctr" defTabSz="488950">
            <a:lnSpc>
              <a:spcPct val="90000"/>
            </a:lnSpc>
            <a:spcBef>
              <a:spcPct val="0"/>
            </a:spcBef>
            <a:spcAft>
              <a:spcPct val="35000"/>
            </a:spcAft>
            <a:buNone/>
          </a:pPr>
          <a:r>
            <a:rPr lang="sv-SE" sz="1100" b="1" kern="1200" dirty="0">
              <a:solidFill>
                <a:schemeClr val="tx1"/>
              </a:solidFill>
            </a:rPr>
            <a:t>Ankoms</a:t>
          </a:r>
          <a:r>
            <a:rPr lang="sv-SE" sz="1100" kern="1200" dirty="0">
              <a:solidFill>
                <a:schemeClr val="tx1"/>
              </a:solidFill>
            </a:rPr>
            <a:t>t till Sverige, </a:t>
          </a:r>
        </a:p>
        <a:p>
          <a:pPr marL="0" lvl="0" indent="0" algn="ctr" defTabSz="488950">
            <a:lnSpc>
              <a:spcPct val="90000"/>
            </a:lnSpc>
            <a:spcBef>
              <a:spcPct val="0"/>
            </a:spcBef>
            <a:spcAft>
              <a:spcPct val="35000"/>
            </a:spcAft>
            <a:buNone/>
          </a:pPr>
          <a:r>
            <a:rPr lang="sv-SE" sz="1100" kern="1200" dirty="0">
              <a:solidFill>
                <a:schemeClr val="tx1"/>
              </a:solidFill>
            </a:rPr>
            <a:t>registreras som asylsökande.</a:t>
          </a:r>
        </a:p>
      </dsp:txBody>
      <dsp:txXfrm>
        <a:off x="498675" y="1433289"/>
        <a:ext cx="1030876" cy="1458480"/>
      </dsp:txXfrm>
    </dsp:sp>
    <dsp:sp modelId="{7157D360-F598-4092-B4A0-79FCFDB9719A}">
      <dsp:nvSpPr>
        <dsp:cNvPr id="0" name=""/>
        <dsp:cNvSpPr/>
      </dsp:nvSpPr>
      <dsp:spPr>
        <a:xfrm>
          <a:off x="1197733" y="1395537"/>
          <a:ext cx="2743392" cy="1554002"/>
        </a:xfrm>
        <a:prstGeom prst="chevron">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marL="0" lvl="0" indent="0" algn="ctr" defTabSz="488950">
            <a:lnSpc>
              <a:spcPct val="90000"/>
            </a:lnSpc>
            <a:spcBef>
              <a:spcPct val="0"/>
            </a:spcBef>
            <a:spcAft>
              <a:spcPct val="35000"/>
            </a:spcAft>
            <a:buNone/>
          </a:pPr>
          <a:r>
            <a:rPr lang="sv-SE" sz="1100" b="1" kern="1200" dirty="0">
              <a:solidFill>
                <a:schemeClr val="tx1"/>
              </a:solidFill>
            </a:rPr>
            <a:t>Asylsökande</a:t>
          </a:r>
        </a:p>
        <a:p>
          <a:pPr marL="0" lvl="0" indent="0" algn="ctr" defTabSz="488950">
            <a:lnSpc>
              <a:spcPct val="90000"/>
            </a:lnSpc>
            <a:spcBef>
              <a:spcPct val="0"/>
            </a:spcBef>
            <a:spcAft>
              <a:spcPct val="35000"/>
            </a:spcAft>
            <a:buNone/>
          </a:pPr>
          <a:r>
            <a:rPr lang="sv-SE" sz="1100" kern="1200" dirty="0">
              <a:solidFill>
                <a:schemeClr val="tx1"/>
              </a:solidFill>
            </a:rPr>
            <a:t>Väntar som asylsökande på besked om uppehållstillstånd eller avslag.</a:t>
          </a:r>
        </a:p>
        <a:p>
          <a:pPr marL="0" lvl="0" indent="0" algn="ctr" defTabSz="488950">
            <a:lnSpc>
              <a:spcPct val="90000"/>
            </a:lnSpc>
            <a:spcBef>
              <a:spcPct val="0"/>
            </a:spcBef>
            <a:spcAft>
              <a:spcPct val="35000"/>
            </a:spcAft>
            <a:buNone/>
          </a:pPr>
          <a:r>
            <a:rPr lang="sv-SE" sz="1100" kern="1200" dirty="0">
              <a:solidFill>
                <a:schemeClr val="tx1"/>
              </a:solidFill>
            </a:rPr>
            <a:t>Väntetiden varierar över tid.</a:t>
          </a:r>
        </a:p>
      </dsp:txBody>
      <dsp:txXfrm>
        <a:off x="1974734" y="1395537"/>
        <a:ext cx="1189390" cy="1554002"/>
      </dsp:txXfrm>
    </dsp:sp>
    <dsp:sp modelId="{A0876B77-78AB-4FE0-AD81-859AA53D997D}">
      <dsp:nvSpPr>
        <dsp:cNvPr id="0" name=""/>
        <dsp:cNvSpPr/>
      </dsp:nvSpPr>
      <dsp:spPr>
        <a:xfrm>
          <a:off x="3298153" y="1395342"/>
          <a:ext cx="3283829" cy="1543383"/>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marL="0" lvl="0" indent="0" algn="ctr" defTabSz="488950">
            <a:lnSpc>
              <a:spcPct val="90000"/>
            </a:lnSpc>
            <a:spcBef>
              <a:spcPct val="0"/>
            </a:spcBef>
            <a:spcAft>
              <a:spcPct val="35000"/>
            </a:spcAft>
            <a:buNone/>
          </a:pPr>
          <a:endParaRPr lang="sv-SE" sz="1100" kern="1200" dirty="0">
            <a:solidFill>
              <a:schemeClr val="tx1"/>
            </a:solidFill>
          </a:endParaRPr>
        </a:p>
        <a:p>
          <a:pPr marL="0" lvl="0" indent="0" algn="ctr" defTabSz="488950">
            <a:lnSpc>
              <a:spcPct val="90000"/>
            </a:lnSpc>
            <a:spcBef>
              <a:spcPct val="0"/>
            </a:spcBef>
            <a:spcAft>
              <a:spcPct val="35000"/>
            </a:spcAft>
            <a:buNone/>
          </a:pPr>
          <a:r>
            <a:rPr lang="sv-SE" sz="1100" b="1" kern="1200" dirty="0">
              <a:solidFill>
                <a:schemeClr val="tx1"/>
              </a:solidFill>
            </a:rPr>
            <a:t>Nyanländ</a:t>
          </a:r>
        </a:p>
        <a:p>
          <a:pPr marL="0" lvl="0" indent="0" algn="ctr" defTabSz="488950">
            <a:lnSpc>
              <a:spcPct val="90000"/>
            </a:lnSpc>
            <a:spcBef>
              <a:spcPct val="0"/>
            </a:spcBef>
            <a:spcAft>
              <a:spcPct val="35000"/>
            </a:spcAft>
            <a:buNone/>
          </a:pPr>
          <a:r>
            <a:rPr lang="sv-SE" sz="1100" kern="1200" dirty="0">
              <a:solidFill>
                <a:schemeClr val="tx1"/>
              </a:solidFill>
            </a:rPr>
            <a:t>De som får uppehållstillstånd flyttar själv eller via anvisning till en kommun och börjar  </a:t>
          </a:r>
          <a:r>
            <a:rPr lang="sv-SE" sz="1100" b="1" kern="1200" dirty="0">
              <a:solidFill>
                <a:schemeClr val="tx1"/>
              </a:solidFill>
            </a:rPr>
            <a:t>etableringen </a:t>
          </a:r>
          <a:r>
            <a:rPr lang="sv-SE" sz="1100" b="0" kern="1200" dirty="0">
              <a:solidFill>
                <a:schemeClr val="tx1"/>
              </a:solidFill>
            </a:rPr>
            <a:t>som pågår under 2 år.</a:t>
          </a:r>
        </a:p>
        <a:p>
          <a:pPr marL="0" lvl="0" indent="0" algn="ctr" defTabSz="488950">
            <a:lnSpc>
              <a:spcPct val="90000"/>
            </a:lnSpc>
            <a:spcBef>
              <a:spcPct val="0"/>
            </a:spcBef>
            <a:spcAft>
              <a:spcPct val="35000"/>
            </a:spcAft>
            <a:buNone/>
          </a:pPr>
          <a:r>
            <a:rPr lang="sv-SE" sz="1100" b="0" kern="1200" dirty="0">
              <a:solidFill>
                <a:schemeClr val="tx1"/>
              </a:solidFill>
            </a:rPr>
            <a:t>Även anhöriga till dessa ingår i etableringen.                 </a:t>
          </a:r>
        </a:p>
        <a:p>
          <a:pPr marL="0" lvl="0" indent="0" algn="ctr" defTabSz="488950">
            <a:lnSpc>
              <a:spcPct val="90000"/>
            </a:lnSpc>
            <a:spcBef>
              <a:spcPct val="0"/>
            </a:spcBef>
            <a:spcAft>
              <a:spcPct val="35000"/>
            </a:spcAft>
            <a:buNone/>
          </a:pPr>
          <a:endParaRPr lang="sv-SE" sz="1100" kern="1200" dirty="0">
            <a:solidFill>
              <a:schemeClr val="tx1"/>
            </a:solidFill>
          </a:endParaRPr>
        </a:p>
      </dsp:txBody>
      <dsp:txXfrm>
        <a:off x="4069845" y="1395342"/>
        <a:ext cx="1740446" cy="1543383"/>
      </dsp:txXfrm>
    </dsp:sp>
    <dsp:sp modelId="{AE715E13-0266-48E4-A92E-F76A293DED0C}">
      <dsp:nvSpPr>
        <dsp:cNvPr id="0" name=""/>
        <dsp:cNvSpPr/>
      </dsp:nvSpPr>
      <dsp:spPr>
        <a:xfrm>
          <a:off x="5909655" y="1390219"/>
          <a:ext cx="2895296" cy="1547237"/>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marL="0" lvl="0" indent="0" algn="ctr" defTabSz="488950">
            <a:lnSpc>
              <a:spcPct val="90000"/>
            </a:lnSpc>
            <a:spcBef>
              <a:spcPct val="0"/>
            </a:spcBef>
            <a:spcAft>
              <a:spcPct val="35000"/>
            </a:spcAft>
            <a:buNone/>
          </a:pPr>
          <a:r>
            <a:rPr lang="sv-SE" sz="1100" b="1" kern="1200" dirty="0">
              <a:solidFill>
                <a:schemeClr val="tx1"/>
              </a:solidFill>
            </a:rPr>
            <a:t>Nyanländ Af 2+1 år</a:t>
          </a:r>
        </a:p>
        <a:p>
          <a:pPr marL="0" lvl="0" indent="0" algn="ctr" defTabSz="488950">
            <a:lnSpc>
              <a:spcPct val="90000"/>
            </a:lnSpc>
            <a:spcBef>
              <a:spcPct val="0"/>
            </a:spcBef>
            <a:spcAft>
              <a:spcPct val="35000"/>
            </a:spcAft>
            <a:buNone/>
          </a:pPr>
          <a:r>
            <a:rPr lang="sv-SE" sz="1100" kern="1200" dirty="0">
              <a:solidFill>
                <a:schemeClr val="tx1"/>
              </a:solidFill>
            </a:rPr>
            <a:t>Nyanländ hos arbetsförmedlingen är man i 3 år. Efter avslutad etablering kan man gå in i    </a:t>
          </a:r>
          <a:r>
            <a:rPr lang="sv-SE" sz="1100" b="1" kern="1200" dirty="0">
              <a:solidFill>
                <a:schemeClr val="tx1"/>
              </a:solidFill>
            </a:rPr>
            <a:t>Jobb-och utvecklingsgarantin, Jobbgarantin för unga</a:t>
          </a:r>
        </a:p>
      </dsp:txBody>
      <dsp:txXfrm>
        <a:off x="6683274" y="1390219"/>
        <a:ext cx="1348059" cy="1547237"/>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262148-540B-481A-96B5-72A9A7624E4E}" type="datetimeFigureOut">
              <a:rPr lang="sv-SE" smtClean="0"/>
              <a:t>2017-04-04</a:t>
            </a:fld>
            <a:endParaRPr lang="sv-SE"/>
          </a:p>
        </p:txBody>
      </p:sp>
      <p:sp>
        <p:nvSpPr>
          <p:cNvPr id="4" name="Platshållare för bildobjekt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1C2322-DFA8-4C6B-9F73-08CBE8B183AE}" type="slidenum">
              <a:rPr lang="sv-SE" smtClean="0"/>
              <a:t>‹#›</a:t>
            </a:fld>
            <a:endParaRPr lang="sv-SE"/>
          </a:p>
        </p:txBody>
      </p:sp>
    </p:spTree>
    <p:extLst>
      <p:ext uri="{BB962C8B-B14F-4D97-AF65-F5344CB8AC3E}">
        <p14:creationId xmlns:p14="http://schemas.microsoft.com/office/powerpoint/2010/main" val="31421762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1D435BE8-33E3-4B6A-BCC4-028EB564D234}" type="slidenum">
              <a:rPr lang="sv-SE" smtClean="0">
                <a:solidFill>
                  <a:prstClr val="black"/>
                </a:solidFill>
              </a:rPr>
              <a:pPr/>
              <a:t>4</a:t>
            </a:fld>
            <a:endParaRPr lang="sv-SE">
              <a:solidFill>
                <a:prstClr val="black"/>
              </a:solidFill>
            </a:endParaRPr>
          </a:p>
        </p:txBody>
      </p:sp>
    </p:spTree>
    <p:extLst>
      <p:ext uri="{BB962C8B-B14F-4D97-AF65-F5344CB8AC3E}">
        <p14:creationId xmlns:p14="http://schemas.microsoft.com/office/powerpoint/2010/main" val="131710648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pic>
        <p:nvPicPr>
          <p:cNvPr id="7" name="Bildobjekt 6"/>
          <p:cNvPicPr>
            <a:picLocks noChangeAspect="1"/>
          </p:cNvPicPr>
          <p:nvPr userDrawn="1"/>
        </p:nvPicPr>
        <p:blipFill rotWithShape="1">
          <a:blip r:embed="rId2">
            <a:extLst>
              <a:ext uri="{28A0092B-C50C-407E-A947-70E740481C1C}">
                <a14:useLocalDpi xmlns:a14="http://schemas.microsoft.com/office/drawing/2010/main" val="0"/>
              </a:ext>
            </a:extLst>
          </a:blip>
          <a:srcRect l="20959"/>
          <a:stretch/>
        </p:blipFill>
        <p:spPr>
          <a:xfrm>
            <a:off x="3829050" y="-35511"/>
            <a:ext cx="5505753" cy="6889071"/>
          </a:xfrm>
          <a:prstGeom prst="rect">
            <a:avLst/>
          </a:prstGeom>
        </p:spPr>
      </p:pic>
    </p:spTree>
    <p:extLst>
      <p:ext uri="{BB962C8B-B14F-4D97-AF65-F5344CB8AC3E}">
        <p14:creationId xmlns:p14="http://schemas.microsoft.com/office/powerpoint/2010/main" val="17264832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a:xfrm>
            <a:off x="628650" y="365126"/>
            <a:ext cx="7886700" cy="1325563"/>
          </a:xfrm>
          <a:prstGeom prst="rect">
            <a:avLst/>
          </a:prstGeom>
        </p:spPr>
        <p:txBody>
          <a:bodyPr/>
          <a:lstStyle/>
          <a:p>
            <a:r>
              <a:rPr lang="sv-SE"/>
              <a:t>Klicka här för att ändra format</a:t>
            </a:r>
          </a:p>
        </p:txBody>
      </p:sp>
      <p:sp>
        <p:nvSpPr>
          <p:cNvPr id="3" name="Platshållare för lodrät text 2"/>
          <p:cNvSpPr>
            <a:spLocks noGrp="1"/>
          </p:cNvSpPr>
          <p:nvPr>
            <p:ph type="body" orient="vert" idx="1"/>
          </p:nvPr>
        </p:nvSpPr>
        <p:spPr>
          <a:xfrm>
            <a:off x="628650" y="1825625"/>
            <a:ext cx="7886700" cy="4351338"/>
          </a:xfrm>
          <a:prstGeom prst="rect">
            <a:avLst/>
          </a:prstGeo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a:xfrm>
            <a:off x="628650" y="6356351"/>
            <a:ext cx="2057400" cy="365125"/>
          </a:xfrm>
          <a:prstGeom prst="rect">
            <a:avLst/>
          </a:prstGeom>
        </p:spPr>
        <p:txBody>
          <a:bodyPr/>
          <a:lstStyle/>
          <a:p>
            <a:fld id="{794245F5-64E1-41D8-B17F-F6663DD4D1CC}" type="datetimeFigureOut">
              <a:rPr lang="sv-SE" smtClean="0"/>
              <a:t>2017-04-04</a:t>
            </a:fld>
            <a:endParaRPr lang="sv-SE"/>
          </a:p>
        </p:txBody>
      </p:sp>
      <p:sp>
        <p:nvSpPr>
          <p:cNvPr id="5" name="Platshållare för sidfot 4"/>
          <p:cNvSpPr>
            <a:spLocks noGrp="1"/>
          </p:cNvSpPr>
          <p:nvPr>
            <p:ph type="ftr" sz="quarter" idx="11"/>
          </p:nvPr>
        </p:nvSpPr>
        <p:spPr>
          <a:xfrm>
            <a:off x="3028950" y="6356351"/>
            <a:ext cx="3086100" cy="365125"/>
          </a:xfrm>
          <a:prstGeom prst="rect">
            <a:avLst/>
          </a:prstGeom>
        </p:spPr>
        <p:txBody>
          <a:bodyPr/>
          <a:lstStyle/>
          <a:p>
            <a:endParaRPr lang="sv-SE"/>
          </a:p>
        </p:txBody>
      </p:sp>
      <p:sp>
        <p:nvSpPr>
          <p:cNvPr id="6" name="Platshållare för bildnummer 5"/>
          <p:cNvSpPr>
            <a:spLocks noGrp="1"/>
          </p:cNvSpPr>
          <p:nvPr>
            <p:ph type="sldNum" sz="quarter" idx="12"/>
          </p:nvPr>
        </p:nvSpPr>
        <p:spPr>
          <a:xfrm>
            <a:off x="6457950" y="6356351"/>
            <a:ext cx="2057400" cy="365125"/>
          </a:xfrm>
          <a:prstGeom prst="rect">
            <a:avLst/>
          </a:prstGeom>
        </p:spPr>
        <p:txBody>
          <a:bodyPr/>
          <a:lstStyle/>
          <a:p>
            <a:fld id="{EB8936CC-7BD4-4602-8FE6-61B088923C24}" type="slidenum">
              <a:rPr lang="sv-SE" smtClean="0"/>
              <a:t>‹#›</a:t>
            </a:fld>
            <a:endParaRPr lang="sv-SE"/>
          </a:p>
        </p:txBody>
      </p:sp>
    </p:spTree>
    <p:extLst>
      <p:ext uri="{BB962C8B-B14F-4D97-AF65-F5344CB8AC3E}">
        <p14:creationId xmlns:p14="http://schemas.microsoft.com/office/powerpoint/2010/main" val="19692144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543675" y="365125"/>
            <a:ext cx="1971675" cy="5811838"/>
          </a:xfrm>
          <a:prstGeom prst="rect">
            <a:avLst/>
          </a:prstGeo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628650" y="365125"/>
            <a:ext cx="5800725" cy="5811838"/>
          </a:xfrm>
          <a:prstGeom prst="rect">
            <a:avLst/>
          </a:prstGeo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a:xfrm>
            <a:off x="628650" y="6356351"/>
            <a:ext cx="2057400" cy="365125"/>
          </a:xfrm>
          <a:prstGeom prst="rect">
            <a:avLst/>
          </a:prstGeom>
        </p:spPr>
        <p:txBody>
          <a:bodyPr/>
          <a:lstStyle/>
          <a:p>
            <a:fld id="{794245F5-64E1-41D8-B17F-F6663DD4D1CC}" type="datetimeFigureOut">
              <a:rPr lang="sv-SE" smtClean="0"/>
              <a:t>2017-04-04</a:t>
            </a:fld>
            <a:endParaRPr lang="sv-SE"/>
          </a:p>
        </p:txBody>
      </p:sp>
      <p:sp>
        <p:nvSpPr>
          <p:cNvPr id="5" name="Platshållare för sidfot 4"/>
          <p:cNvSpPr>
            <a:spLocks noGrp="1"/>
          </p:cNvSpPr>
          <p:nvPr>
            <p:ph type="ftr" sz="quarter" idx="11"/>
          </p:nvPr>
        </p:nvSpPr>
        <p:spPr>
          <a:xfrm>
            <a:off x="3028950" y="6356351"/>
            <a:ext cx="3086100" cy="365125"/>
          </a:xfrm>
          <a:prstGeom prst="rect">
            <a:avLst/>
          </a:prstGeom>
        </p:spPr>
        <p:txBody>
          <a:bodyPr/>
          <a:lstStyle/>
          <a:p>
            <a:endParaRPr lang="sv-SE"/>
          </a:p>
        </p:txBody>
      </p:sp>
      <p:sp>
        <p:nvSpPr>
          <p:cNvPr id="6" name="Platshållare för bildnummer 5"/>
          <p:cNvSpPr>
            <a:spLocks noGrp="1"/>
          </p:cNvSpPr>
          <p:nvPr>
            <p:ph type="sldNum" sz="quarter" idx="12"/>
          </p:nvPr>
        </p:nvSpPr>
        <p:spPr>
          <a:xfrm>
            <a:off x="6457950" y="6356351"/>
            <a:ext cx="2057400" cy="365125"/>
          </a:xfrm>
          <a:prstGeom prst="rect">
            <a:avLst/>
          </a:prstGeom>
        </p:spPr>
        <p:txBody>
          <a:bodyPr/>
          <a:lstStyle/>
          <a:p>
            <a:fld id="{EB8936CC-7BD4-4602-8FE6-61B088923C24}" type="slidenum">
              <a:rPr lang="sv-SE" smtClean="0"/>
              <a:t>‹#›</a:t>
            </a:fld>
            <a:endParaRPr lang="sv-SE"/>
          </a:p>
        </p:txBody>
      </p:sp>
    </p:spTree>
    <p:extLst>
      <p:ext uri="{BB962C8B-B14F-4D97-AF65-F5344CB8AC3E}">
        <p14:creationId xmlns:p14="http://schemas.microsoft.com/office/powerpoint/2010/main" val="19532019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pic>
        <p:nvPicPr>
          <p:cNvPr id="7" name="Bildobjekt 6"/>
          <p:cNvPicPr>
            <a:picLocks noChangeAspect="1"/>
          </p:cNvPicPr>
          <p:nvPr userDrawn="1"/>
        </p:nvPicPr>
        <p:blipFill rotWithShape="1">
          <a:blip r:embed="rId2">
            <a:extLst>
              <a:ext uri="{28A0092B-C50C-407E-A947-70E740481C1C}">
                <a14:useLocalDpi xmlns:a14="http://schemas.microsoft.com/office/drawing/2010/main" val="0"/>
              </a:ext>
            </a:extLst>
          </a:blip>
          <a:srcRect l="20959"/>
          <a:stretch/>
        </p:blipFill>
        <p:spPr>
          <a:xfrm>
            <a:off x="3829050" y="-35511"/>
            <a:ext cx="5505753" cy="6889071"/>
          </a:xfrm>
          <a:prstGeom prst="rect">
            <a:avLst/>
          </a:prstGeom>
        </p:spPr>
      </p:pic>
    </p:spTree>
    <p:extLst>
      <p:ext uri="{BB962C8B-B14F-4D97-AF65-F5344CB8AC3E}">
        <p14:creationId xmlns:p14="http://schemas.microsoft.com/office/powerpoint/2010/main" val="28887838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628650" y="365126"/>
            <a:ext cx="7886700" cy="1325563"/>
          </a:xfrm>
          <a:prstGeom prst="rect">
            <a:avLst/>
          </a:prstGeom>
        </p:spPr>
        <p:txBody>
          <a:bodyPr/>
          <a:lstStyle/>
          <a:p>
            <a:r>
              <a:rPr lang="sv-SE"/>
              <a:t>Klicka här för att ändra format</a:t>
            </a:r>
          </a:p>
        </p:txBody>
      </p:sp>
      <p:sp>
        <p:nvSpPr>
          <p:cNvPr id="3" name="Platshållare för innehåll 2"/>
          <p:cNvSpPr>
            <a:spLocks noGrp="1"/>
          </p:cNvSpPr>
          <p:nvPr>
            <p:ph idx="1"/>
          </p:nvPr>
        </p:nvSpPr>
        <p:spPr>
          <a:xfrm>
            <a:off x="628650" y="1825625"/>
            <a:ext cx="7886700" cy="4351338"/>
          </a:xfrm>
          <a:prstGeom prst="rect">
            <a:avLst/>
          </a:prstGeo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a:xfrm>
            <a:off x="628650" y="6356351"/>
            <a:ext cx="2057400" cy="365125"/>
          </a:xfrm>
          <a:prstGeom prst="rect">
            <a:avLst/>
          </a:prstGeom>
        </p:spPr>
        <p:txBody>
          <a:bodyPr/>
          <a:lstStyle/>
          <a:p>
            <a:fld id="{794245F5-64E1-41D8-B17F-F6663DD4D1CC}" type="datetimeFigureOut">
              <a:rPr lang="sv-SE" smtClean="0">
                <a:solidFill>
                  <a:prstClr val="black"/>
                </a:solidFill>
              </a:rPr>
              <a:pPr/>
              <a:t>2017-04-04</a:t>
            </a:fld>
            <a:endParaRPr lang="sv-SE">
              <a:solidFill>
                <a:prstClr val="black"/>
              </a:solidFill>
            </a:endParaRPr>
          </a:p>
        </p:txBody>
      </p:sp>
      <p:sp>
        <p:nvSpPr>
          <p:cNvPr id="5" name="Platshållare för sidfot 4"/>
          <p:cNvSpPr>
            <a:spLocks noGrp="1"/>
          </p:cNvSpPr>
          <p:nvPr>
            <p:ph type="ftr" sz="quarter" idx="11"/>
          </p:nvPr>
        </p:nvSpPr>
        <p:spPr>
          <a:xfrm>
            <a:off x="3028950" y="6356351"/>
            <a:ext cx="3086100" cy="365125"/>
          </a:xfrm>
          <a:prstGeom prst="rect">
            <a:avLst/>
          </a:prstGeom>
        </p:spPr>
        <p:txBody>
          <a:bodyPr/>
          <a:lstStyle/>
          <a:p>
            <a:endParaRPr lang="sv-SE">
              <a:solidFill>
                <a:prstClr val="black"/>
              </a:solidFill>
            </a:endParaRPr>
          </a:p>
        </p:txBody>
      </p:sp>
      <p:sp>
        <p:nvSpPr>
          <p:cNvPr id="6" name="Platshållare för bildnummer 5"/>
          <p:cNvSpPr>
            <a:spLocks noGrp="1"/>
          </p:cNvSpPr>
          <p:nvPr>
            <p:ph type="sldNum" sz="quarter" idx="12"/>
          </p:nvPr>
        </p:nvSpPr>
        <p:spPr>
          <a:xfrm>
            <a:off x="6457950" y="6356351"/>
            <a:ext cx="2057400" cy="365125"/>
          </a:xfrm>
          <a:prstGeom prst="rect">
            <a:avLst/>
          </a:prstGeom>
        </p:spPr>
        <p:txBody>
          <a:bodyPr/>
          <a:lstStyle/>
          <a:p>
            <a:fld id="{EB8936CC-7BD4-4602-8FE6-61B088923C24}" type="slidenum">
              <a:rPr lang="sv-SE" smtClean="0">
                <a:solidFill>
                  <a:prstClr val="black"/>
                </a:solidFill>
              </a:rPr>
              <a:pPr/>
              <a:t>‹#›</a:t>
            </a:fld>
            <a:endParaRPr lang="sv-SE">
              <a:solidFill>
                <a:prstClr val="black"/>
              </a:solidFill>
            </a:endParaRPr>
          </a:p>
        </p:txBody>
      </p:sp>
    </p:spTree>
    <p:extLst>
      <p:ext uri="{BB962C8B-B14F-4D97-AF65-F5344CB8AC3E}">
        <p14:creationId xmlns:p14="http://schemas.microsoft.com/office/powerpoint/2010/main" val="36578439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623888" y="1709739"/>
            <a:ext cx="7886700" cy="2852737"/>
          </a:xfrm>
          <a:prstGeom prst="rect">
            <a:avLst/>
          </a:prstGeom>
        </p:spPr>
        <p:txBody>
          <a:bodyPr anchor="b"/>
          <a:lstStyle>
            <a:lvl1pPr>
              <a:defRPr sz="4500"/>
            </a:lvl1pPr>
          </a:lstStyle>
          <a:p>
            <a:r>
              <a:rPr lang="sv-SE"/>
              <a:t>Klicka här för att ändra format</a:t>
            </a:r>
          </a:p>
        </p:txBody>
      </p:sp>
      <p:sp>
        <p:nvSpPr>
          <p:cNvPr id="3" name="Platshållare för text 2"/>
          <p:cNvSpPr>
            <a:spLocks noGrp="1"/>
          </p:cNvSpPr>
          <p:nvPr>
            <p:ph type="body" idx="1"/>
          </p:nvPr>
        </p:nvSpPr>
        <p:spPr>
          <a:xfrm>
            <a:off x="623888" y="4589464"/>
            <a:ext cx="7886700" cy="1500187"/>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sv-SE"/>
              <a:t>Klicka här för att ändra format på bakgrundstexten</a:t>
            </a:r>
          </a:p>
        </p:txBody>
      </p:sp>
      <p:sp>
        <p:nvSpPr>
          <p:cNvPr id="4" name="Platshållare för datum 3"/>
          <p:cNvSpPr>
            <a:spLocks noGrp="1"/>
          </p:cNvSpPr>
          <p:nvPr>
            <p:ph type="dt" sz="half" idx="10"/>
          </p:nvPr>
        </p:nvSpPr>
        <p:spPr>
          <a:xfrm>
            <a:off x="628650" y="6356351"/>
            <a:ext cx="2057400" cy="365125"/>
          </a:xfrm>
          <a:prstGeom prst="rect">
            <a:avLst/>
          </a:prstGeom>
        </p:spPr>
        <p:txBody>
          <a:bodyPr/>
          <a:lstStyle/>
          <a:p>
            <a:fld id="{794245F5-64E1-41D8-B17F-F6663DD4D1CC}" type="datetimeFigureOut">
              <a:rPr lang="sv-SE" smtClean="0">
                <a:solidFill>
                  <a:prstClr val="black"/>
                </a:solidFill>
              </a:rPr>
              <a:pPr/>
              <a:t>2017-04-04</a:t>
            </a:fld>
            <a:endParaRPr lang="sv-SE">
              <a:solidFill>
                <a:prstClr val="black"/>
              </a:solidFill>
            </a:endParaRPr>
          </a:p>
        </p:txBody>
      </p:sp>
      <p:sp>
        <p:nvSpPr>
          <p:cNvPr id="5" name="Platshållare för sidfot 4"/>
          <p:cNvSpPr>
            <a:spLocks noGrp="1"/>
          </p:cNvSpPr>
          <p:nvPr>
            <p:ph type="ftr" sz="quarter" idx="11"/>
          </p:nvPr>
        </p:nvSpPr>
        <p:spPr>
          <a:xfrm>
            <a:off x="3028950" y="6356351"/>
            <a:ext cx="3086100" cy="365125"/>
          </a:xfrm>
          <a:prstGeom prst="rect">
            <a:avLst/>
          </a:prstGeom>
        </p:spPr>
        <p:txBody>
          <a:bodyPr/>
          <a:lstStyle/>
          <a:p>
            <a:endParaRPr lang="sv-SE">
              <a:solidFill>
                <a:prstClr val="black"/>
              </a:solidFill>
            </a:endParaRPr>
          </a:p>
        </p:txBody>
      </p:sp>
      <p:sp>
        <p:nvSpPr>
          <p:cNvPr id="6" name="Platshållare för bildnummer 5"/>
          <p:cNvSpPr>
            <a:spLocks noGrp="1"/>
          </p:cNvSpPr>
          <p:nvPr>
            <p:ph type="sldNum" sz="quarter" idx="12"/>
          </p:nvPr>
        </p:nvSpPr>
        <p:spPr>
          <a:xfrm>
            <a:off x="6457950" y="6356351"/>
            <a:ext cx="2057400" cy="365125"/>
          </a:xfrm>
          <a:prstGeom prst="rect">
            <a:avLst/>
          </a:prstGeom>
        </p:spPr>
        <p:txBody>
          <a:bodyPr/>
          <a:lstStyle/>
          <a:p>
            <a:fld id="{EB8936CC-7BD4-4602-8FE6-61B088923C24}" type="slidenum">
              <a:rPr lang="sv-SE" smtClean="0">
                <a:solidFill>
                  <a:prstClr val="black"/>
                </a:solidFill>
              </a:rPr>
              <a:pPr/>
              <a:t>‹#›</a:t>
            </a:fld>
            <a:endParaRPr lang="sv-SE">
              <a:solidFill>
                <a:prstClr val="black"/>
              </a:solidFill>
            </a:endParaRPr>
          </a:p>
        </p:txBody>
      </p:sp>
    </p:spTree>
    <p:extLst>
      <p:ext uri="{BB962C8B-B14F-4D97-AF65-F5344CB8AC3E}">
        <p14:creationId xmlns:p14="http://schemas.microsoft.com/office/powerpoint/2010/main" val="20394919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628650" y="365126"/>
            <a:ext cx="7886700" cy="1325563"/>
          </a:xfrm>
          <a:prstGeom prst="rect">
            <a:avLst/>
          </a:prstGeom>
        </p:spPr>
        <p:txBody>
          <a:bodyPr/>
          <a:lstStyle/>
          <a:p>
            <a:r>
              <a:rPr lang="sv-SE"/>
              <a:t>Klicka här för att ändra format</a:t>
            </a:r>
          </a:p>
        </p:txBody>
      </p:sp>
      <p:sp>
        <p:nvSpPr>
          <p:cNvPr id="3" name="Platshållare för innehåll 2"/>
          <p:cNvSpPr>
            <a:spLocks noGrp="1"/>
          </p:cNvSpPr>
          <p:nvPr>
            <p:ph sz="half" idx="1"/>
          </p:nvPr>
        </p:nvSpPr>
        <p:spPr>
          <a:xfrm>
            <a:off x="628650" y="1825625"/>
            <a:ext cx="3886200" cy="4351338"/>
          </a:xfrm>
          <a:prstGeom prst="rect">
            <a:avLst/>
          </a:prstGeo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629150" y="1825625"/>
            <a:ext cx="3886200" cy="4351338"/>
          </a:xfrm>
          <a:prstGeom prst="rect">
            <a:avLst/>
          </a:prstGeo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a:xfrm>
            <a:off x="628650" y="6356351"/>
            <a:ext cx="2057400" cy="365125"/>
          </a:xfrm>
          <a:prstGeom prst="rect">
            <a:avLst/>
          </a:prstGeom>
        </p:spPr>
        <p:txBody>
          <a:bodyPr/>
          <a:lstStyle/>
          <a:p>
            <a:fld id="{794245F5-64E1-41D8-B17F-F6663DD4D1CC}" type="datetimeFigureOut">
              <a:rPr lang="sv-SE" smtClean="0">
                <a:solidFill>
                  <a:prstClr val="black"/>
                </a:solidFill>
              </a:rPr>
              <a:pPr/>
              <a:t>2017-04-04</a:t>
            </a:fld>
            <a:endParaRPr lang="sv-SE">
              <a:solidFill>
                <a:prstClr val="black"/>
              </a:solidFill>
            </a:endParaRPr>
          </a:p>
        </p:txBody>
      </p:sp>
      <p:sp>
        <p:nvSpPr>
          <p:cNvPr id="6" name="Platshållare för sidfot 5"/>
          <p:cNvSpPr>
            <a:spLocks noGrp="1"/>
          </p:cNvSpPr>
          <p:nvPr>
            <p:ph type="ftr" sz="quarter" idx="11"/>
          </p:nvPr>
        </p:nvSpPr>
        <p:spPr>
          <a:xfrm>
            <a:off x="3028950" y="6356351"/>
            <a:ext cx="3086100" cy="365125"/>
          </a:xfrm>
          <a:prstGeom prst="rect">
            <a:avLst/>
          </a:prstGeom>
        </p:spPr>
        <p:txBody>
          <a:bodyPr/>
          <a:lstStyle/>
          <a:p>
            <a:endParaRPr lang="sv-SE">
              <a:solidFill>
                <a:prstClr val="black"/>
              </a:solidFill>
            </a:endParaRPr>
          </a:p>
        </p:txBody>
      </p:sp>
      <p:sp>
        <p:nvSpPr>
          <p:cNvPr id="7" name="Platshållare för bildnummer 6"/>
          <p:cNvSpPr>
            <a:spLocks noGrp="1"/>
          </p:cNvSpPr>
          <p:nvPr>
            <p:ph type="sldNum" sz="quarter" idx="12"/>
          </p:nvPr>
        </p:nvSpPr>
        <p:spPr>
          <a:xfrm>
            <a:off x="6457950" y="6356351"/>
            <a:ext cx="2057400" cy="365125"/>
          </a:xfrm>
          <a:prstGeom prst="rect">
            <a:avLst/>
          </a:prstGeom>
        </p:spPr>
        <p:txBody>
          <a:bodyPr/>
          <a:lstStyle/>
          <a:p>
            <a:fld id="{EB8936CC-7BD4-4602-8FE6-61B088923C24}" type="slidenum">
              <a:rPr lang="sv-SE" smtClean="0">
                <a:solidFill>
                  <a:prstClr val="black"/>
                </a:solidFill>
              </a:rPr>
              <a:pPr/>
              <a:t>‹#›</a:t>
            </a:fld>
            <a:endParaRPr lang="sv-SE">
              <a:solidFill>
                <a:prstClr val="black"/>
              </a:solidFill>
            </a:endParaRPr>
          </a:p>
        </p:txBody>
      </p:sp>
    </p:spTree>
    <p:extLst>
      <p:ext uri="{BB962C8B-B14F-4D97-AF65-F5344CB8AC3E}">
        <p14:creationId xmlns:p14="http://schemas.microsoft.com/office/powerpoint/2010/main" val="781763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629841" y="365126"/>
            <a:ext cx="7886700" cy="1325563"/>
          </a:xfrm>
          <a:prstGeom prst="rect">
            <a:avLst/>
          </a:prstGeom>
        </p:spPr>
        <p:txBody>
          <a:bodyPr/>
          <a:lstStyle/>
          <a:p>
            <a:r>
              <a:rPr lang="sv-SE"/>
              <a:t>Klicka här för att ändra format</a:t>
            </a:r>
          </a:p>
        </p:txBody>
      </p:sp>
      <p:sp>
        <p:nvSpPr>
          <p:cNvPr id="3" name="Platshållare för text 2"/>
          <p:cNvSpPr>
            <a:spLocks noGrp="1"/>
          </p:cNvSpPr>
          <p:nvPr>
            <p:ph type="body" idx="1"/>
          </p:nvPr>
        </p:nvSpPr>
        <p:spPr>
          <a:xfrm>
            <a:off x="629842" y="1681163"/>
            <a:ext cx="3868340" cy="82391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sv-SE"/>
              <a:t>Klicka här för att ändra format på bakgrundstexten</a:t>
            </a:r>
          </a:p>
        </p:txBody>
      </p:sp>
      <p:sp>
        <p:nvSpPr>
          <p:cNvPr id="4" name="Platshållare för innehåll 3"/>
          <p:cNvSpPr>
            <a:spLocks noGrp="1"/>
          </p:cNvSpPr>
          <p:nvPr>
            <p:ph sz="half" idx="2"/>
          </p:nvPr>
        </p:nvSpPr>
        <p:spPr>
          <a:xfrm>
            <a:off x="629842" y="2505075"/>
            <a:ext cx="3868340" cy="3684588"/>
          </a:xfrm>
          <a:prstGeom prst="rect">
            <a:avLst/>
          </a:prstGeo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4629150" y="1681163"/>
            <a:ext cx="3887391" cy="82391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4629150" y="2505075"/>
            <a:ext cx="3887391" cy="3684588"/>
          </a:xfrm>
          <a:prstGeom prst="rect">
            <a:avLst/>
          </a:prstGeo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a:xfrm>
            <a:off x="628650" y="6356351"/>
            <a:ext cx="2057400" cy="365125"/>
          </a:xfrm>
          <a:prstGeom prst="rect">
            <a:avLst/>
          </a:prstGeom>
        </p:spPr>
        <p:txBody>
          <a:bodyPr/>
          <a:lstStyle/>
          <a:p>
            <a:fld id="{794245F5-64E1-41D8-B17F-F6663DD4D1CC}" type="datetimeFigureOut">
              <a:rPr lang="sv-SE" smtClean="0">
                <a:solidFill>
                  <a:prstClr val="black"/>
                </a:solidFill>
              </a:rPr>
              <a:pPr/>
              <a:t>2017-04-04</a:t>
            </a:fld>
            <a:endParaRPr lang="sv-SE">
              <a:solidFill>
                <a:prstClr val="black"/>
              </a:solidFill>
            </a:endParaRPr>
          </a:p>
        </p:txBody>
      </p:sp>
      <p:sp>
        <p:nvSpPr>
          <p:cNvPr id="8" name="Platshållare för sidfot 7"/>
          <p:cNvSpPr>
            <a:spLocks noGrp="1"/>
          </p:cNvSpPr>
          <p:nvPr>
            <p:ph type="ftr" sz="quarter" idx="11"/>
          </p:nvPr>
        </p:nvSpPr>
        <p:spPr>
          <a:xfrm>
            <a:off x="3028950" y="6356351"/>
            <a:ext cx="3086100" cy="365125"/>
          </a:xfrm>
          <a:prstGeom prst="rect">
            <a:avLst/>
          </a:prstGeom>
        </p:spPr>
        <p:txBody>
          <a:bodyPr/>
          <a:lstStyle/>
          <a:p>
            <a:endParaRPr lang="sv-SE">
              <a:solidFill>
                <a:prstClr val="black"/>
              </a:solidFill>
            </a:endParaRPr>
          </a:p>
        </p:txBody>
      </p:sp>
      <p:sp>
        <p:nvSpPr>
          <p:cNvPr id="9" name="Platshållare för bildnummer 8"/>
          <p:cNvSpPr>
            <a:spLocks noGrp="1"/>
          </p:cNvSpPr>
          <p:nvPr>
            <p:ph type="sldNum" sz="quarter" idx="12"/>
          </p:nvPr>
        </p:nvSpPr>
        <p:spPr>
          <a:xfrm>
            <a:off x="6457950" y="6356351"/>
            <a:ext cx="2057400" cy="365125"/>
          </a:xfrm>
          <a:prstGeom prst="rect">
            <a:avLst/>
          </a:prstGeom>
        </p:spPr>
        <p:txBody>
          <a:bodyPr/>
          <a:lstStyle/>
          <a:p>
            <a:fld id="{EB8936CC-7BD4-4602-8FE6-61B088923C24}" type="slidenum">
              <a:rPr lang="sv-SE" smtClean="0">
                <a:solidFill>
                  <a:prstClr val="black"/>
                </a:solidFill>
              </a:rPr>
              <a:pPr/>
              <a:t>‹#›</a:t>
            </a:fld>
            <a:endParaRPr lang="sv-SE">
              <a:solidFill>
                <a:prstClr val="black"/>
              </a:solidFill>
            </a:endParaRPr>
          </a:p>
        </p:txBody>
      </p:sp>
    </p:spTree>
    <p:extLst>
      <p:ext uri="{BB962C8B-B14F-4D97-AF65-F5344CB8AC3E}">
        <p14:creationId xmlns:p14="http://schemas.microsoft.com/office/powerpoint/2010/main" val="24202755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a:xfrm>
            <a:off x="628650" y="365126"/>
            <a:ext cx="7886700" cy="1325563"/>
          </a:xfrm>
          <a:prstGeom prst="rect">
            <a:avLst/>
          </a:prstGeom>
        </p:spPr>
        <p:txBody>
          <a:bodyPr/>
          <a:lstStyle/>
          <a:p>
            <a:r>
              <a:rPr lang="sv-SE"/>
              <a:t>Klicka här för att ändra format</a:t>
            </a:r>
          </a:p>
        </p:txBody>
      </p:sp>
      <p:sp>
        <p:nvSpPr>
          <p:cNvPr id="3" name="Platshållare för datum 2"/>
          <p:cNvSpPr>
            <a:spLocks noGrp="1"/>
          </p:cNvSpPr>
          <p:nvPr>
            <p:ph type="dt" sz="half" idx="10"/>
          </p:nvPr>
        </p:nvSpPr>
        <p:spPr>
          <a:xfrm>
            <a:off x="628650" y="6356351"/>
            <a:ext cx="2057400" cy="365125"/>
          </a:xfrm>
          <a:prstGeom prst="rect">
            <a:avLst/>
          </a:prstGeom>
        </p:spPr>
        <p:txBody>
          <a:bodyPr/>
          <a:lstStyle/>
          <a:p>
            <a:fld id="{794245F5-64E1-41D8-B17F-F6663DD4D1CC}" type="datetimeFigureOut">
              <a:rPr lang="sv-SE" smtClean="0">
                <a:solidFill>
                  <a:prstClr val="black"/>
                </a:solidFill>
              </a:rPr>
              <a:pPr/>
              <a:t>2017-04-04</a:t>
            </a:fld>
            <a:endParaRPr lang="sv-SE">
              <a:solidFill>
                <a:prstClr val="black"/>
              </a:solidFill>
            </a:endParaRPr>
          </a:p>
        </p:txBody>
      </p:sp>
      <p:sp>
        <p:nvSpPr>
          <p:cNvPr id="4" name="Platshållare för sidfot 3"/>
          <p:cNvSpPr>
            <a:spLocks noGrp="1"/>
          </p:cNvSpPr>
          <p:nvPr>
            <p:ph type="ftr" sz="quarter" idx="11"/>
          </p:nvPr>
        </p:nvSpPr>
        <p:spPr>
          <a:xfrm>
            <a:off x="3028950" y="6356351"/>
            <a:ext cx="3086100" cy="365125"/>
          </a:xfrm>
          <a:prstGeom prst="rect">
            <a:avLst/>
          </a:prstGeom>
        </p:spPr>
        <p:txBody>
          <a:bodyPr/>
          <a:lstStyle/>
          <a:p>
            <a:endParaRPr lang="sv-SE">
              <a:solidFill>
                <a:prstClr val="black"/>
              </a:solidFill>
            </a:endParaRPr>
          </a:p>
        </p:txBody>
      </p:sp>
      <p:sp>
        <p:nvSpPr>
          <p:cNvPr id="5" name="Platshållare för bildnummer 4"/>
          <p:cNvSpPr>
            <a:spLocks noGrp="1"/>
          </p:cNvSpPr>
          <p:nvPr>
            <p:ph type="sldNum" sz="quarter" idx="12"/>
          </p:nvPr>
        </p:nvSpPr>
        <p:spPr>
          <a:xfrm>
            <a:off x="6457950" y="6356351"/>
            <a:ext cx="2057400" cy="365125"/>
          </a:xfrm>
          <a:prstGeom prst="rect">
            <a:avLst/>
          </a:prstGeom>
        </p:spPr>
        <p:txBody>
          <a:bodyPr/>
          <a:lstStyle/>
          <a:p>
            <a:fld id="{EB8936CC-7BD4-4602-8FE6-61B088923C24}" type="slidenum">
              <a:rPr lang="sv-SE" smtClean="0">
                <a:solidFill>
                  <a:prstClr val="black"/>
                </a:solidFill>
              </a:rPr>
              <a:pPr/>
              <a:t>‹#›</a:t>
            </a:fld>
            <a:endParaRPr lang="sv-SE">
              <a:solidFill>
                <a:prstClr val="black"/>
              </a:solidFill>
            </a:endParaRPr>
          </a:p>
        </p:txBody>
      </p:sp>
    </p:spTree>
    <p:extLst>
      <p:ext uri="{BB962C8B-B14F-4D97-AF65-F5344CB8AC3E}">
        <p14:creationId xmlns:p14="http://schemas.microsoft.com/office/powerpoint/2010/main" val="39929978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a:xfrm>
            <a:off x="628650" y="6356351"/>
            <a:ext cx="2057400" cy="365125"/>
          </a:xfrm>
          <a:prstGeom prst="rect">
            <a:avLst/>
          </a:prstGeom>
        </p:spPr>
        <p:txBody>
          <a:bodyPr/>
          <a:lstStyle/>
          <a:p>
            <a:fld id="{794245F5-64E1-41D8-B17F-F6663DD4D1CC}" type="datetimeFigureOut">
              <a:rPr lang="sv-SE" smtClean="0">
                <a:solidFill>
                  <a:prstClr val="black"/>
                </a:solidFill>
              </a:rPr>
              <a:pPr/>
              <a:t>2017-04-04</a:t>
            </a:fld>
            <a:endParaRPr lang="sv-SE">
              <a:solidFill>
                <a:prstClr val="black"/>
              </a:solidFill>
            </a:endParaRPr>
          </a:p>
        </p:txBody>
      </p:sp>
      <p:sp>
        <p:nvSpPr>
          <p:cNvPr id="3" name="Platshållare för sidfot 2"/>
          <p:cNvSpPr>
            <a:spLocks noGrp="1"/>
          </p:cNvSpPr>
          <p:nvPr>
            <p:ph type="ftr" sz="quarter" idx="11"/>
          </p:nvPr>
        </p:nvSpPr>
        <p:spPr>
          <a:xfrm>
            <a:off x="3028950" y="6356351"/>
            <a:ext cx="3086100" cy="365125"/>
          </a:xfrm>
          <a:prstGeom prst="rect">
            <a:avLst/>
          </a:prstGeom>
        </p:spPr>
        <p:txBody>
          <a:bodyPr/>
          <a:lstStyle/>
          <a:p>
            <a:endParaRPr lang="sv-SE">
              <a:solidFill>
                <a:prstClr val="black"/>
              </a:solidFill>
            </a:endParaRPr>
          </a:p>
        </p:txBody>
      </p:sp>
      <p:sp>
        <p:nvSpPr>
          <p:cNvPr id="4" name="Platshållare för bildnummer 3"/>
          <p:cNvSpPr>
            <a:spLocks noGrp="1"/>
          </p:cNvSpPr>
          <p:nvPr>
            <p:ph type="sldNum" sz="quarter" idx="12"/>
          </p:nvPr>
        </p:nvSpPr>
        <p:spPr>
          <a:xfrm>
            <a:off x="6457950" y="6356351"/>
            <a:ext cx="2057400" cy="365125"/>
          </a:xfrm>
          <a:prstGeom prst="rect">
            <a:avLst/>
          </a:prstGeom>
        </p:spPr>
        <p:txBody>
          <a:bodyPr/>
          <a:lstStyle/>
          <a:p>
            <a:fld id="{EB8936CC-7BD4-4602-8FE6-61B088923C24}" type="slidenum">
              <a:rPr lang="sv-SE" smtClean="0">
                <a:solidFill>
                  <a:prstClr val="black"/>
                </a:solidFill>
              </a:rPr>
              <a:pPr/>
              <a:t>‹#›</a:t>
            </a:fld>
            <a:endParaRPr lang="sv-SE">
              <a:solidFill>
                <a:prstClr val="black"/>
              </a:solidFill>
            </a:endParaRPr>
          </a:p>
        </p:txBody>
      </p:sp>
    </p:spTree>
    <p:extLst>
      <p:ext uri="{BB962C8B-B14F-4D97-AF65-F5344CB8AC3E}">
        <p14:creationId xmlns:p14="http://schemas.microsoft.com/office/powerpoint/2010/main" val="30227660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629841" y="457200"/>
            <a:ext cx="2949178" cy="1600200"/>
          </a:xfrm>
          <a:prstGeom prst="rect">
            <a:avLst/>
          </a:prstGeom>
        </p:spPr>
        <p:txBody>
          <a:bodyPr anchor="b"/>
          <a:lstStyle>
            <a:lvl1pPr>
              <a:defRPr sz="2400"/>
            </a:lvl1pPr>
          </a:lstStyle>
          <a:p>
            <a:r>
              <a:rPr lang="sv-SE"/>
              <a:t>Klicka här för att ändra format</a:t>
            </a:r>
          </a:p>
        </p:txBody>
      </p:sp>
      <p:sp>
        <p:nvSpPr>
          <p:cNvPr id="3" name="Platshållare för innehåll 2"/>
          <p:cNvSpPr>
            <a:spLocks noGrp="1"/>
          </p:cNvSpPr>
          <p:nvPr>
            <p:ph idx="1"/>
          </p:nvPr>
        </p:nvSpPr>
        <p:spPr>
          <a:xfrm>
            <a:off x="3887391" y="987426"/>
            <a:ext cx="4629150" cy="4873625"/>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629841" y="2057400"/>
            <a:ext cx="2949178"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sv-SE"/>
              <a:t>Klicka här för att ändra format på bakgrundstexten</a:t>
            </a:r>
          </a:p>
        </p:txBody>
      </p:sp>
      <p:sp>
        <p:nvSpPr>
          <p:cNvPr id="5" name="Platshållare för datum 4"/>
          <p:cNvSpPr>
            <a:spLocks noGrp="1"/>
          </p:cNvSpPr>
          <p:nvPr>
            <p:ph type="dt" sz="half" idx="10"/>
          </p:nvPr>
        </p:nvSpPr>
        <p:spPr>
          <a:xfrm>
            <a:off x="628650" y="6356351"/>
            <a:ext cx="2057400" cy="365125"/>
          </a:xfrm>
          <a:prstGeom prst="rect">
            <a:avLst/>
          </a:prstGeom>
        </p:spPr>
        <p:txBody>
          <a:bodyPr/>
          <a:lstStyle/>
          <a:p>
            <a:fld id="{794245F5-64E1-41D8-B17F-F6663DD4D1CC}" type="datetimeFigureOut">
              <a:rPr lang="sv-SE" smtClean="0">
                <a:solidFill>
                  <a:prstClr val="black"/>
                </a:solidFill>
              </a:rPr>
              <a:pPr/>
              <a:t>2017-04-04</a:t>
            </a:fld>
            <a:endParaRPr lang="sv-SE">
              <a:solidFill>
                <a:prstClr val="black"/>
              </a:solidFill>
            </a:endParaRPr>
          </a:p>
        </p:txBody>
      </p:sp>
      <p:sp>
        <p:nvSpPr>
          <p:cNvPr id="6" name="Platshållare för sidfot 5"/>
          <p:cNvSpPr>
            <a:spLocks noGrp="1"/>
          </p:cNvSpPr>
          <p:nvPr>
            <p:ph type="ftr" sz="quarter" idx="11"/>
          </p:nvPr>
        </p:nvSpPr>
        <p:spPr>
          <a:xfrm>
            <a:off x="3028950" y="6356351"/>
            <a:ext cx="3086100" cy="365125"/>
          </a:xfrm>
          <a:prstGeom prst="rect">
            <a:avLst/>
          </a:prstGeom>
        </p:spPr>
        <p:txBody>
          <a:bodyPr/>
          <a:lstStyle/>
          <a:p>
            <a:endParaRPr lang="sv-SE">
              <a:solidFill>
                <a:prstClr val="black"/>
              </a:solidFill>
            </a:endParaRPr>
          </a:p>
        </p:txBody>
      </p:sp>
      <p:sp>
        <p:nvSpPr>
          <p:cNvPr id="7" name="Platshållare för bildnummer 6"/>
          <p:cNvSpPr>
            <a:spLocks noGrp="1"/>
          </p:cNvSpPr>
          <p:nvPr>
            <p:ph type="sldNum" sz="quarter" idx="12"/>
          </p:nvPr>
        </p:nvSpPr>
        <p:spPr>
          <a:xfrm>
            <a:off x="6457950" y="6356351"/>
            <a:ext cx="2057400" cy="365125"/>
          </a:xfrm>
          <a:prstGeom prst="rect">
            <a:avLst/>
          </a:prstGeom>
        </p:spPr>
        <p:txBody>
          <a:bodyPr/>
          <a:lstStyle/>
          <a:p>
            <a:fld id="{EB8936CC-7BD4-4602-8FE6-61B088923C24}" type="slidenum">
              <a:rPr lang="sv-SE" smtClean="0">
                <a:solidFill>
                  <a:prstClr val="black"/>
                </a:solidFill>
              </a:rPr>
              <a:pPr/>
              <a:t>‹#›</a:t>
            </a:fld>
            <a:endParaRPr lang="sv-SE">
              <a:solidFill>
                <a:prstClr val="black"/>
              </a:solidFill>
            </a:endParaRPr>
          </a:p>
        </p:txBody>
      </p:sp>
    </p:spTree>
    <p:extLst>
      <p:ext uri="{BB962C8B-B14F-4D97-AF65-F5344CB8AC3E}">
        <p14:creationId xmlns:p14="http://schemas.microsoft.com/office/powerpoint/2010/main" val="19305649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628650" y="365126"/>
            <a:ext cx="7886700" cy="1325563"/>
          </a:xfrm>
          <a:prstGeom prst="rect">
            <a:avLst/>
          </a:prstGeom>
        </p:spPr>
        <p:txBody>
          <a:bodyPr/>
          <a:lstStyle/>
          <a:p>
            <a:r>
              <a:rPr lang="sv-SE"/>
              <a:t>Klicka här för att ändra format</a:t>
            </a:r>
          </a:p>
        </p:txBody>
      </p:sp>
      <p:sp>
        <p:nvSpPr>
          <p:cNvPr id="3" name="Platshållare för innehåll 2"/>
          <p:cNvSpPr>
            <a:spLocks noGrp="1"/>
          </p:cNvSpPr>
          <p:nvPr>
            <p:ph idx="1"/>
          </p:nvPr>
        </p:nvSpPr>
        <p:spPr>
          <a:xfrm>
            <a:off x="628650" y="1825625"/>
            <a:ext cx="7886700" cy="4351338"/>
          </a:xfrm>
          <a:prstGeom prst="rect">
            <a:avLst/>
          </a:prstGeo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a:xfrm>
            <a:off x="628650" y="6356351"/>
            <a:ext cx="2057400" cy="365125"/>
          </a:xfrm>
          <a:prstGeom prst="rect">
            <a:avLst/>
          </a:prstGeom>
        </p:spPr>
        <p:txBody>
          <a:bodyPr/>
          <a:lstStyle/>
          <a:p>
            <a:fld id="{794245F5-64E1-41D8-B17F-F6663DD4D1CC}" type="datetimeFigureOut">
              <a:rPr lang="sv-SE" smtClean="0"/>
              <a:t>2017-04-04</a:t>
            </a:fld>
            <a:endParaRPr lang="sv-SE"/>
          </a:p>
        </p:txBody>
      </p:sp>
      <p:sp>
        <p:nvSpPr>
          <p:cNvPr id="5" name="Platshållare för sidfot 4"/>
          <p:cNvSpPr>
            <a:spLocks noGrp="1"/>
          </p:cNvSpPr>
          <p:nvPr>
            <p:ph type="ftr" sz="quarter" idx="11"/>
          </p:nvPr>
        </p:nvSpPr>
        <p:spPr>
          <a:xfrm>
            <a:off x="3028950" y="6356351"/>
            <a:ext cx="3086100" cy="365125"/>
          </a:xfrm>
          <a:prstGeom prst="rect">
            <a:avLst/>
          </a:prstGeom>
        </p:spPr>
        <p:txBody>
          <a:bodyPr/>
          <a:lstStyle/>
          <a:p>
            <a:endParaRPr lang="sv-SE"/>
          </a:p>
        </p:txBody>
      </p:sp>
      <p:sp>
        <p:nvSpPr>
          <p:cNvPr id="6" name="Platshållare för bildnummer 5"/>
          <p:cNvSpPr>
            <a:spLocks noGrp="1"/>
          </p:cNvSpPr>
          <p:nvPr>
            <p:ph type="sldNum" sz="quarter" idx="12"/>
          </p:nvPr>
        </p:nvSpPr>
        <p:spPr>
          <a:xfrm>
            <a:off x="6457950" y="6356351"/>
            <a:ext cx="2057400" cy="365125"/>
          </a:xfrm>
          <a:prstGeom prst="rect">
            <a:avLst/>
          </a:prstGeom>
        </p:spPr>
        <p:txBody>
          <a:bodyPr/>
          <a:lstStyle/>
          <a:p>
            <a:fld id="{EB8936CC-7BD4-4602-8FE6-61B088923C24}" type="slidenum">
              <a:rPr lang="sv-SE" smtClean="0"/>
              <a:t>‹#›</a:t>
            </a:fld>
            <a:endParaRPr lang="sv-SE"/>
          </a:p>
        </p:txBody>
      </p:sp>
    </p:spTree>
    <p:extLst>
      <p:ext uri="{BB962C8B-B14F-4D97-AF65-F5344CB8AC3E}">
        <p14:creationId xmlns:p14="http://schemas.microsoft.com/office/powerpoint/2010/main" val="37817641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629841" y="457200"/>
            <a:ext cx="2949178" cy="1600200"/>
          </a:xfrm>
          <a:prstGeom prst="rect">
            <a:avLst/>
          </a:prstGeom>
        </p:spPr>
        <p:txBody>
          <a:bodyPr anchor="b"/>
          <a:lstStyle>
            <a:lvl1pPr>
              <a:defRPr sz="2400"/>
            </a:lvl1pPr>
          </a:lstStyle>
          <a:p>
            <a:r>
              <a:rPr lang="sv-SE"/>
              <a:t>Klicka här för att ändra format</a:t>
            </a:r>
          </a:p>
        </p:txBody>
      </p:sp>
      <p:sp>
        <p:nvSpPr>
          <p:cNvPr id="3" name="Platshållare för bild 2"/>
          <p:cNvSpPr>
            <a:spLocks noGrp="1"/>
          </p:cNvSpPr>
          <p:nvPr>
            <p:ph type="pic" idx="1"/>
          </p:nvPr>
        </p:nvSpPr>
        <p:spPr>
          <a:xfrm>
            <a:off x="3887391" y="987426"/>
            <a:ext cx="4629150" cy="4873625"/>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sv-SE"/>
              <a:t>Klicka på ikonen för att lägga till en bild</a:t>
            </a:r>
          </a:p>
        </p:txBody>
      </p:sp>
      <p:sp>
        <p:nvSpPr>
          <p:cNvPr id="4" name="Platshållare för text 3"/>
          <p:cNvSpPr>
            <a:spLocks noGrp="1"/>
          </p:cNvSpPr>
          <p:nvPr>
            <p:ph type="body" sz="half" idx="2"/>
          </p:nvPr>
        </p:nvSpPr>
        <p:spPr>
          <a:xfrm>
            <a:off x="629841" y="2057400"/>
            <a:ext cx="2949178"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sv-SE"/>
              <a:t>Klicka här för att ändra format på bakgrundstexten</a:t>
            </a:r>
          </a:p>
        </p:txBody>
      </p:sp>
      <p:sp>
        <p:nvSpPr>
          <p:cNvPr id="5" name="Platshållare för datum 4"/>
          <p:cNvSpPr>
            <a:spLocks noGrp="1"/>
          </p:cNvSpPr>
          <p:nvPr>
            <p:ph type="dt" sz="half" idx="10"/>
          </p:nvPr>
        </p:nvSpPr>
        <p:spPr>
          <a:xfrm>
            <a:off x="628650" y="6356351"/>
            <a:ext cx="2057400" cy="365125"/>
          </a:xfrm>
          <a:prstGeom prst="rect">
            <a:avLst/>
          </a:prstGeom>
        </p:spPr>
        <p:txBody>
          <a:bodyPr/>
          <a:lstStyle/>
          <a:p>
            <a:fld id="{794245F5-64E1-41D8-B17F-F6663DD4D1CC}" type="datetimeFigureOut">
              <a:rPr lang="sv-SE" smtClean="0">
                <a:solidFill>
                  <a:prstClr val="black"/>
                </a:solidFill>
              </a:rPr>
              <a:pPr/>
              <a:t>2017-04-04</a:t>
            </a:fld>
            <a:endParaRPr lang="sv-SE">
              <a:solidFill>
                <a:prstClr val="black"/>
              </a:solidFill>
            </a:endParaRPr>
          </a:p>
        </p:txBody>
      </p:sp>
      <p:sp>
        <p:nvSpPr>
          <p:cNvPr id="6" name="Platshållare för sidfot 5"/>
          <p:cNvSpPr>
            <a:spLocks noGrp="1"/>
          </p:cNvSpPr>
          <p:nvPr>
            <p:ph type="ftr" sz="quarter" idx="11"/>
          </p:nvPr>
        </p:nvSpPr>
        <p:spPr>
          <a:xfrm>
            <a:off x="3028950" y="6356351"/>
            <a:ext cx="3086100" cy="365125"/>
          </a:xfrm>
          <a:prstGeom prst="rect">
            <a:avLst/>
          </a:prstGeom>
        </p:spPr>
        <p:txBody>
          <a:bodyPr/>
          <a:lstStyle/>
          <a:p>
            <a:endParaRPr lang="sv-SE">
              <a:solidFill>
                <a:prstClr val="black"/>
              </a:solidFill>
            </a:endParaRPr>
          </a:p>
        </p:txBody>
      </p:sp>
      <p:sp>
        <p:nvSpPr>
          <p:cNvPr id="7" name="Platshållare för bildnummer 6"/>
          <p:cNvSpPr>
            <a:spLocks noGrp="1"/>
          </p:cNvSpPr>
          <p:nvPr>
            <p:ph type="sldNum" sz="quarter" idx="12"/>
          </p:nvPr>
        </p:nvSpPr>
        <p:spPr>
          <a:xfrm>
            <a:off x="6457950" y="6356351"/>
            <a:ext cx="2057400" cy="365125"/>
          </a:xfrm>
          <a:prstGeom prst="rect">
            <a:avLst/>
          </a:prstGeom>
        </p:spPr>
        <p:txBody>
          <a:bodyPr/>
          <a:lstStyle/>
          <a:p>
            <a:fld id="{EB8936CC-7BD4-4602-8FE6-61B088923C24}" type="slidenum">
              <a:rPr lang="sv-SE" smtClean="0">
                <a:solidFill>
                  <a:prstClr val="black"/>
                </a:solidFill>
              </a:rPr>
              <a:pPr/>
              <a:t>‹#›</a:t>
            </a:fld>
            <a:endParaRPr lang="sv-SE">
              <a:solidFill>
                <a:prstClr val="black"/>
              </a:solidFill>
            </a:endParaRPr>
          </a:p>
        </p:txBody>
      </p:sp>
    </p:spTree>
    <p:extLst>
      <p:ext uri="{BB962C8B-B14F-4D97-AF65-F5344CB8AC3E}">
        <p14:creationId xmlns:p14="http://schemas.microsoft.com/office/powerpoint/2010/main" val="41936075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a:xfrm>
            <a:off x="628650" y="365126"/>
            <a:ext cx="7886700" cy="1325563"/>
          </a:xfrm>
          <a:prstGeom prst="rect">
            <a:avLst/>
          </a:prstGeom>
        </p:spPr>
        <p:txBody>
          <a:bodyPr/>
          <a:lstStyle/>
          <a:p>
            <a:r>
              <a:rPr lang="sv-SE"/>
              <a:t>Klicka här för att ändra format</a:t>
            </a:r>
          </a:p>
        </p:txBody>
      </p:sp>
      <p:sp>
        <p:nvSpPr>
          <p:cNvPr id="3" name="Platshållare för lodrät text 2"/>
          <p:cNvSpPr>
            <a:spLocks noGrp="1"/>
          </p:cNvSpPr>
          <p:nvPr>
            <p:ph type="body" orient="vert" idx="1"/>
          </p:nvPr>
        </p:nvSpPr>
        <p:spPr>
          <a:xfrm>
            <a:off x="628650" y="1825625"/>
            <a:ext cx="7886700" cy="4351338"/>
          </a:xfrm>
          <a:prstGeom prst="rect">
            <a:avLst/>
          </a:prstGeo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a:xfrm>
            <a:off x="628650" y="6356351"/>
            <a:ext cx="2057400" cy="365125"/>
          </a:xfrm>
          <a:prstGeom prst="rect">
            <a:avLst/>
          </a:prstGeom>
        </p:spPr>
        <p:txBody>
          <a:bodyPr/>
          <a:lstStyle/>
          <a:p>
            <a:fld id="{794245F5-64E1-41D8-B17F-F6663DD4D1CC}" type="datetimeFigureOut">
              <a:rPr lang="sv-SE" smtClean="0">
                <a:solidFill>
                  <a:prstClr val="black"/>
                </a:solidFill>
              </a:rPr>
              <a:pPr/>
              <a:t>2017-04-04</a:t>
            </a:fld>
            <a:endParaRPr lang="sv-SE">
              <a:solidFill>
                <a:prstClr val="black"/>
              </a:solidFill>
            </a:endParaRPr>
          </a:p>
        </p:txBody>
      </p:sp>
      <p:sp>
        <p:nvSpPr>
          <p:cNvPr id="5" name="Platshållare för sidfot 4"/>
          <p:cNvSpPr>
            <a:spLocks noGrp="1"/>
          </p:cNvSpPr>
          <p:nvPr>
            <p:ph type="ftr" sz="quarter" idx="11"/>
          </p:nvPr>
        </p:nvSpPr>
        <p:spPr>
          <a:xfrm>
            <a:off x="3028950" y="6356351"/>
            <a:ext cx="3086100" cy="365125"/>
          </a:xfrm>
          <a:prstGeom prst="rect">
            <a:avLst/>
          </a:prstGeom>
        </p:spPr>
        <p:txBody>
          <a:bodyPr/>
          <a:lstStyle/>
          <a:p>
            <a:endParaRPr lang="sv-SE">
              <a:solidFill>
                <a:prstClr val="black"/>
              </a:solidFill>
            </a:endParaRPr>
          </a:p>
        </p:txBody>
      </p:sp>
      <p:sp>
        <p:nvSpPr>
          <p:cNvPr id="6" name="Platshållare för bildnummer 5"/>
          <p:cNvSpPr>
            <a:spLocks noGrp="1"/>
          </p:cNvSpPr>
          <p:nvPr>
            <p:ph type="sldNum" sz="quarter" idx="12"/>
          </p:nvPr>
        </p:nvSpPr>
        <p:spPr>
          <a:xfrm>
            <a:off x="6457950" y="6356351"/>
            <a:ext cx="2057400" cy="365125"/>
          </a:xfrm>
          <a:prstGeom prst="rect">
            <a:avLst/>
          </a:prstGeom>
        </p:spPr>
        <p:txBody>
          <a:bodyPr/>
          <a:lstStyle/>
          <a:p>
            <a:fld id="{EB8936CC-7BD4-4602-8FE6-61B088923C24}" type="slidenum">
              <a:rPr lang="sv-SE" smtClean="0">
                <a:solidFill>
                  <a:prstClr val="black"/>
                </a:solidFill>
              </a:rPr>
              <a:pPr/>
              <a:t>‹#›</a:t>
            </a:fld>
            <a:endParaRPr lang="sv-SE">
              <a:solidFill>
                <a:prstClr val="black"/>
              </a:solidFill>
            </a:endParaRPr>
          </a:p>
        </p:txBody>
      </p:sp>
    </p:spTree>
    <p:extLst>
      <p:ext uri="{BB962C8B-B14F-4D97-AF65-F5344CB8AC3E}">
        <p14:creationId xmlns:p14="http://schemas.microsoft.com/office/powerpoint/2010/main" val="26528104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543675" y="365125"/>
            <a:ext cx="1971675" cy="5811838"/>
          </a:xfrm>
          <a:prstGeom prst="rect">
            <a:avLst/>
          </a:prstGeo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628650" y="365125"/>
            <a:ext cx="5800725" cy="5811838"/>
          </a:xfrm>
          <a:prstGeom prst="rect">
            <a:avLst/>
          </a:prstGeo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a:xfrm>
            <a:off x="628650" y="6356351"/>
            <a:ext cx="2057400" cy="365125"/>
          </a:xfrm>
          <a:prstGeom prst="rect">
            <a:avLst/>
          </a:prstGeom>
        </p:spPr>
        <p:txBody>
          <a:bodyPr/>
          <a:lstStyle/>
          <a:p>
            <a:fld id="{794245F5-64E1-41D8-B17F-F6663DD4D1CC}" type="datetimeFigureOut">
              <a:rPr lang="sv-SE" smtClean="0">
                <a:solidFill>
                  <a:prstClr val="black"/>
                </a:solidFill>
              </a:rPr>
              <a:pPr/>
              <a:t>2017-04-04</a:t>
            </a:fld>
            <a:endParaRPr lang="sv-SE">
              <a:solidFill>
                <a:prstClr val="black"/>
              </a:solidFill>
            </a:endParaRPr>
          </a:p>
        </p:txBody>
      </p:sp>
      <p:sp>
        <p:nvSpPr>
          <p:cNvPr id="5" name="Platshållare för sidfot 4"/>
          <p:cNvSpPr>
            <a:spLocks noGrp="1"/>
          </p:cNvSpPr>
          <p:nvPr>
            <p:ph type="ftr" sz="quarter" idx="11"/>
          </p:nvPr>
        </p:nvSpPr>
        <p:spPr>
          <a:xfrm>
            <a:off x="3028950" y="6356351"/>
            <a:ext cx="3086100" cy="365125"/>
          </a:xfrm>
          <a:prstGeom prst="rect">
            <a:avLst/>
          </a:prstGeom>
        </p:spPr>
        <p:txBody>
          <a:bodyPr/>
          <a:lstStyle/>
          <a:p>
            <a:endParaRPr lang="sv-SE">
              <a:solidFill>
                <a:prstClr val="black"/>
              </a:solidFill>
            </a:endParaRPr>
          </a:p>
        </p:txBody>
      </p:sp>
      <p:sp>
        <p:nvSpPr>
          <p:cNvPr id="6" name="Platshållare för bildnummer 5"/>
          <p:cNvSpPr>
            <a:spLocks noGrp="1"/>
          </p:cNvSpPr>
          <p:nvPr>
            <p:ph type="sldNum" sz="quarter" idx="12"/>
          </p:nvPr>
        </p:nvSpPr>
        <p:spPr>
          <a:xfrm>
            <a:off x="6457950" y="6356351"/>
            <a:ext cx="2057400" cy="365125"/>
          </a:xfrm>
          <a:prstGeom prst="rect">
            <a:avLst/>
          </a:prstGeom>
        </p:spPr>
        <p:txBody>
          <a:bodyPr/>
          <a:lstStyle/>
          <a:p>
            <a:fld id="{EB8936CC-7BD4-4602-8FE6-61B088923C24}" type="slidenum">
              <a:rPr lang="sv-SE" smtClean="0">
                <a:solidFill>
                  <a:prstClr val="black"/>
                </a:solidFill>
              </a:rPr>
              <a:pPr/>
              <a:t>‹#›</a:t>
            </a:fld>
            <a:endParaRPr lang="sv-SE">
              <a:solidFill>
                <a:prstClr val="black"/>
              </a:solidFill>
            </a:endParaRPr>
          </a:p>
        </p:txBody>
      </p:sp>
    </p:spTree>
    <p:extLst>
      <p:ext uri="{BB962C8B-B14F-4D97-AF65-F5344CB8AC3E}">
        <p14:creationId xmlns:p14="http://schemas.microsoft.com/office/powerpoint/2010/main" val="38582672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cSld name="1_Rubrikbild">
    <p:spTree>
      <p:nvGrpSpPr>
        <p:cNvPr id="1" name=""/>
        <p:cNvGrpSpPr/>
        <p:nvPr/>
      </p:nvGrpSpPr>
      <p:grpSpPr>
        <a:xfrm>
          <a:off x="0" y="0"/>
          <a:ext cx="0" cy="0"/>
          <a:chOff x="0" y="0"/>
          <a:chExt cx="0" cy="0"/>
        </a:xfrm>
      </p:grpSpPr>
      <p:sp>
        <p:nvSpPr>
          <p:cNvPr id="19458" name="Rectangle 2"/>
          <p:cNvSpPr>
            <a:spLocks noGrp="1" noChangeArrowheads="1"/>
          </p:cNvSpPr>
          <p:nvPr>
            <p:ph type="ctrTitle"/>
          </p:nvPr>
        </p:nvSpPr>
        <p:spPr>
          <a:xfrm>
            <a:off x="685800" y="1557338"/>
            <a:ext cx="7772400" cy="1470025"/>
          </a:xfrm>
          <a:prstGeom prst="rect">
            <a:avLst/>
          </a:prstGeom>
        </p:spPr>
        <p:txBody>
          <a:bodyPr/>
          <a:lstStyle>
            <a:lvl1pPr algn="ctr">
              <a:defRPr>
                <a:latin typeface="Century Gothic" pitchFamily="34" charset="0"/>
              </a:defRPr>
            </a:lvl1pPr>
          </a:lstStyle>
          <a:p>
            <a:pPr lvl="0"/>
            <a:r>
              <a:rPr lang="sv-SE" noProof="0"/>
              <a:t>Klicka här för att ändra format</a:t>
            </a:r>
            <a:endParaRPr lang="sv-SE" noProof="0" dirty="0"/>
          </a:p>
        </p:txBody>
      </p:sp>
      <p:sp>
        <p:nvSpPr>
          <p:cNvPr id="19459" name="Rectangle 3"/>
          <p:cNvSpPr>
            <a:spLocks noGrp="1" noChangeArrowheads="1"/>
          </p:cNvSpPr>
          <p:nvPr>
            <p:ph type="subTitle" idx="1"/>
          </p:nvPr>
        </p:nvSpPr>
        <p:spPr>
          <a:xfrm>
            <a:off x="1371600" y="3313113"/>
            <a:ext cx="6400800" cy="1752600"/>
          </a:xfrm>
          <a:prstGeom prst="rect">
            <a:avLst/>
          </a:prstGeom>
        </p:spPr>
        <p:txBody>
          <a:bodyPr/>
          <a:lstStyle>
            <a:lvl1pPr marL="0" indent="0" algn="ctr">
              <a:buFontTx/>
              <a:buNone/>
              <a:defRPr>
                <a:latin typeface="Century Gothic" pitchFamily="34" charset="0"/>
              </a:defRPr>
            </a:lvl1pPr>
          </a:lstStyle>
          <a:p>
            <a:pPr lvl="0"/>
            <a:r>
              <a:rPr lang="sv-SE" noProof="0"/>
              <a:t>Klicka här för att ändra format på underrubrik i bakgrunden</a:t>
            </a:r>
            <a:endParaRPr lang="sv-SE" noProof="0" dirty="0"/>
          </a:p>
        </p:txBody>
      </p:sp>
      <p:pic>
        <p:nvPicPr>
          <p:cNvPr id="7" name="Bildobjekt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18993" y="5373216"/>
            <a:ext cx="900000" cy="900000"/>
          </a:xfrm>
          <a:prstGeom prst="rect">
            <a:avLst/>
          </a:prstGeom>
        </p:spPr>
      </p:pic>
    </p:spTree>
    <p:extLst>
      <p:ext uri="{BB962C8B-B14F-4D97-AF65-F5344CB8AC3E}">
        <p14:creationId xmlns:p14="http://schemas.microsoft.com/office/powerpoint/2010/main" val="51944408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pic>
        <p:nvPicPr>
          <p:cNvPr id="7" name="Bildobjekt 6"/>
          <p:cNvPicPr>
            <a:picLocks noChangeAspect="1"/>
          </p:cNvPicPr>
          <p:nvPr userDrawn="1"/>
        </p:nvPicPr>
        <p:blipFill rotWithShape="1">
          <a:blip r:embed="rId2">
            <a:extLst>
              <a:ext uri="{28A0092B-C50C-407E-A947-70E740481C1C}">
                <a14:useLocalDpi xmlns:a14="http://schemas.microsoft.com/office/drawing/2010/main" val="0"/>
              </a:ext>
            </a:extLst>
          </a:blip>
          <a:srcRect l="20959"/>
          <a:stretch/>
        </p:blipFill>
        <p:spPr>
          <a:xfrm>
            <a:off x="3829050" y="-35511"/>
            <a:ext cx="5505753" cy="6889071"/>
          </a:xfrm>
          <a:prstGeom prst="rect">
            <a:avLst/>
          </a:prstGeom>
        </p:spPr>
      </p:pic>
    </p:spTree>
    <p:extLst>
      <p:ext uri="{BB962C8B-B14F-4D97-AF65-F5344CB8AC3E}">
        <p14:creationId xmlns:p14="http://schemas.microsoft.com/office/powerpoint/2010/main" val="41947785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628650" y="365126"/>
            <a:ext cx="7886700" cy="1325563"/>
          </a:xfrm>
          <a:prstGeom prst="rect">
            <a:avLst/>
          </a:prstGeom>
        </p:spPr>
        <p:txBody>
          <a:bodyPr/>
          <a:lstStyle/>
          <a:p>
            <a:r>
              <a:rPr lang="sv-SE"/>
              <a:t>Klicka här för att ändra format</a:t>
            </a:r>
          </a:p>
        </p:txBody>
      </p:sp>
      <p:sp>
        <p:nvSpPr>
          <p:cNvPr id="3" name="Platshållare för innehåll 2"/>
          <p:cNvSpPr>
            <a:spLocks noGrp="1"/>
          </p:cNvSpPr>
          <p:nvPr>
            <p:ph idx="1"/>
          </p:nvPr>
        </p:nvSpPr>
        <p:spPr>
          <a:xfrm>
            <a:off x="628650" y="1825625"/>
            <a:ext cx="7886700" cy="4351338"/>
          </a:xfrm>
          <a:prstGeom prst="rect">
            <a:avLst/>
          </a:prstGeo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a:xfrm>
            <a:off x="628650" y="6356351"/>
            <a:ext cx="2057400" cy="365125"/>
          </a:xfrm>
          <a:prstGeom prst="rect">
            <a:avLst/>
          </a:prstGeom>
        </p:spPr>
        <p:txBody>
          <a:bodyPr/>
          <a:lstStyle/>
          <a:p>
            <a:fld id="{794245F5-64E1-41D8-B17F-F6663DD4D1CC}" type="datetimeFigureOut">
              <a:rPr lang="sv-SE" smtClean="0">
                <a:solidFill>
                  <a:prstClr val="black"/>
                </a:solidFill>
              </a:rPr>
              <a:pPr/>
              <a:t>2017-04-04</a:t>
            </a:fld>
            <a:endParaRPr lang="sv-SE">
              <a:solidFill>
                <a:prstClr val="black"/>
              </a:solidFill>
            </a:endParaRPr>
          </a:p>
        </p:txBody>
      </p:sp>
      <p:sp>
        <p:nvSpPr>
          <p:cNvPr id="5" name="Platshållare för sidfot 4"/>
          <p:cNvSpPr>
            <a:spLocks noGrp="1"/>
          </p:cNvSpPr>
          <p:nvPr>
            <p:ph type="ftr" sz="quarter" idx="11"/>
          </p:nvPr>
        </p:nvSpPr>
        <p:spPr>
          <a:xfrm>
            <a:off x="3028950" y="6356351"/>
            <a:ext cx="3086100" cy="365125"/>
          </a:xfrm>
          <a:prstGeom prst="rect">
            <a:avLst/>
          </a:prstGeom>
        </p:spPr>
        <p:txBody>
          <a:bodyPr/>
          <a:lstStyle/>
          <a:p>
            <a:endParaRPr lang="sv-SE">
              <a:solidFill>
                <a:prstClr val="black"/>
              </a:solidFill>
            </a:endParaRPr>
          </a:p>
        </p:txBody>
      </p:sp>
      <p:sp>
        <p:nvSpPr>
          <p:cNvPr id="6" name="Platshållare för bildnummer 5"/>
          <p:cNvSpPr>
            <a:spLocks noGrp="1"/>
          </p:cNvSpPr>
          <p:nvPr>
            <p:ph type="sldNum" sz="quarter" idx="12"/>
          </p:nvPr>
        </p:nvSpPr>
        <p:spPr>
          <a:xfrm>
            <a:off x="6457950" y="6356351"/>
            <a:ext cx="2057400" cy="365125"/>
          </a:xfrm>
          <a:prstGeom prst="rect">
            <a:avLst/>
          </a:prstGeom>
        </p:spPr>
        <p:txBody>
          <a:bodyPr/>
          <a:lstStyle/>
          <a:p>
            <a:fld id="{EB8936CC-7BD4-4602-8FE6-61B088923C24}" type="slidenum">
              <a:rPr lang="sv-SE" smtClean="0">
                <a:solidFill>
                  <a:prstClr val="black"/>
                </a:solidFill>
              </a:rPr>
              <a:pPr/>
              <a:t>‹#›</a:t>
            </a:fld>
            <a:endParaRPr lang="sv-SE">
              <a:solidFill>
                <a:prstClr val="black"/>
              </a:solidFill>
            </a:endParaRPr>
          </a:p>
        </p:txBody>
      </p:sp>
    </p:spTree>
    <p:extLst>
      <p:ext uri="{BB962C8B-B14F-4D97-AF65-F5344CB8AC3E}">
        <p14:creationId xmlns:p14="http://schemas.microsoft.com/office/powerpoint/2010/main" val="156949054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623888" y="1709739"/>
            <a:ext cx="7886700" cy="2852737"/>
          </a:xfrm>
          <a:prstGeom prst="rect">
            <a:avLst/>
          </a:prstGeom>
        </p:spPr>
        <p:txBody>
          <a:bodyPr anchor="b"/>
          <a:lstStyle>
            <a:lvl1pPr>
              <a:defRPr sz="4500"/>
            </a:lvl1pPr>
          </a:lstStyle>
          <a:p>
            <a:r>
              <a:rPr lang="sv-SE"/>
              <a:t>Klicka här för att ändra format</a:t>
            </a:r>
          </a:p>
        </p:txBody>
      </p:sp>
      <p:sp>
        <p:nvSpPr>
          <p:cNvPr id="3" name="Platshållare för text 2"/>
          <p:cNvSpPr>
            <a:spLocks noGrp="1"/>
          </p:cNvSpPr>
          <p:nvPr>
            <p:ph type="body" idx="1"/>
          </p:nvPr>
        </p:nvSpPr>
        <p:spPr>
          <a:xfrm>
            <a:off x="623888" y="4589464"/>
            <a:ext cx="7886700" cy="1500187"/>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sv-SE"/>
              <a:t>Klicka här för att ändra format på bakgrundstexten</a:t>
            </a:r>
          </a:p>
        </p:txBody>
      </p:sp>
      <p:sp>
        <p:nvSpPr>
          <p:cNvPr id="4" name="Platshållare för datum 3"/>
          <p:cNvSpPr>
            <a:spLocks noGrp="1"/>
          </p:cNvSpPr>
          <p:nvPr>
            <p:ph type="dt" sz="half" idx="10"/>
          </p:nvPr>
        </p:nvSpPr>
        <p:spPr>
          <a:xfrm>
            <a:off x="628650" y="6356351"/>
            <a:ext cx="2057400" cy="365125"/>
          </a:xfrm>
          <a:prstGeom prst="rect">
            <a:avLst/>
          </a:prstGeom>
        </p:spPr>
        <p:txBody>
          <a:bodyPr/>
          <a:lstStyle/>
          <a:p>
            <a:fld id="{794245F5-64E1-41D8-B17F-F6663DD4D1CC}" type="datetimeFigureOut">
              <a:rPr lang="sv-SE" smtClean="0">
                <a:solidFill>
                  <a:prstClr val="black"/>
                </a:solidFill>
              </a:rPr>
              <a:pPr/>
              <a:t>2017-04-04</a:t>
            </a:fld>
            <a:endParaRPr lang="sv-SE">
              <a:solidFill>
                <a:prstClr val="black"/>
              </a:solidFill>
            </a:endParaRPr>
          </a:p>
        </p:txBody>
      </p:sp>
      <p:sp>
        <p:nvSpPr>
          <p:cNvPr id="5" name="Platshållare för sidfot 4"/>
          <p:cNvSpPr>
            <a:spLocks noGrp="1"/>
          </p:cNvSpPr>
          <p:nvPr>
            <p:ph type="ftr" sz="quarter" idx="11"/>
          </p:nvPr>
        </p:nvSpPr>
        <p:spPr>
          <a:xfrm>
            <a:off x="3028950" y="6356351"/>
            <a:ext cx="3086100" cy="365125"/>
          </a:xfrm>
          <a:prstGeom prst="rect">
            <a:avLst/>
          </a:prstGeom>
        </p:spPr>
        <p:txBody>
          <a:bodyPr/>
          <a:lstStyle/>
          <a:p>
            <a:endParaRPr lang="sv-SE">
              <a:solidFill>
                <a:prstClr val="black"/>
              </a:solidFill>
            </a:endParaRPr>
          </a:p>
        </p:txBody>
      </p:sp>
      <p:sp>
        <p:nvSpPr>
          <p:cNvPr id="6" name="Platshållare för bildnummer 5"/>
          <p:cNvSpPr>
            <a:spLocks noGrp="1"/>
          </p:cNvSpPr>
          <p:nvPr>
            <p:ph type="sldNum" sz="quarter" idx="12"/>
          </p:nvPr>
        </p:nvSpPr>
        <p:spPr>
          <a:xfrm>
            <a:off x="6457950" y="6356351"/>
            <a:ext cx="2057400" cy="365125"/>
          </a:xfrm>
          <a:prstGeom prst="rect">
            <a:avLst/>
          </a:prstGeom>
        </p:spPr>
        <p:txBody>
          <a:bodyPr/>
          <a:lstStyle/>
          <a:p>
            <a:fld id="{EB8936CC-7BD4-4602-8FE6-61B088923C24}" type="slidenum">
              <a:rPr lang="sv-SE" smtClean="0">
                <a:solidFill>
                  <a:prstClr val="black"/>
                </a:solidFill>
              </a:rPr>
              <a:pPr/>
              <a:t>‹#›</a:t>
            </a:fld>
            <a:endParaRPr lang="sv-SE">
              <a:solidFill>
                <a:prstClr val="black"/>
              </a:solidFill>
            </a:endParaRPr>
          </a:p>
        </p:txBody>
      </p:sp>
    </p:spTree>
    <p:extLst>
      <p:ext uri="{BB962C8B-B14F-4D97-AF65-F5344CB8AC3E}">
        <p14:creationId xmlns:p14="http://schemas.microsoft.com/office/powerpoint/2010/main" val="11471601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628650" y="365126"/>
            <a:ext cx="7886700" cy="1325563"/>
          </a:xfrm>
          <a:prstGeom prst="rect">
            <a:avLst/>
          </a:prstGeom>
        </p:spPr>
        <p:txBody>
          <a:bodyPr/>
          <a:lstStyle/>
          <a:p>
            <a:r>
              <a:rPr lang="sv-SE"/>
              <a:t>Klicka här för att ändra format</a:t>
            </a:r>
          </a:p>
        </p:txBody>
      </p:sp>
      <p:sp>
        <p:nvSpPr>
          <p:cNvPr id="3" name="Platshållare för innehåll 2"/>
          <p:cNvSpPr>
            <a:spLocks noGrp="1"/>
          </p:cNvSpPr>
          <p:nvPr>
            <p:ph sz="half" idx="1"/>
          </p:nvPr>
        </p:nvSpPr>
        <p:spPr>
          <a:xfrm>
            <a:off x="628650" y="1825625"/>
            <a:ext cx="3886200" cy="4351338"/>
          </a:xfrm>
          <a:prstGeom prst="rect">
            <a:avLst/>
          </a:prstGeo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629150" y="1825625"/>
            <a:ext cx="3886200" cy="4351338"/>
          </a:xfrm>
          <a:prstGeom prst="rect">
            <a:avLst/>
          </a:prstGeo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a:xfrm>
            <a:off x="628650" y="6356351"/>
            <a:ext cx="2057400" cy="365125"/>
          </a:xfrm>
          <a:prstGeom prst="rect">
            <a:avLst/>
          </a:prstGeom>
        </p:spPr>
        <p:txBody>
          <a:bodyPr/>
          <a:lstStyle/>
          <a:p>
            <a:fld id="{794245F5-64E1-41D8-B17F-F6663DD4D1CC}" type="datetimeFigureOut">
              <a:rPr lang="sv-SE" smtClean="0">
                <a:solidFill>
                  <a:prstClr val="black"/>
                </a:solidFill>
              </a:rPr>
              <a:pPr/>
              <a:t>2017-04-04</a:t>
            </a:fld>
            <a:endParaRPr lang="sv-SE">
              <a:solidFill>
                <a:prstClr val="black"/>
              </a:solidFill>
            </a:endParaRPr>
          </a:p>
        </p:txBody>
      </p:sp>
      <p:sp>
        <p:nvSpPr>
          <p:cNvPr id="6" name="Platshållare för sidfot 5"/>
          <p:cNvSpPr>
            <a:spLocks noGrp="1"/>
          </p:cNvSpPr>
          <p:nvPr>
            <p:ph type="ftr" sz="quarter" idx="11"/>
          </p:nvPr>
        </p:nvSpPr>
        <p:spPr>
          <a:xfrm>
            <a:off x="3028950" y="6356351"/>
            <a:ext cx="3086100" cy="365125"/>
          </a:xfrm>
          <a:prstGeom prst="rect">
            <a:avLst/>
          </a:prstGeom>
        </p:spPr>
        <p:txBody>
          <a:bodyPr/>
          <a:lstStyle/>
          <a:p>
            <a:endParaRPr lang="sv-SE">
              <a:solidFill>
                <a:prstClr val="black"/>
              </a:solidFill>
            </a:endParaRPr>
          </a:p>
        </p:txBody>
      </p:sp>
      <p:sp>
        <p:nvSpPr>
          <p:cNvPr id="7" name="Platshållare för bildnummer 6"/>
          <p:cNvSpPr>
            <a:spLocks noGrp="1"/>
          </p:cNvSpPr>
          <p:nvPr>
            <p:ph type="sldNum" sz="quarter" idx="12"/>
          </p:nvPr>
        </p:nvSpPr>
        <p:spPr>
          <a:xfrm>
            <a:off x="6457950" y="6356351"/>
            <a:ext cx="2057400" cy="365125"/>
          </a:xfrm>
          <a:prstGeom prst="rect">
            <a:avLst/>
          </a:prstGeom>
        </p:spPr>
        <p:txBody>
          <a:bodyPr/>
          <a:lstStyle/>
          <a:p>
            <a:fld id="{EB8936CC-7BD4-4602-8FE6-61B088923C24}" type="slidenum">
              <a:rPr lang="sv-SE" smtClean="0">
                <a:solidFill>
                  <a:prstClr val="black"/>
                </a:solidFill>
              </a:rPr>
              <a:pPr/>
              <a:t>‹#›</a:t>
            </a:fld>
            <a:endParaRPr lang="sv-SE">
              <a:solidFill>
                <a:prstClr val="black"/>
              </a:solidFill>
            </a:endParaRPr>
          </a:p>
        </p:txBody>
      </p:sp>
    </p:spTree>
    <p:extLst>
      <p:ext uri="{BB962C8B-B14F-4D97-AF65-F5344CB8AC3E}">
        <p14:creationId xmlns:p14="http://schemas.microsoft.com/office/powerpoint/2010/main" val="386413880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629841" y="365126"/>
            <a:ext cx="7886700" cy="1325563"/>
          </a:xfrm>
          <a:prstGeom prst="rect">
            <a:avLst/>
          </a:prstGeom>
        </p:spPr>
        <p:txBody>
          <a:bodyPr/>
          <a:lstStyle/>
          <a:p>
            <a:r>
              <a:rPr lang="sv-SE"/>
              <a:t>Klicka här för att ändra format</a:t>
            </a:r>
          </a:p>
        </p:txBody>
      </p:sp>
      <p:sp>
        <p:nvSpPr>
          <p:cNvPr id="3" name="Platshållare för text 2"/>
          <p:cNvSpPr>
            <a:spLocks noGrp="1"/>
          </p:cNvSpPr>
          <p:nvPr>
            <p:ph type="body" idx="1"/>
          </p:nvPr>
        </p:nvSpPr>
        <p:spPr>
          <a:xfrm>
            <a:off x="629842" y="1681163"/>
            <a:ext cx="3868340" cy="82391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sv-SE"/>
              <a:t>Klicka här för att ändra format på bakgrundstexten</a:t>
            </a:r>
          </a:p>
        </p:txBody>
      </p:sp>
      <p:sp>
        <p:nvSpPr>
          <p:cNvPr id="4" name="Platshållare för innehåll 3"/>
          <p:cNvSpPr>
            <a:spLocks noGrp="1"/>
          </p:cNvSpPr>
          <p:nvPr>
            <p:ph sz="half" idx="2"/>
          </p:nvPr>
        </p:nvSpPr>
        <p:spPr>
          <a:xfrm>
            <a:off x="629842" y="2505075"/>
            <a:ext cx="3868340" cy="3684588"/>
          </a:xfrm>
          <a:prstGeom prst="rect">
            <a:avLst/>
          </a:prstGeo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4629150" y="1681163"/>
            <a:ext cx="3887391" cy="82391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4629150" y="2505075"/>
            <a:ext cx="3887391" cy="3684588"/>
          </a:xfrm>
          <a:prstGeom prst="rect">
            <a:avLst/>
          </a:prstGeo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a:xfrm>
            <a:off x="628650" y="6356351"/>
            <a:ext cx="2057400" cy="365125"/>
          </a:xfrm>
          <a:prstGeom prst="rect">
            <a:avLst/>
          </a:prstGeom>
        </p:spPr>
        <p:txBody>
          <a:bodyPr/>
          <a:lstStyle/>
          <a:p>
            <a:fld id="{794245F5-64E1-41D8-B17F-F6663DD4D1CC}" type="datetimeFigureOut">
              <a:rPr lang="sv-SE" smtClean="0">
                <a:solidFill>
                  <a:prstClr val="black"/>
                </a:solidFill>
              </a:rPr>
              <a:pPr/>
              <a:t>2017-04-04</a:t>
            </a:fld>
            <a:endParaRPr lang="sv-SE">
              <a:solidFill>
                <a:prstClr val="black"/>
              </a:solidFill>
            </a:endParaRPr>
          </a:p>
        </p:txBody>
      </p:sp>
      <p:sp>
        <p:nvSpPr>
          <p:cNvPr id="8" name="Platshållare för sidfot 7"/>
          <p:cNvSpPr>
            <a:spLocks noGrp="1"/>
          </p:cNvSpPr>
          <p:nvPr>
            <p:ph type="ftr" sz="quarter" idx="11"/>
          </p:nvPr>
        </p:nvSpPr>
        <p:spPr>
          <a:xfrm>
            <a:off x="3028950" y="6356351"/>
            <a:ext cx="3086100" cy="365125"/>
          </a:xfrm>
          <a:prstGeom prst="rect">
            <a:avLst/>
          </a:prstGeom>
        </p:spPr>
        <p:txBody>
          <a:bodyPr/>
          <a:lstStyle/>
          <a:p>
            <a:endParaRPr lang="sv-SE">
              <a:solidFill>
                <a:prstClr val="black"/>
              </a:solidFill>
            </a:endParaRPr>
          </a:p>
        </p:txBody>
      </p:sp>
      <p:sp>
        <p:nvSpPr>
          <p:cNvPr id="9" name="Platshållare för bildnummer 8"/>
          <p:cNvSpPr>
            <a:spLocks noGrp="1"/>
          </p:cNvSpPr>
          <p:nvPr>
            <p:ph type="sldNum" sz="quarter" idx="12"/>
          </p:nvPr>
        </p:nvSpPr>
        <p:spPr>
          <a:xfrm>
            <a:off x="6457950" y="6356351"/>
            <a:ext cx="2057400" cy="365125"/>
          </a:xfrm>
          <a:prstGeom prst="rect">
            <a:avLst/>
          </a:prstGeom>
        </p:spPr>
        <p:txBody>
          <a:bodyPr/>
          <a:lstStyle/>
          <a:p>
            <a:fld id="{EB8936CC-7BD4-4602-8FE6-61B088923C24}" type="slidenum">
              <a:rPr lang="sv-SE" smtClean="0">
                <a:solidFill>
                  <a:prstClr val="black"/>
                </a:solidFill>
              </a:rPr>
              <a:pPr/>
              <a:t>‹#›</a:t>
            </a:fld>
            <a:endParaRPr lang="sv-SE">
              <a:solidFill>
                <a:prstClr val="black"/>
              </a:solidFill>
            </a:endParaRPr>
          </a:p>
        </p:txBody>
      </p:sp>
    </p:spTree>
    <p:extLst>
      <p:ext uri="{BB962C8B-B14F-4D97-AF65-F5344CB8AC3E}">
        <p14:creationId xmlns:p14="http://schemas.microsoft.com/office/powerpoint/2010/main" val="51598293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a:xfrm>
            <a:off x="628650" y="365126"/>
            <a:ext cx="7886700" cy="1325563"/>
          </a:xfrm>
          <a:prstGeom prst="rect">
            <a:avLst/>
          </a:prstGeom>
        </p:spPr>
        <p:txBody>
          <a:bodyPr/>
          <a:lstStyle/>
          <a:p>
            <a:r>
              <a:rPr lang="sv-SE"/>
              <a:t>Klicka här för att ändra format</a:t>
            </a:r>
          </a:p>
        </p:txBody>
      </p:sp>
      <p:sp>
        <p:nvSpPr>
          <p:cNvPr id="3" name="Platshållare för datum 2"/>
          <p:cNvSpPr>
            <a:spLocks noGrp="1"/>
          </p:cNvSpPr>
          <p:nvPr>
            <p:ph type="dt" sz="half" idx="10"/>
          </p:nvPr>
        </p:nvSpPr>
        <p:spPr>
          <a:xfrm>
            <a:off x="628650" y="6356351"/>
            <a:ext cx="2057400" cy="365125"/>
          </a:xfrm>
          <a:prstGeom prst="rect">
            <a:avLst/>
          </a:prstGeom>
        </p:spPr>
        <p:txBody>
          <a:bodyPr/>
          <a:lstStyle/>
          <a:p>
            <a:fld id="{794245F5-64E1-41D8-B17F-F6663DD4D1CC}" type="datetimeFigureOut">
              <a:rPr lang="sv-SE" smtClean="0">
                <a:solidFill>
                  <a:prstClr val="black"/>
                </a:solidFill>
              </a:rPr>
              <a:pPr/>
              <a:t>2017-04-04</a:t>
            </a:fld>
            <a:endParaRPr lang="sv-SE">
              <a:solidFill>
                <a:prstClr val="black"/>
              </a:solidFill>
            </a:endParaRPr>
          </a:p>
        </p:txBody>
      </p:sp>
      <p:sp>
        <p:nvSpPr>
          <p:cNvPr id="4" name="Platshållare för sidfot 3"/>
          <p:cNvSpPr>
            <a:spLocks noGrp="1"/>
          </p:cNvSpPr>
          <p:nvPr>
            <p:ph type="ftr" sz="quarter" idx="11"/>
          </p:nvPr>
        </p:nvSpPr>
        <p:spPr>
          <a:xfrm>
            <a:off x="3028950" y="6356351"/>
            <a:ext cx="3086100" cy="365125"/>
          </a:xfrm>
          <a:prstGeom prst="rect">
            <a:avLst/>
          </a:prstGeom>
        </p:spPr>
        <p:txBody>
          <a:bodyPr/>
          <a:lstStyle/>
          <a:p>
            <a:endParaRPr lang="sv-SE">
              <a:solidFill>
                <a:prstClr val="black"/>
              </a:solidFill>
            </a:endParaRPr>
          </a:p>
        </p:txBody>
      </p:sp>
      <p:sp>
        <p:nvSpPr>
          <p:cNvPr id="5" name="Platshållare för bildnummer 4"/>
          <p:cNvSpPr>
            <a:spLocks noGrp="1"/>
          </p:cNvSpPr>
          <p:nvPr>
            <p:ph type="sldNum" sz="quarter" idx="12"/>
          </p:nvPr>
        </p:nvSpPr>
        <p:spPr>
          <a:xfrm>
            <a:off x="6457950" y="6356351"/>
            <a:ext cx="2057400" cy="365125"/>
          </a:xfrm>
          <a:prstGeom prst="rect">
            <a:avLst/>
          </a:prstGeom>
        </p:spPr>
        <p:txBody>
          <a:bodyPr/>
          <a:lstStyle/>
          <a:p>
            <a:fld id="{EB8936CC-7BD4-4602-8FE6-61B088923C24}" type="slidenum">
              <a:rPr lang="sv-SE" smtClean="0">
                <a:solidFill>
                  <a:prstClr val="black"/>
                </a:solidFill>
              </a:rPr>
              <a:pPr/>
              <a:t>‹#›</a:t>
            </a:fld>
            <a:endParaRPr lang="sv-SE">
              <a:solidFill>
                <a:prstClr val="black"/>
              </a:solidFill>
            </a:endParaRPr>
          </a:p>
        </p:txBody>
      </p:sp>
    </p:spTree>
    <p:extLst>
      <p:ext uri="{BB962C8B-B14F-4D97-AF65-F5344CB8AC3E}">
        <p14:creationId xmlns:p14="http://schemas.microsoft.com/office/powerpoint/2010/main" val="14080310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623888" y="1709739"/>
            <a:ext cx="7886700" cy="2852737"/>
          </a:xfrm>
          <a:prstGeom prst="rect">
            <a:avLst/>
          </a:prstGeom>
        </p:spPr>
        <p:txBody>
          <a:bodyPr anchor="b"/>
          <a:lstStyle>
            <a:lvl1pPr>
              <a:defRPr sz="4500"/>
            </a:lvl1pPr>
          </a:lstStyle>
          <a:p>
            <a:r>
              <a:rPr lang="sv-SE"/>
              <a:t>Klicka här för att ändra format</a:t>
            </a:r>
          </a:p>
        </p:txBody>
      </p:sp>
      <p:sp>
        <p:nvSpPr>
          <p:cNvPr id="3" name="Platshållare för text 2"/>
          <p:cNvSpPr>
            <a:spLocks noGrp="1"/>
          </p:cNvSpPr>
          <p:nvPr>
            <p:ph type="body" idx="1"/>
          </p:nvPr>
        </p:nvSpPr>
        <p:spPr>
          <a:xfrm>
            <a:off x="623888" y="4589464"/>
            <a:ext cx="7886700" cy="1500187"/>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sv-SE"/>
              <a:t>Klicka här för att ändra format på bakgrundstexten</a:t>
            </a:r>
          </a:p>
        </p:txBody>
      </p:sp>
      <p:sp>
        <p:nvSpPr>
          <p:cNvPr id="4" name="Platshållare för datum 3"/>
          <p:cNvSpPr>
            <a:spLocks noGrp="1"/>
          </p:cNvSpPr>
          <p:nvPr>
            <p:ph type="dt" sz="half" idx="10"/>
          </p:nvPr>
        </p:nvSpPr>
        <p:spPr>
          <a:xfrm>
            <a:off x="628650" y="6356351"/>
            <a:ext cx="2057400" cy="365125"/>
          </a:xfrm>
          <a:prstGeom prst="rect">
            <a:avLst/>
          </a:prstGeom>
        </p:spPr>
        <p:txBody>
          <a:bodyPr/>
          <a:lstStyle/>
          <a:p>
            <a:fld id="{794245F5-64E1-41D8-B17F-F6663DD4D1CC}" type="datetimeFigureOut">
              <a:rPr lang="sv-SE" smtClean="0"/>
              <a:t>2017-04-04</a:t>
            </a:fld>
            <a:endParaRPr lang="sv-SE"/>
          </a:p>
        </p:txBody>
      </p:sp>
      <p:sp>
        <p:nvSpPr>
          <p:cNvPr id="5" name="Platshållare för sidfot 4"/>
          <p:cNvSpPr>
            <a:spLocks noGrp="1"/>
          </p:cNvSpPr>
          <p:nvPr>
            <p:ph type="ftr" sz="quarter" idx="11"/>
          </p:nvPr>
        </p:nvSpPr>
        <p:spPr>
          <a:xfrm>
            <a:off x="3028950" y="6356351"/>
            <a:ext cx="3086100" cy="365125"/>
          </a:xfrm>
          <a:prstGeom prst="rect">
            <a:avLst/>
          </a:prstGeom>
        </p:spPr>
        <p:txBody>
          <a:bodyPr/>
          <a:lstStyle/>
          <a:p>
            <a:endParaRPr lang="sv-SE"/>
          </a:p>
        </p:txBody>
      </p:sp>
      <p:sp>
        <p:nvSpPr>
          <p:cNvPr id="6" name="Platshållare för bildnummer 5"/>
          <p:cNvSpPr>
            <a:spLocks noGrp="1"/>
          </p:cNvSpPr>
          <p:nvPr>
            <p:ph type="sldNum" sz="quarter" idx="12"/>
          </p:nvPr>
        </p:nvSpPr>
        <p:spPr>
          <a:xfrm>
            <a:off x="6457950" y="6356351"/>
            <a:ext cx="2057400" cy="365125"/>
          </a:xfrm>
          <a:prstGeom prst="rect">
            <a:avLst/>
          </a:prstGeom>
        </p:spPr>
        <p:txBody>
          <a:bodyPr/>
          <a:lstStyle/>
          <a:p>
            <a:fld id="{EB8936CC-7BD4-4602-8FE6-61B088923C24}" type="slidenum">
              <a:rPr lang="sv-SE" smtClean="0"/>
              <a:t>‹#›</a:t>
            </a:fld>
            <a:endParaRPr lang="sv-SE"/>
          </a:p>
        </p:txBody>
      </p:sp>
    </p:spTree>
    <p:extLst>
      <p:ext uri="{BB962C8B-B14F-4D97-AF65-F5344CB8AC3E}">
        <p14:creationId xmlns:p14="http://schemas.microsoft.com/office/powerpoint/2010/main" val="38561111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a:xfrm>
            <a:off x="628650" y="6356351"/>
            <a:ext cx="2057400" cy="365125"/>
          </a:xfrm>
          <a:prstGeom prst="rect">
            <a:avLst/>
          </a:prstGeom>
        </p:spPr>
        <p:txBody>
          <a:bodyPr/>
          <a:lstStyle/>
          <a:p>
            <a:fld id="{794245F5-64E1-41D8-B17F-F6663DD4D1CC}" type="datetimeFigureOut">
              <a:rPr lang="sv-SE" smtClean="0">
                <a:solidFill>
                  <a:prstClr val="black"/>
                </a:solidFill>
              </a:rPr>
              <a:pPr/>
              <a:t>2017-04-04</a:t>
            </a:fld>
            <a:endParaRPr lang="sv-SE">
              <a:solidFill>
                <a:prstClr val="black"/>
              </a:solidFill>
            </a:endParaRPr>
          </a:p>
        </p:txBody>
      </p:sp>
      <p:sp>
        <p:nvSpPr>
          <p:cNvPr id="3" name="Platshållare för sidfot 2"/>
          <p:cNvSpPr>
            <a:spLocks noGrp="1"/>
          </p:cNvSpPr>
          <p:nvPr>
            <p:ph type="ftr" sz="quarter" idx="11"/>
          </p:nvPr>
        </p:nvSpPr>
        <p:spPr>
          <a:xfrm>
            <a:off x="3028950" y="6356351"/>
            <a:ext cx="3086100" cy="365125"/>
          </a:xfrm>
          <a:prstGeom prst="rect">
            <a:avLst/>
          </a:prstGeom>
        </p:spPr>
        <p:txBody>
          <a:bodyPr/>
          <a:lstStyle/>
          <a:p>
            <a:endParaRPr lang="sv-SE">
              <a:solidFill>
                <a:prstClr val="black"/>
              </a:solidFill>
            </a:endParaRPr>
          </a:p>
        </p:txBody>
      </p:sp>
      <p:sp>
        <p:nvSpPr>
          <p:cNvPr id="4" name="Platshållare för bildnummer 3"/>
          <p:cNvSpPr>
            <a:spLocks noGrp="1"/>
          </p:cNvSpPr>
          <p:nvPr>
            <p:ph type="sldNum" sz="quarter" idx="12"/>
          </p:nvPr>
        </p:nvSpPr>
        <p:spPr>
          <a:xfrm>
            <a:off x="6457950" y="6356351"/>
            <a:ext cx="2057400" cy="365125"/>
          </a:xfrm>
          <a:prstGeom prst="rect">
            <a:avLst/>
          </a:prstGeom>
        </p:spPr>
        <p:txBody>
          <a:bodyPr/>
          <a:lstStyle/>
          <a:p>
            <a:fld id="{EB8936CC-7BD4-4602-8FE6-61B088923C24}" type="slidenum">
              <a:rPr lang="sv-SE" smtClean="0">
                <a:solidFill>
                  <a:prstClr val="black"/>
                </a:solidFill>
              </a:rPr>
              <a:pPr/>
              <a:t>‹#›</a:t>
            </a:fld>
            <a:endParaRPr lang="sv-SE">
              <a:solidFill>
                <a:prstClr val="black"/>
              </a:solidFill>
            </a:endParaRPr>
          </a:p>
        </p:txBody>
      </p:sp>
    </p:spTree>
    <p:extLst>
      <p:ext uri="{BB962C8B-B14F-4D97-AF65-F5344CB8AC3E}">
        <p14:creationId xmlns:p14="http://schemas.microsoft.com/office/powerpoint/2010/main" val="260047497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629841" y="457200"/>
            <a:ext cx="2949178" cy="1600200"/>
          </a:xfrm>
          <a:prstGeom prst="rect">
            <a:avLst/>
          </a:prstGeom>
        </p:spPr>
        <p:txBody>
          <a:bodyPr anchor="b"/>
          <a:lstStyle>
            <a:lvl1pPr>
              <a:defRPr sz="2400"/>
            </a:lvl1pPr>
          </a:lstStyle>
          <a:p>
            <a:r>
              <a:rPr lang="sv-SE"/>
              <a:t>Klicka här för att ändra format</a:t>
            </a:r>
          </a:p>
        </p:txBody>
      </p:sp>
      <p:sp>
        <p:nvSpPr>
          <p:cNvPr id="3" name="Platshållare för innehåll 2"/>
          <p:cNvSpPr>
            <a:spLocks noGrp="1"/>
          </p:cNvSpPr>
          <p:nvPr>
            <p:ph idx="1"/>
          </p:nvPr>
        </p:nvSpPr>
        <p:spPr>
          <a:xfrm>
            <a:off x="3887391" y="987426"/>
            <a:ext cx="4629150" cy="4873625"/>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629841" y="2057400"/>
            <a:ext cx="2949178"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sv-SE"/>
              <a:t>Klicka här för att ändra format på bakgrundstexten</a:t>
            </a:r>
          </a:p>
        </p:txBody>
      </p:sp>
      <p:sp>
        <p:nvSpPr>
          <p:cNvPr id="5" name="Platshållare för datum 4"/>
          <p:cNvSpPr>
            <a:spLocks noGrp="1"/>
          </p:cNvSpPr>
          <p:nvPr>
            <p:ph type="dt" sz="half" idx="10"/>
          </p:nvPr>
        </p:nvSpPr>
        <p:spPr>
          <a:xfrm>
            <a:off x="628650" y="6356351"/>
            <a:ext cx="2057400" cy="365125"/>
          </a:xfrm>
          <a:prstGeom prst="rect">
            <a:avLst/>
          </a:prstGeom>
        </p:spPr>
        <p:txBody>
          <a:bodyPr/>
          <a:lstStyle/>
          <a:p>
            <a:fld id="{794245F5-64E1-41D8-B17F-F6663DD4D1CC}" type="datetimeFigureOut">
              <a:rPr lang="sv-SE" smtClean="0">
                <a:solidFill>
                  <a:prstClr val="black"/>
                </a:solidFill>
              </a:rPr>
              <a:pPr/>
              <a:t>2017-04-04</a:t>
            </a:fld>
            <a:endParaRPr lang="sv-SE">
              <a:solidFill>
                <a:prstClr val="black"/>
              </a:solidFill>
            </a:endParaRPr>
          </a:p>
        </p:txBody>
      </p:sp>
      <p:sp>
        <p:nvSpPr>
          <p:cNvPr id="6" name="Platshållare för sidfot 5"/>
          <p:cNvSpPr>
            <a:spLocks noGrp="1"/>
          </p:cNvSpPr>
          <p:nvPr>
            <p:ph type="ftr" sz="quarter" idx="11"/>
          </p:nvPr>
        </p:nvSpPr>
        <p:spPr>
          <a:xfrm>
            <a:off x="3028950" y="6356351"/>
            <a:ext cx="3086100" cy="365125"/>
          </a:xfrm>
          <a:prstGeom prst="rect">
            <a:avLst/>
          </a:prstGeom>
        </p:spPr>
        <p:txBody>
          <a:bodyPr/>
          <a:lstStyle/>
          <a:p>
            <a:endParaRPr lang="sv-SE">
              <a:solidFill>
                <a:prstClr val="black"/>
              </a:solidFill>
            </a:endParaRPr>
          </a:p>
        </p:txBody>
      </p:sp>
      <p:sp>
        <p:nvSpPr>
          <p:cNvPr id="7" name="Platshållare för bildnummer 6"/>
          <p:cNvSpPr>
            <a:spLocks noGrp="1"/>
          </p:cNvSpPr>
          <p:nvPr>
            <p:ph type="sldNum" sz="quarter" idx="12"/>
          </p:nvPr>
        </p:nvSpPr>
        <p:spPr>
          <a:xfrm>
            <a:off x="6457950" y="6356351"/>
            <a:ext cx="2057400" cy="365125"/>
          </a:xfrm>
          <a:prstGeom prst="rect">
            <a:avLst/>
          </a:prstGeom>
        </p:spPr>
        <p:txBody>
          <a:bodyPr/>
          <a:lstStyle/>
          <a:p>
            <a:fld id="{EB8936CC-7BD4-4602-8FE6-61B088923C24}" type="slidenum">
              <a:rPr lang="sv-SE" smtClean="0">
                <a:solidFill>
                  <a:prstClr val="black"/>
                </a:solidFill>
              </a:rPr>
              <a:pPr/>
              <a:t>‹#›</a:t>
            </a:fld>
            <a:endParaRPr lang="sv-SE">
              <a:solidFill>
                <a:prstClr val="black"/>
              </a:solidFill>
            </a:endParaRPr>
          </a:p>
        </p:txBody>
      </p:sp>
    </p:spTree>
    <p:extLst>
      <p:ext uri="{BB962C8B-B14F-4D97-AF65-F5344CB8AC3E}">
        <p14:creationId xmlns:p14="http://schemas.microsoft.com/office/powerpoint/2010/main" val="263460560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629841" y="457200"/>
            <a:ext cx="2949178" cy="1600200"/>
          </a:xfrm>
          <a:prstGeom prst="rect">
            <a:avLst/>
          </a:prstGeom>
        </p:spPr>
        <p:txBody>
          <a:bodyPr anchor="b"/>
          <a:lstStyle>
            <a:lvl1pPr>
              <a:defRPr sz="2400"/>
            </a:lvl1pPr>
          </a:lstStyle>
          <a:p>
            <a:r>
              <a:rPr lang="sv-SE"/>
              <a:t>Klicka här för att ändra format</a:t>
            </a:r>
          </a:p>
        </p:txBody>
      </p:sp>
      <p:sp>
        <p:nvSpPr>
          <p:cNvPr id="3" name="Platshållare för bild 2"/>
          <p:cNvSpPr>
            <a:spLocks noGrp="1"/>
          </p:cNvSpPr>
          <p:nvPr>
            <p:ph type="pic" idx="1"/>
          </p:nvPr>
        </p:nvSpPr>
        <p:spPr>
          <a:xfrm>
            <a:off x="3887391" y="987426"/>
            <a:ext cx="4629150" cy="4873625"/>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sv-SE"/>
              <a:t>Klicka på ikonen för att lägga till en bild</a:t>
            </a:r>
          </a:p>
        </p:txBody>
      </p:sp>
      <p:sp>
        <p:nvSpPr>
          <p:cNvPr id="4" name="Platshållare för text 3"/>
          <p:cNvSpPr>
            <a:spLocks noGrp="1"/>
          </p:cNvSpPr>
          <p:nvPr>
            <p:ph type="body" sz="half" idx="2"/>
          </p:nvPr>
        </p:nvSpPr>
        <p:spPr>
          <a:xfrm>
            <a:off x="629841" y="2057400"/>
            <a:ext cx="2949178"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sv-SE"/>
              <a:t>Klicka här för att ändra format på bakgrundstexten</a:t>
            </a:r>
          </a:p>
        </p:txBody>
      </p:sp>
      <p:sp>
        <p:nvSpPr>
          <p:cNvPr id="5" name="Platshållare för datum 4"/>
          <p:cNvSpPr>
            <a:spLocks noGrp="1"/>
          </p:cNvSpPr>
          <p:nvPr>
            <p:ph type="dt" sz="half" idx="10"/>
          </p:nvPr>
        </p:nvSpPr>
        <p:spPr>
          <a:xfrm>
            <a:off x="628650" y="6356351"/>
            <a:ext cx="2057400" cy="365125"/>
          </a:xfrm>
          <a:prstGeom prst="rect">
            <a:avLst/>
          </a:prstGeom>
        </p:spPr>
        <p:txBody>
          <a:bodyPr/>
          <a:lstStyle/>
          <a:p>
            <a:fld id="{794245F5-64E1-41D8-B17F-F6663DD4D1CC}" type="datetimeFigureOut">
              <a:rPr lang="sv-SE" smtClean="0">
                <a:solidFill>
                  <a:prstClr val="black"/>
                </a:solidFill>
              </a:rPr>
              <a:pPr/>
              <a:t>2017-04-04</a:t>
            </a:fld>
            <a:endParaRPr lang="sv-SE">
              <a:solidFill>
                <a:prstClr val="black"/>
              </a:solidFill>
            </a:endParaRPr>
          </a:p>
        </p:txBody>
      </p:sp>
      <p:sp>
        <p:nvSpPr>
          <p:cNvPr id="6" name="Platshållare för sidfot 5"/>
          <p:cNvSpPr>
            <a:spLocks noGrp="1"/>
          </p:cNvSpPr>
          <p:nvPr>
            <p:ph type="ftr" sz="quarter" idx="11"/>
          </p:nvPr>
        </p:nvSpPr>
        <p:spPr>
          <a:xfrm>
            <a:off x="3028950" y="6356351"/>
            <a:ext cx="3086100" cy="365125"/>
          </a:xfrm>
          <a:prstGeom prst="rect">
            <a:avLst/>
          </a:prstGeom>
        </p:spPr>
        <p:txBody>
          <a:bodyPr/>
          <a:lstStyle/>
          <a:p>
            <a:endParaRPr lang="sv-SE">
              <a:solidFill>
                <a:prstClr val="black"/>
              </a:solidFill>
            </a:endParaRPr>
          </a:p>
        </p:txBody>
      </p:sp>
      <p:sp>
        <p:nvSpPr>
          <p:cNvPr id="7" name="Platshållare för bildnummer 6"/>
          <p:cNvSpPr>
            <a:spLocks noGrp="1"/>
          </p:cNvSpPr>
          <p:nvPr>
            <p:ph type="sldNum" sz="quarter" idx="12"/>
          </p:nvPr>
        </p:nvSpPr>
        <p:spPr>
          <a:xfrm>
            <a:off x="6457950" y="6356351"/>
            <a:ext cx="2057400" cy="365125"/>
          </a:xfrm>
          <a:prstGeom prst="rect">
            <a:avLst/>
          </a:prstGeom>
        </p:spPr>
        <p:txBody>
          <a:bodyPr/>
          <a:lstStyle/>
          <a:p>
            <a:fld id="{EB8936CC-7BD4-4602-8FE6-61B088923C24}" type="slidenum">
              <a:rPr lang="sv-SE" smtClean="0">
                <a:solidFill>
                  <a:prstClr val="black"/>
                </a:solidFill>
              </a:rPr>
              <a:pPr/>
              <a:t>‹#›</a:t>
            </a:fld>
            <a:endParaRPr lang="sv-SE">
              <a:solidFill>
                <a:prstClr val="black"/>
              </a:solidFill>
            </a:endParaRPr>
          </a:p>
        </p:txBody>
      </p:sp>
    </p:spTree>
    <p:extLst>
      <p:ext uri="{BB962C8B-B14F-4D97-AF65-F5344CB8AC3E}">
        <p14:creationId xmlns:p14="http://schemas.microsoft.com/office/powerpoint/2010/main" val="73997490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a:xfrm>
            <a:off x="628650" y="365126"/>
            <a:ext cx="7886700" cy="1325563"/>
          </a:xfrm>
          <a:prstGeom prst="rect">
            <a:avLst/>
          </a:prstGeom>
        </p:spPr>
        <p:txBody>
          <a:bodyPr/>
          <a:lstStyle/>
          <a:p>
            <a:r>
              <a:rPr lang="sv-SE"/>
              <a:t>Klicka här för att ändra format</a:t>
            </a:r>
          </a:p>
        </p:txBody>
      </p:sp>
      <p:sp>
        <p:nvSpPr>
          <p:cNvPr id="3" name="Platshållare för lodrät text 2"/>
          <p:cNvSpPr>
            <a:spLocks noGrp="1"/>
          </p:cNvSpPr>
          <p:nvPr>
            <p:ph type="body" orient="vert" idx="1"/>
          </p:nvPr>
        </p:nvSpPr>
        <p:spPr>
          <a:xfrm>
            <a:off x="628650" y="1825625"/>
            <a:ext cx="7886700" cy="4351338"/>
          </a:xfrm>
          <a:prstGeom prst="rect">
            <a:avLst/>
          </a:prstGeo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a:xfrm>
            <a:off x="628650" y="6356351"/>
            <a:ext cx="2057400" cy="365125"/>
          </a:xfrm>
          <a:prstGeom prst="rect">
            <a:avLst/>
          </a:prstGeom>
        </p:spPr>
        <p:txBody>
          <a:bodyPr/>
          <a:lstStyle/>
          <a:p>
            <a:fld id="{794245F5-64E1-41D8-B17F-F6663DD4D1CC}" type="datetimeFigureOut">
              <a:rPr lang="sv-SE" smtClean="0">
                <a:solidFill>
                  <a:prstClr val="black"/>
                </a:solidFill>
              </a:rPr>
              <a:pPr/>
              <a:t>2017-04-04</a:t>
            </a:fld>
            <a:endParaRPr lang="sv-SE">
              <a:solidFill>
                <a:prstClr val="black"/>
              </a:solidFill>
            </a:endParaRPr>
          </a:p>
        </p:txBody>
      </p:sp>
      <p:sp>
        <p:nvSpPr>
          <p:cNvPr id="5" name="Platshållare för sidfot 4"/>
          <p:cNvSpPr>
            <a:spLocks noGrp="1"/>
          </p:cNvSpPr>
          <p:nvPr>
            <p:ph type="ftr" sz="quarter" idx="11"/>
          </p:nvPr>
        </p:nvSpPr>
        <p:spPr>
          <a:xfrm>
            <a:off x="3028950" y="6356351"/>
            <a:ext cx="3086100" cy="365125"/>
          </a:xfrm>
          <a:prstGeom prst="rect">
            <a:avLst/>
          </a:prstGeom>
        </p:spPr>
        <p:txBody>
          <a:bodyPr/>
          <a:lstStyle/>
          <a:p>
            <a:endParaRPr lang="sv-SE">
              <a:solidFill>
                <a:prstClr val="black"/>
              </a:solidFill>
            </a:endParaRPr>
          </a:p>
        </p:txBody>
      </p:sp>
      <p:sp>
        <p:nvSpPr>
          <p:cNvPr id="6" name="Platshållare för bildnummer 5"/>
          <p:cNvSpPr>
            <a:spLocks noGrp="1"/>
          </p:cNvSpPr>
          <p:nvPr>
            <p:ph type="sldNum" sz="quarter" idx="12"/>
          </p:nvPr>
        </p:nvSpPr>
        <p:spPr>
          <a:xfrm>
            <a:off x="6457950" y="6356351"/>
            <a:ext cx="2057400" cy="365125"/>
          </a:xfrm>
          <a:prstGeom prst="rect">
            <a:avLst/>
          </a:prstGeom>
        </p:spPr>
        <p:txBody>
          <a:bodyPr/>
          <a:lstStyle/>
          <a:p>
            <a:fld id="{EB8936CC-7BD4-4602-8FE6-61B088923C24}" type="slidenum">
              <a:rPr lang="sv-SE" smtClean="0">
                <a:solidFill>
                  <a:prstClr val="black"/>
                </a:solidFill>
              </a:rPr>
              <a:pPr/>
              <a:t>‹#›</a:t>
            </a:fld>
            <a:endParaRPr lang="sv-SE">
              <a:solidFill>
                <a:prstClr val="black"/>
              </a:solidFill>
            </a:endParaRPr>
          </a:p>
        </p:txBody>
      </p:sp>
    </p:spTree>
    <p:extLst>
      <p:ext uri="{BB962C8B-B14F-4D97-AF65-F5344CB8AC3E}">
        <p14:creationId xmlns:p14="http://schemas.microsoft.com/office/powerpoint/2010/main" val="321589757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543675" y="365125"/>
            <a:ext cx="1971675" cy="5811838"/>
          </a:xfrm>
          <a:prstGeom prst="rect">
            <a:avLst/>
          </a:prstGeo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628650" y="365125"/>
            <a:ext cx="5800725" cy="5811838"/>
          </a:xfrm>
          <a:prstGeom prst="rect">
            <a:avLst/>
          </a:prstGeo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a:xfrm>
            <a:off x="628650" y="6356351"/>
            <a:ext cx="2057400" cy="365125"/>
          </a:xfrm>
          <a:prstGeom prst="rect">
            <a:avLst/>
          </a:prstGeom>
        </p:spPr>
        <p:txBody>
          <a:bodyPr/>
          <a:lstStyle/>
          <a:p>
            <a:fld id="{794245F5-64E1-41D8-B17F-F6663DD4D1CC}" type="datetimeFigureOut">
              <a:rPr lang="sv-SE" smtClean="0">
                <a:solidFill>
                  <a:prstClr val="black"/>
                </a:solidFill>
              </a:rPr>
              <a:pPr/>
              <a:t>2017-04-04</a:t>
            </a:fld>
            <a:endParaRPr lang="sv-SE">
              <a:solidFill>
                <a:prstClr val="black"/>
              </a:solidFill>
            </a:endParaRPr>
          </a:p>
        </p:txBody>
      </p:sp>
      <p:sp>
        <p:nvSpPr>
          <p:cNvPr id="5" name="Platshållare för sidfot 4"/>
          <p:cNvSpPr>
            <a:spLocks noGrp="1"/>
          </p:cNvSpPr>
          <p:nvPr>
            <p:ph type="ftr" sz="quarter" idx="11"/>
          </p:nvPr>
        </p:nvSpPr>
        <p:spPr>
          <a:xfrm>
            <a:off x="3028950" y="6356351"/>
            <a:ext cx="3086100" cy="365125"/>
          </a:xfrm>
          <a:prstGeom prst="rect">
            <a:avLst/>
          </a:prstGeom>
        </p:spPr>
        <p:txBody>
          <a:bodyPr/>
          <a:lstStyle/>
          <a:p>
            <a:endParaRPr lang="sv-SE">
              <a:solidFill>
                <a:prstClr val="black"/>
              </a:solidFill>
            </a:endParaRPr>
          </a:p>
        </p:txBody>
      </p:sp>
      <p:sp>
        <p:nvSpPr>
          <p:cNvPr id="6" name="Platshållare för bildnummer 5"/>
          <p:cNvSpPr>
            <a:spLocks noGrp="1"/>
          </p:cNvSpPr>
          <p:nvPr>
            <p:ph type="sldNum" sz="quarter" idx="12"/>
          </p:nvPr>
        </p:nvSpPr>
        <p:spPr>
          <a:xfrm>
            <a:off x="6457950" y="6356351"/>
            <a:ext cx="2057400" cy="365125"/>
          </a:xfrm>
          <a:prstGeom prst="rect">
            <a:avLst/>
          </a:prstGeom>
        </p:spPr>
        <p:txBody>
          <a:bodyPr/>
          <a:lstStyle/>
          <a:p>
            <a:fld id="{EB8936CC-7BD4-4602-8FE6-61B088923C24}" type="slidenum">
              <a:rPr lang="sv-SE" smtClean="0">
                <a:solidFill>
                  <a:prstClr val="black"/>
                </a:solidFill>
              </a:rPr>
              <a:pPr/>
              <a:t>‹#›</a:t>
            </a:fld>
            <a:endParaRPr lang="sv-SE">
              <a:solidFill>
                <a:prstClr val="black"/>
              </a:solidFill>
            </a:endParaRPr>
          </a:p>
        </p:txBody>
      </p:sp>
    </p:spTree>
    <p:extLst>
      <p:ext uri="{BB962C8B-B14F-4D97-AF65-F5344CB8AC3E}">
        <p14:creationId xmlns:p14="http://schemas.microsoft.com/office/powerpoint/2010/main" val="146605902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cSld name="1_Rubrikbild">
    <p:spTree>
      <p:nvGrpSpPr>
        <p:cNvPr id="1" name=""/>
        <p:cNvGrpSpPr/>
        <p:nvPr/>
      </p:nvGrpSpPr>
      <p:grpSpPr>
        <a:xfrm>
          <a:off x="0" y="0"/>
          <a:ext cx="0" cy="0"/>
          <a:chOff x="0" y="0"/>
          <a:chExt cx="0" cy="0"/>
        </a:xfrm>
      </p:grpSpPr>
      <p:sp>
        <p:nvSpPr>
          <p:cNvPr id="19458" name="Rectangle 2"/>
          <p:cNvSpPr>
            <a:spLocks noGrp="1" noChangeArrowheads="1"/>
          </p:cNvSpPr>
          <p:nvPr>
            <p:ph type="ctrTitle"/>
          </p:nvPr>
        </p:nvSpPr>
        <p:spPr>
          <a:xfrm>
            <a:off x="685800" y="1557338"/>
            <a:ext cx="7772400" cy="1470025"/>
          </a:xfrm>
          <a:prstGeom prst="rect">
            <a:avLst/>
          </a:prstGeom>
        </p:spPr>
        <p:txBody>
          <a:bodyPr/>
          <a:lstStyle>
            <a:lvl1pPr algn="ctr">
              <a:defRPr>
                <a:latin typeface="Century Gothic" pitchFamily="34" charset="0"/>
              </a:defRPr>
            </a:lvl1pPr>
          </a:lstStyle>
          <a:p>
            <a:pPr lvl="0"/>
            <a:r>
              <a:rPr lang="sv-SE" noProof="0"/>
              <a:t>Klicka här för att ändra format</a:t>
            </a:r>
            <a:endParaRPr lang="sv-SE" noProof="0" dirty="0"/>
          </a:p>
        </p:txBody>
      </p:sp>
      <p:sp>
        <p:nvSpPr>
          <p:cNvPr id="19459" name="Rectangle 3"/>
          <p:cNvSpPr>
            <a:spLocks noGrp="1" noChangeArrowheads="1"/>
          </p:cNvSpPr>
          <p:nvPr>
            <p:ph type="subTitle" idx="1"/>
          </p:nvPr>
        </p:nvSpPr>
        <p:spPr>
          <a:xfrm>
            <a:off x="1371600" y="3313113"/>
            <a:ext cx="6400800" cy="1752600"/>
          </a:xfrm>
          <a:prstGeom prst="rect">
            <a:avLst/>
          </a:prstGeom>
        </p:spPr>
        <p:txBody>
          <a:bodyPr/>
          <a:lstStyle>
            <a:lvl1pPr marL="0" indent="0" algn="ctr">
              <a:buFontTx/>
              <a:buNone/>
              <a:defRPr>
                <a:latin typeface="Century Gothic" pitchFamily="34" charset="0"/>
              </a:defRPr>
            </a:lvl1pPr>
          </a:lstStyle>
          <a:p>
            <a:pPr lvl="0"/>
            <a:r>
              <a:rPr lang="sv-SE" noProof="0"/>
              <a:t>Klicka här för att ändra format på underrubrik i bakgrunden</a:t>
            </a:r>
            <a:endParaRPr lang="sv-SE" noProof="0" dirty="0"/>
          </a:p>
        </p:txBody>
      </p:sp>
      <p:pic>
        <p:nvPicPr>
          <p:cNvPr id="7" name="Bildobjekt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18993" y="5373216"/>
            <a:ext cx="900000" cy="900000"/>
          </a:xfrm>
          <a:prstGeom prst="rect">
            <a:avLst/>
          </a:prstGeom>
        </p:spPr>
      </p:pic>
    </p:spTree>
    <p:extLst>
      <p:ext uri="{BB962C8B-B14F-4D97-AF65-F5344CB8AC3E}">
        <p14:creationId xmlns:p14="http://schemas.microsoft.com/office/powerpoint/2010/main" val="390572795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pic>
        <p:nvPicPr>
          <p:cNvPr id="7" name="Bildobjekt 6"/>
          <p:cNvPicPr>
            <a:picLocks noChangeAspect="1"/>
          </p:cNvPicPr>
          <p:nvPr userDrawn="1"/>
        </p:nvPicPr>
        <p:blipFill rotWithShape="1">
          <a:blip r:embed="rId2">
            <a:extLst>
              <a:ext uri="{28A0092B-C50C-407E-A947-70E740481C1C}">
                <a14:useLocalDpi xmlns:a14="http://schemas.microsoft.com/office/drawing/2010/main" val="0"/>
              </a:ext>
            </a:extLst>
          </a:blip>
          <a:srcRect l="20959"/>
          <a:stretch/>
        </p:blipFill>
        <p:spPr>
          <a:xfrm>
            <a:off x="3829050" y="-35511"/>
            <a:ext cx="5505753" cy="6889071"/>
          </a:xfrm>
          <a:prstGeom prst="rect">
            <a:avLst/>
          </a:prstGeom>
        </p:spPr>
      </p:pic>
    </p:spTree>
    <p:extLst>
      <p:ext uri="{BB962C8B-B14F-4D97-AF65-F5344CB8AC3E}">
        <p14:creationId xmlns:p14="http://schemas.microsoft.com/office/powerpoint/2010/main" val="319490913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628650" y="365126"/>
            <a:ext cx="7886700" cy="1325563"/>
          </a:xfrm>
          <a:prstGeom prst="rect">
            <a:avLst/>
          </a:prstGeom>
        </p:spPr>
        <p:txBody>
          <a:bodyPr/>
          <a:lstStyle/>
          <a:p>
            <a:r>
              <a:rPr lang="sv-SE"/>
              <a:t>Klicka här för att ändra format</a:t>
            </a:r>
          </a:p>
        </p:txBody>
      </p:sp>
      <p:sp>
        <p:nvSpPr>
          <p:cNvPr id="3" name="Platshållare för innehåll 2"/>
          <p:cNvSpPr>
            <a:spLocks noGrp="1"/>
          </p:cNvSpPr>
          <p:nvPr>
            <p:ph idx="1"/>
          </p:nvPr>
        </p:nvSpPr>
        <p:spPr>
          <a:xfrm>
            <a:off x="628650" y="1825625"/>
            <a:ext cx="7886700" cy="4351338"/>
          </a:xfrm>
          <a:prstGeom prst="rect">
            <a:avLst/>
          </a:prstGeo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a:xfrm>
            <a:off x="628650" y="6356351"/>
            <a:ext cx="2057400" cy="365125"/>
          </a:xfrm>
          <a:prstGeom prst="rect">
            <a:avLst/>
          </a:prstGeom>
        </p:spPr>
        <p:txBody>
          <a:bodyPr/>
          <a:lstStyle/>
          <a:p>
            <a:fld id="{794245F5-64E1-41D8-B17F-F6663DD4D1CC}" type="datetimeFigureOut">
              <a:rPr lang="sv-SE" smtClean="0">
                <a:solidFill>
                  <a:prstClr val="black"/>
                </a:solidFill>
              </a:rPr>
              <a:pPr/>
              <a:t>2017-04-04</a:t>
            </a:fld>
            <a:endParaRPr lang="sv-SE">
              <a:solidFill>
                <a:prstClr val="black"/>
              </a:solidFill>
            </a:endParaRPr>
          </a:p>
        </p:txBody>
      </p:sp>
      <p:sp>
        <p:nvSpPr>
          <p:cNvPr id="5" name="Platshållare för sidfot 4"/>
          <p:cNvSpPr>
            <a:spLocks noGrp="1"/>
          </p:cNvSpPr>
          <p:nvPr>
            <p:ph type="ftr" sz="quarter" idx="11"/>
          </p:nvPr>
        </p:nvSpPr>
        <p:spPr>
          <a:xfrm>
            <a:off x="3028950" y="6356351"/>
            <a:ext cx="3086100" cy="365125"/>
          </a:xfrm>
          <a:prstGeom prst="rect">
            <a:avLst/>
          </a:prstGeom>
        </p:spPr>
        <p:txBody>
          <a:bodyPr/>
          <a:lstStyle/>
          <a:p>
            <a:endParaRPr lang="sv-SE">
              <a:solidFill>
                <a:prstClr val="black"/>
              </a:solidFill>
            </a:endParaRPr>
          </a:p>
        </p:txBody>
      </p:sp>
      <p:sp>
        <p:nvSpPr>
          <p:cNvPr id="6" name="Platshållare för bildnummer 5"/>
          <p:cNvSpPr>
            <a:spLocks noGrp="1"/>
          </p:cNvSpPr>
          <p:nvPr>
            <p:ph type="sldNum" sz="quarter" idx="12"/>
          </p:nvPr>
        </p:nvSpPr>
        <p:spPr>
          <a:xfrm>
            <a:off x="6457950" y="6356351"/>
            <a:ext cx="2057400" cy="365125"/>
          </a:xfrm>
          <a:prstGeom prst="rect">
            <a:avLst/>
          </a:prstGeom>
        </p:spPr>
        <p:txBody>
          <a:bodyPr/>
          <a:lstStyle/>
          <a:p>
            <a:fld id="{EB8936CC-7BD4-4602-8FE6-61B088923C24}" type="slidenum">
              <a:rPr lang="sv-SE" smtClean="0">
                <a:solidFill>
                  <a:prstClr val="black"/>
                </a:solidFill>
              </a:rPr>
              <a:pPr/>
              <a:t>‹#›</a:t>
            </a:fld>
            <a:endParaRPr lang="sv-SE">
              <a:solidFill>
                <a:prstClr val="black"/>
              </a:solidFill>
            </a:endParaRPr>
          </a:p>
        </p:txBody>
      </p:sp>
    </p:spTree>
    <p:extLst>
      <p:ext uri="{BB962C8B-B14F-4D97-AF65-F5344CB8AC3E}">
        <p14:creationId xmlns:p14="http://schemas.microsoft.com/office/powerpoint/2010/main" val="196247979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623888" y="1709739"/>
            <a:ext cx="7886700" cy="2852737"/>
          </a:xfrm>
          <a:prstGeom prst="rect">
            <a:avLst/>
          </a:prstGeom>
        </p:spPr>
        <p:txBody>
          <a:bodyPr anchor="b"/>
          <a:lstStyle>
            <a:lvl1pPr>
              <a:defRPr sz="4500"/>
            </a:lvl1pPr>
          </a:lstStyle>
          <a:p>
            <a:r>
              <a:rPr lang="sv-SE"/>
              <a:t>Klicka här för att ändra format</a:t>
            </a:r>
          </a:p>
        </p:txBody>
      </p:sp>
      <p:sp>
        <p:nvSpPr>
          <p:cNvPr id="3" name="Platshållare för text 2"/>
          <p:cNvSpPr>
            <a:spLocks noGrp="1"/>
          </p:cNvSpPr>
          <p:nvPr>
            <p:ph type="body" idx="1"/>
          </p:nvPr>
        </p:nvSpPr>
        <p:spPr>
          <a:xfrm>
            <a:off x="623888" y="4589464"/>
            <a:ext cx="7886700" cy="1500187"/>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sv-SE"/>
              <a:t>Klicka här för att ändra format på bakgrundstexten</a:t>
            </a:r>
          </a:p>
        </p:txBody>
      </p:sp>
      <p:sp>
        <p:nvSpPr>
          <p:cNvPr id="4" name="Platshållare för datum 3"/>
          <p:cNvSpPr>
            <a:spLocks noGrp="1"/>
          </p:cNvSpPr>
          <p:nvPr>
            <p:ph type="dt" sz="half" idx="10"/>
          </p:nvPr>
        </p:nvSpPr>
        <p:spPr>
          <a:xfrm>
            <a:off x="628650" y="6356351"/>
            <a:ext cx="2057400" cy="365125"/>
          </a:xfrm>
          <a:prstGeom prst="rect">
            <a:avLst/>
          </a:prstGeom>
        </p:spPr>
        <p:txBody>
          <a:bodyPr/>
          <a:lstStyle/>
          <a:p>
            <a:fld id="{794245F5-64E1-41D8-B17F-F6663DD4D1CC}" type="datetimeFigureOut">
              <a:rPr lang="sv-SE" smtClean="0">
                <a:solidFill>
                  <a:prstClr val="black"/>
                </a:solidFill>
              </a:rPr>
              <a:pPr/>
              <a:t>2017-04-04</a:t>
            </a:fld>
            <a:endParaRPr lang="sv-SE">
              <a:solidFill>
                <a:prstClr val="black"/>
              </a:solidFill>
            </a:endParaRPr>
          </a:p>
        </p:txBody>
      </p:sp>
      <p:sp>
        <p:nvSpPr>
          <p:cNvPr id="5" name="Platshållare för sidfot 4"/>
          <p:cNvSpPr>
            <a:spLocks noGrp="1"/>
          </p:cNvSpPr>
          <p:nvPr>
            <p:ph type="ftr" sz="quarter" idx="11"/>
          </p:nvPr>
        </p:nvSpPr>
        <p:spPr>
          <a:xfrm>
            <a:off x="3028950" y="6356351"/>
            <a:ext cx="3086100" cy="365125"/>
          </a:xfrm>
          <a:prstGeom prst="rect">
            <a:avLst/>
          </a:prstGeom>
        </p:spPr>
        <p:txBody>
          <a:bodyPr/>
          <a:lstStyle/>
          <a:p>
            <a:endParaRPr lang="sv-SE">
              <a:solidFill>
                <a:prstClr val="black"/>
              </a:solidFill>
            </a:endParaRPr>
          </a:p>
        </p:txBody>
      </p:sp>
      <p:sp>
        <p:nvSpPr>
          <p:cNvPr id="6" name="Platshållare för bildnummer 5"/>
          <p:cNvSpPr>
            <a:spLocks noGrp="1"/>
          </p:cNvSpPr>
          <p:nvPr>
            <p:ph type="sldNum" sz="quarter" idx="12"/>
          </p:nvPr>
        </p:nvSpPr>
        <p:spPr>
          <a:xfrm>
            <a:off x="6457950" y="6356351"/>
            <a:ext cx="2057400" cy="365125"/>
          </a:xfrm>
          <a:prstGeom prst="rect">
            <a:avLst/>
          </a:prstGeom>
        </p:spPr>
        <p:txBody>
          <a:bodyPr/>
          <a:lstStyle/>
          <a:p>
            <a:fld id="{EB8936CC-7BD4-4602-8FE6-61B088923C24}" type="slidenum">
              <a:rPr lang="sv-SE" smtClean="0">
                <a:solidFill>
                  <a:prstClr val="black"/>
                </a:solidFill>
              </a:rPr>
              <a:pPr/>
              <a:t>‹#›</a:t>
            </a:fld>
            <a:endParaRPr lang="sv-SE">
              <a:solidFill>
                <a:prstClr val="black"/>
              </a:solidFill>
            </a:endParaRPr>
          </a:p>
        </p:txBody>
      </p:sp>
    </p:spTree>
    <p:extLst>
      <p:ext uri="{BB962C8B-B14F-4D97-AF65-F5344CB8AC3E}">
        <p14:creationId xmlns:p14="http://schemas.microsoft.com/office/powerpoint/2010/main" val="360918780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628650" y="365126"/>
            <a:ext cx="7886700" cy="1325563"/>
          </a:xfrm>
          <a:prstGeom prst="rect">
            <a:avLst/>
          </a:prstGeom>
        </p:spPr>
        <p:txBody>
          <a:bodyPr/>
          <a:lstStyle/>
          <a:p>
            <a:r>
              <a:rPr lang="sv-SE"/>
              <a:t>Klicka här för att ändra format</a:t>
            </a:r>
          </a:p>
        </p:txBody>
      </p:sp>
      <p:sp>
        <p:nvSpPr>
          <p:cNvPr id="3" name="Platshållare för innehåll 2"/>
          <p:cNvSpPr>
            <a:spLocks noGrp="1"/>
          </p:cNvSpPr>
          <p:nvPr>
            <p:ph sz="half" idx="1"/>
          </p:nvPr>
        </p:nvSpPr>
        <p:spPr>
          <a:xfrm>
            <a:off x="628650" y="1825625"/>
            <a:ext cx="3886200" cy="4351338"/>
          </a:xfrm>
          <a:prstGeom prst="rect">
            <a:avLst/>
          </a:prstGeo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629150" y="1825625"/>
            <a:ext cx="3886200" cy="4351338"/>
          </a:xfrm>
          <a:prstGeom prst="rect">
            <a:avLst/>
          </a:prstGeo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a:xfrm>
            <a:off x="628650" y="6356351"/>
            <a:ext cx="2057400" cy="365125"/>
          </a:xfrm>
          <a:prstGeom prst="rect">
            <a:avLst/>
          </a:prstGeom>
        </p:spPr>
        <p:txBody>
          <a:bodyPr/>
          <a:lstStyle/>
          <a:p>
            <a:fld id="{794245F5-64E1-41D8-B17F-F6663DD4D1CC}" type="datetimeFigureOut">
              <a:rPr lang="sv-SE" smtClean="0">
                <a:solidFill>
                  <a:prstClr val="black"/>
                </a:solidFill>
              </a:rPr>
              <a:pPr/>
              <a:t>2017-04-04</a:t>
            </a:fld>
            <a:endParaRPr lang="sv-SE">
              <a:solidFill>
                <a:prstClr val="black"/>
              </a:solidFill>
            </a:endParaRPr>
          </a:p>
        </p:txBody>
      </p:sp>
      <p:sp>
        <p:nvSpPr>
          <p:cNvPr id="6" name="Platshållare för sidfot 5"/>
          <p:cNvSpPr>
            <a:spLocks noGrp="1"/>
          </p:cNvSpPr>
          <p:nvPr>
            <p:ph type="ftr" sz="quarter" idx="11"/>
          </p:nvPr>
        </p:nvSpPr>
        <p:spPr>
          <a:xfrm>
            <a:off x="3028950" y="6356351"/>
            <a:ext cx="3086100" cy="365125"/>
          </a:xfrm>
          <a:prstGeom prst="rect">
            <a:avLst/>
          </a:prstGeom>
        </p:spPr>
        <p:txBody>
          <a:bodyPr/>
          <a:lstStyle/>
          <a:p>
            <a:endParaRPr lang="sv-SE">
              <a:solidFill>
                <a:prstClr val="black"/>
              </a:solidFill>
            </a:endParaRPr>
          </a:p>
        </p:txBody>
      </p:sp>
      <p:sp>
        <p:nvSpPr>
          <p:cNvPr id="7" name="Platshållare för bildnummer 6"/>
          <p:cNvSpPr>
            <a:spLocks noGrp="1"/>
          </p:cNvSpPr>
          <p:nvPr>
            <p:ph type="sldNum" sz="quarter" idx="12"/>
          </p:nvPr>
        </p:nvSpPr>
        <p:spPr>
          <a:xfrm>
            <a:off x="6457950" y="6356351"/>
            <a:ext cx="2057400" cy="365125"/>
          </a:xfrm>
          <a:prstGeom prst="rect">
            <a:avLst/>
          </a:prstGeom>
        </p:spPr>
        <p:txBody>
          <a:bodyPr/>
          <a:lstStyle/>
          <a:p>
            <a:fld id="{EB8936CC-7BD4-4602-8FE6-61B088923C24}" type="slidenum">
              <a:rPr lang="sv-SE" smtClean="0">
                <a:solidFill>
                  <a:prstClr val="black"/>
                </a:solidFill>
              </a:rPr>
              <a:pPr/>
              <a:t>‹#›</a:t>
            </a:fld>
            <a:endParaRPr lang="sv-SE">
              <a:solidFill>
                <a:prstClr val="black"/>
              </a:solidFill>
            </a:endParaRPr>
          </a:p>
        </p:txBody>
      </p:sp>
    </p:spTree>
    <p:extLst>
      <p:ext uri="{BB962C8B-B14F-4D97-AF65-F5344CB8AC3E}">
        <p14:creationId xmlns:p14="http://schemas.microsoft.com/office/powerpoint/2010/main" val="7308677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628650" y="365126"/>
            <a:ext cx="7886700" cy="1325563"/>
          </a:xfrm>
          <a:prstGeom prst="rect">
            <a:avLst/>
          </a:prstGeom>
        </p:spPr>
        <p:txBody>
          <a:bodyPr/>
          <a:lstStyle/>
          <a:p>
            <a:r>
              <a:rPr lang="sv-SE"/>
              <a:t>Klicka här för att ändra format</a:t>
            </a:r>
          </a:p>
        </p:txBody>
      </p:sp>
      <p:sp>
        <p:nvSpPr>
          <p:cNvPr id="3" name="Platshållare för innehåll 2"/>
          <p:cNvSpPr>
            <a:spLocks noGrp="1"/>
          </p:cNvSpPr>
          <p:nvPr>
            <p:ph sz="half" idx="1"/>
          </p:nvPr>
        </p:nvSpPr>
        <p:spPr>
          <a:xfrm>
            <a:off x="628650" y="1825625"/>
            <a:ext cx="3886200" cy="4351338"/>
          </a:xfrm>
          <a:prstGeom prst="rect">
            <a:avLst/>
          </a:prstGeo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629150" y="1825625"/>
            <a:ext cx="3886200" cy="4351338"/>
          </a:xfrm>
          <a:prstGeom prst="rect">
            <a:avLst/>
          </a:prstGeo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a:xfrm>
            <a:off x="628650" y="6356351"/>
            <a:ext cx="2057400" cy="365125"/>
          </a:xfrm>
          <a:prstGeom prst="rect">
            <a:avLst/>
          </a:prstGeom>
        </p:spPr>
        <p:txBody>
          <a:bodyPr/>
          <a:lstStyle/>
          <a:p>
            <a:fld id="{794245F5-64E1-41D8-B17F-F6663DD4D1CC}" type="datetimeFigureOut">
              <a:rPr lang="sv-SE" smtClean="0"/>
              <a:t>2017-04-04</a:t>
            </a:fld>
            <a:endParaRPr lang="sv-SE"/>
          </a:p>
        </p:txBody>
      </p:sp>
      <p:sp>
        <p:nvSpPr>
          <p:cNvPr id="6" name="Platshållare för sidfot 5"/>
          <p:cNvSpPr>
            <a:spLocks noGrp="1"/>
          </p:cNvSpPr>
          <p:nvPr>
            <p:ph type="ftr" sz="quarter" idx="11"/>
          </p:nvPr>
        </p:nvSpPr>
        <p:spPr>
          <a:xfrm>
            <a:off x="3028950" y="6356351"/>
            <a:ext cx="3086100" cy="365125"/>
          </a:xfrm>
          <a:prstGeom prst="rect">
            <a:avLst/>
          </a:prstGeom>
        </p:spPr>
        <p:txBody>
          <a:bodyPr/>
          <a:lstStyle/>
          <a:p>
            <a:endParaRPr lang="sv-SE"/>
          </a:p>
        </p:txBody>
      </p:sp>
      <p:sp>
        <p:nvSpPr>
          <p:cNvPr id="7" name="Platshållare för bildnummer 6"/>
          <p:cNvSpPr>
            <a:spLocks noGrp="1"/>
          </p:cNvSpPr>
          <p:nvPr>
            <p:ph type="sldNum" sz="quarter" idx="12"/>
          </p:nvPr>
        </p:nvSpPr>
        <p:spPr>
          <a:xfrm>
            <a:off x="6457950" y="6356351"/>
            <a:ext cx="2057400" cy="365125"/>
          </a:xfrm>
          <a:prstGeom prst="rect">
            <a:avLst/>
          </a:prstGeom>
        </p:spPr>
        <p:txBody>
          <a:bodyPr/>
          <a:lstStyle/>
          <a:p>
            <a:fld id="{EB8936CC-7BD4-4602-8FE6-61B088923C24}" type="slidenum">
              <a:rPr lang="sv-SE" smtClean="0"/>
              <a:t>‹#›</a:t>
            </a:fld>
            <a:endParaRPr lang="sv-SE"/>
          </a:p>
        </p:txBody>
      </p:sp>
    </p:spTree>
    <p:extLst>
      <p:ext uri="{BB962C8B-B14F-4D97-AF65-F5344CB8AC3E}">
        <p14:creationId xmlns:p14="http://schemas.microsoft.com/office/powerpoint/2010/main" val="213182008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629841" y="365126"/>
            <a:ext cx="7886700" cy="1325563"/>
          </a:xfrm>
          <a:prstGeom prst="rect">
            <a:avLst/>
          </a:prstGeom>
        </p:spPr>
        <p:txBody>
          <a:bodyPr/>
          <a:lstStyle/>
          <a:p>
            <a:r>
              <a:rPr lang="sv-SE"/>
              <a:t>Klicka här för att ändra format</a:t>
            </a:r>
          </a:p>
        </p:txBody>
      </p:sp>
      <p:sp>
        <p:nvSpPr>
          <p:cNvPr id="3" name="Platshållare för text 2"/>
          <p:cNvSpPr>
            <a:spLocks noGrp="1"/>
          </p:cNvSpPr>
          <p:nvPr>
            <p:ph type="body" idx="1"/>
          </p:nvPr>
        </p:nvSpPr>
        <p:spPr>
          <a:xfrm>
            <a:off x="629842" y="1681163"/>
            <a:ext cx="3868340" cy="82391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sv-SE"/>
              <a:t>Klicka här för att ändra format på bakgrundstexten</a:t>
            </a:r>
          </a:p>
        </p:txBody>
      </p:sp>
      <p:sp>
        <p:nvSpPr>
          <p:cNvPr id="4" name="Platshållare för innehåll 3"/>
          <p:cNvSpPr>
            <a:spLocks noGrp="1"/>
          </p:cNvSpPr>
          <p:nvPr>
            <p:ph sz="half" idx="2"/>
          </p:nvPr>
        </p:nvSpPr>
        <p:spPr>
          <a:xfrm>
            <a:off x="629842" y="2505075"/>
            <a:ext cx="3868340" cy="3684588"/>
          </a:xfrm>
          <a:prstGeom prst="rect">
            <a:avLst/>
          </a:prstGeo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4629150" y="1681163"/>
            <a:ext cx="3887391" cy="82391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4629150" y="2505075"/>
            <a:ext cx="3887391" cy="3684588"/>
          </a:xfrm>
          <a:prstGeom prst="rect">
            <a:avLst/>
          </a:prstGeo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a:xfrm>
            <a:off x="628650" y="6356351"/>
            <a:ext cx="2057400" cy="365125"/>
          </a:xfrm>
          <a:prstGeom prst="rect">
            <a:avLst/>
          </a:prstGeom>
        </p:spPr>
        <p:txBody>
          <a:bodyPr/>
          <a:lstStyle/>
          <a:p>
            <a:fld id="{794245F5-64E1-41D8-B17F-F6663DD4D1CC}" type="datetimeFigureOut">
              <a:rPr lang="sv-SE" smtClean="0">
                <a:solidFill>
                  <a:prstClr val="black"/>
                </a:solidFill>
              </a:rPr>
              <a:pPr/>
              <a:t>2017-04-04</a:t>
            </a:fld>
            <a:endParaRPr lang="sv-SE">
              <a:solidFill>
                <a:prstClr val="black"/>
              </a:solidFill>
            </a:endParaRPr>
          </a:p>
        </p:txBody>
      </p:sp>
      <p:sp>
        <p:nvSpPr>
          <p:cNvPr id="8" name="Platshållare för sidfot 7"/>
          <p:cNvSpPr>
            <a:spLocks noGrp="1"/>
          </p:cNvSpPr>
          <p:nvPr>
            <p:ph type="ftr" sz="quarter" idx="11"/>
          </p:nvPr>
        </p:nvSpPr>
        <p:spPr>
          <a:xfrm>
            <a:off x="3028950" y="6356351"/>
            <a:ext cx="3086100" cy="365125"/>
          </a:xfrm>
          <a:prstGeom prst="rect">
            <a:avLst/>
          </a:prstGeom>
        </p:spPr>
        <p:txBody>
          <a:bodyPr/>
          <a:lstStyle/>
          <a:p>
            <a:endParaRPr lang="sv-SE">
              <a:solidFill>
                <a:prstClr val="black"/>
              </a:solidFill>
            </a:endParaRPr>
          </a:p>
        </p:txBody>
      </p:sp>
      <p:sp>
        <p:nvSpPr>
          <p:cNvPr id="9" name="Platshållare för bildnummer 8"/>
          <p:cNvSpPr>
            <a:spLocks noGrp="1"/>
          </p:cNvSpPr>
          <p:nvPr>
            <p:ph type="sldNum" sz="quarter" idx="12"/>
          </p:nvPr>
        </p:nvSpPr>
        <p:spPr>
          <a:xfrm>
            <a:off x="6457950" y="6356351"/>
            <a:ext cx="2057400" cy="365125"/>
          </a:xfrm>
          <a:prstGeom prst="rect">
            <a:avLst/>
          </a:prstGeom>
        </p:spPr>
        <p:txBody>
          <a:bodyPr/>
          <a:lstStyle/>
          <a:p>
            <a:fld id="{EB8936CC-7BD4-4602-8FE6-61B088923C24}" type="slidenum">
              <a:rPr lang="sv-SE" smtClean="0">
                <a:solidFill>
                  <a:prstClr val="black"/>
                </a:solidFill>
              </a:rPr>
              <a:pPr/>
              <a:t>‹#›</a:t>
            </a:fld>
            <a:endParaRPr lang="sv-SE">
              <a:solidFill>
                <a:prstClr val="black"/>
              </a:solidFill>
            </a:endParaRPr>
          </a:p>
        </p:txBody>
      </p:sp>
    </p:spTree>
    <p:extLst>
      <p:ext uri="{BB962C8B-B14F-4D97-AF65-F5344CB8AC3E}">
        <p14:creationId xmlns:p14="http://schemas.microsoft.com/office/powerpoint/2010/main" val="354047526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a:xfrm>
            <a:off x="628650" y="365126"/>
            <a:ext cx="7886700" cy="1325563"/>
          </a:xfrm>
          <a:prstGeom prst="rect">
            <a:avLst/>
          </a:prstGeom>
        </p:spPr>
        <p:txBody>
          <a:bodyPr/>
          <a:lstStyle/>
          <a:p>
            <a:r>
              <a:rPr lang="sv-SE"/>
              <a:t>Klicka här för att ändra format</a:t>
            </a:r>
          </a:p>
        </p:txBody>
      </p:sp>
      <p:sp>
        <p:nvSpPr>
          <p:cNvPr id="3" name="Platshållare för datum 2"/>
          <p:cNvSpPr>
            <a:spLocks noGrp="1"/>
          </p:cNvSpPr>
          <p:nvPr>
            <p:ph type="dt" sz="half" idx="10"/>
          </p:nvPr>
        </p:nvSpPr>
        <p:spPr>
          <a:xfrm>
            <a:off x="628650" y="6356351"/>
            <a:ext cx="2057400" cy="365125"/>
          </a:xfrm>
          <a:prstGeom prst="rect">
            <a:avLst/>
          </a:prstGeom>
        </p:spPr>
        <p:txBody>
          <a:bodyPr/>
          <a:lstStyle/>
          <a:p>
            <a:fld id="{794245F5-64E1-41D8-B17F-F6663DD4D1CC}" type="datetimeFigureOut">
              <a:rPr lang="sv-SE" smtClean="0">
                <a:solidFill>
                  <a:prstClr val="black"/>
                </a:solidFill>
              </a:rPr>
              <a:pPr/>
              <a:t>2017-04-04</a:t>
            </a:fld>
            <a:endParaRPr lang="sv-SE">
              <a:solidFill>
                <a:prstClr val="black"/>
              </a:solidFill>
            </a:endParaRPr>
          </a:p>
        </p:txBody>
      </p:sp>
      <p:sp>
        <p:nvSpPr>
          <p:cNvPr id="4" name="Platshållare för sidfot 3"/>
          <p:cNvSpPr>
            <a:spLocks noGrp="1"/>
          </p:cNvSpPr>
          <p:nvPr>
            <p:ph type="ftr" sz="quarter" idx="11"/>
          </p:nvPr>
        </p:nvSpPr>
        <p:spPr>
          <a:xfrm>
            <a:off x="3028950" y="6356351"/>
            <a:ext cx="3086100" cy="365125"/>
          </a:xfrm>
          <a:prstGeom prst="rect">
            <a:avLst/>
          </a:prstGeom>
        </p:spPr>
        <p:txBody>
          <a:bodyPr/>
          <a:lstStyle/>
          <a:p>
            <a:endParaRPr lang="sv-SE">
              <a:solidFill>
                <a:prstClr val="black"/>
              </a:solidFill>
            </a:endParaRPr>
          </a:p>
        </p:txBody>
      </p:sp>
      <p:sp>
        <p:nvSpPr>
          <p:cNvPr id="5" name="Platshållare för bildnummer 4"/>
          <p:cNvSpPr>
            <a:spLocks noGrp="1"/>
          </p:cNvSpPr>
          <p:nvPr>
            <p:ph type="sldNum" sz="quarter" idx="12"/>
          </p:nvPr>
        </p:nvSpPr>
        <p:spPr>
          <a:xfrm>
            <a:off x="6457950" y="6356351"/>
            <a:ext cx="2057400" cy="365125"/>
          </a:xfrm>
          <a:prstGeom prst="rect">
            <a:avLst/>
          </a:prstGeom>
        </p:spPr>
        <p:txBody>
          <a:bodyPr/>
          <a:lstStyle/>
          <a:p>
            <a:fld id="{EB8936CC-7BD4-4602-8FE6-61B088923C24}" type="slidenum">
              <a:rPr lang="sv-SE" smtClean="0">
                <a:solidFill>
                  <a:prstClr val="black"/>
                </a:solidFill>
              </a:rPr>
              <a:pPr/>
              <a:t>‹#›</a:t>
            </a:fld>
            <a:endParaRPr lang="sv-SE">
              <a:solidFill>
                <a:prstClr val="black"/>
              </a:solidFill>
            </a:endParaRPr>
          </a:p>
        </p:txBody>
      </p:sp>
    </p:spTree>
    <p:extLst>
      <p:ext uri="{BB962C8B-B14F-4D97-AF65-F5344CB8AC3E}">
        <p14:creationId xmlns:p14="http://schemas.microsoft.com/office/powerpoint/2010/main" val="7975644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a:xfrm>
            <a:off x="628650" y="6356351"/>
            <a:ext cx="2057400" cy="365125"/>
          </a:xfrm>
          <a:prstGeom prst="rect">
            <a:avLst/>
          </a:prstGeom>
        </p:spPr>
        <p:txBody>
          <a:bodyPr/>
          <a:lstStyle/>
          <a:p>
            <a:fld id="{794245F5-64E1-41D8-B17F-F6663DD4D1CC}" type="datetimeFigureOut">
              <a:rPr lang="sv-SE" smtClean="0">
                <a:solidFill>
                  <a:prstClr val="black"/>
                </a:solidFill>
              </a:rPr>
              <a:pPr/>
              <a:t>2017-04-04</a:t>
            </a:fld>
            <a:endParaRPr lang="sv-SE">
              <a:solidFill>
                <a:prstClr val="black"/>
              </a:solidFill>
            </a:endParaRPr>
          </a:p>
        </p:txBody>
      </p:sp>
      <p:sp>
        <p:nvSpPr>
          <p:cNvPr id="3" name="Platshållare för sidfot 2"/>
          <p:cNvSpPr>
            <a:spLocks noGrp="1"/>
          </p:cNvSpPr>
          <p:nvPr>
            <p:ph type="ftr" sz="quarter" idx="11"/>
          </p:nvPr>
        </p:nvSpPr>
        <p:spPr>
          <a:xfrm>
            <a:off x="3028950" y="6356351"/>
            <a:ext cx="3086100" cy="365125"/>
          </a:xfrm>
          <a:prstGeom prst="rect">
            <a:avLst/>
          </a:prstGeom>
        </p:spPr>
        <p:txBody>
          <a:bodyPr/>
          <a:lstStyle/>
          <a:p>
            <a:endParaRPr lang="sv-SE">
              <a:solidFill>
                <a:prstClr val="black"/>
              </a:solidFill>
            </a:endParaRPr>
          </a:p>
        </p:txBody>
      </p:sp>
      <p:sp>
        <p:nvSpPr>
          <p:cNvPr id="4" name="Platshållare för bildnummer 3"/>
          <p:cNvSpPr>
            <a:spLocks noGrp="1"/>
          </p:cNvSpPr>
          <p:nvPr>
            <p:ph type="sldNum" sz="quarter" idx="12"/>
          </p:nvPr>
        </p:nvSpPr>
        <p:spPr>
          <a:xfrm>
            <a:off x="6457950" y="6356351"/>
            <a:ext cx="2057400" cy="365125"/>
          </a:xfrm>
          <a:prstGeom prst="rect">
            <a:avLst/>
          </a:prstGeom>
        </p:spPr>
        <p:txBody>
          <a:bodyPr/>
          <a:lstStyle/>
          <a:p>
            <a:fld id="{EB8936CC-7BD4-4602-8FE6-61B088923C24}" type="slidenum">
              <a:rPr lang="sv-SE" smtClean="0">
                <a:solidFill>
                  <a:prstClr val="black"/>
                </a:solidFill>
              </a:rPr>
              <a:pPr/>
              <a:t>‹#›</a:t>
            </a:fld>
            <a:endParaRPr lang="sv-SE">
              <a:solidFill>
                <a:prstClr val="black"/>
              </a:solidFill>
            </a:endParaRPr>
          </a:p>
        </p:txBody>
      </p:sp>
    </p:spTree>
    <p:extLst>
      <p:ext uri="{BB962C8B-B14F-4D97-AF65-F5344CB8AC3E}">
        <p14:creationId xmlns:p14="http://schemas.microsoft.com/office/powerpoint/2010/main" val="218521035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629841" y="457200"/>
            <a:ext cx="2949178" cy="1600200"/>
          </a:xfrm>
          <a:prstGeom prst="rect">
            <a:avLst/>
          </a:prstGeom>
        </p:spPr>
        <p:txBody>
          <a:bodyPr anchor="b"/>
          <a:lstStyle>
            <a:lvl1pPr>
              <a:defRPr sz="2400"/>
            </a:lvl1pPr>
          </a:lstStyle>
          <a:p>
            <a:r>
              <a:rPr lang="sv-SE"/>
              <a:t>Klicka här för att ändra format</a:t>
            </a:r>
          </a:p>
        </p:txBody>
      </p:sp>
      <p:sp>
        <p:nvSpPr>
          <p:cNvPr id="3" name="Platshållare för innehåll 2"/>
          <p:cNvSpPr>
            <a:spLocks noGrp="1"/>
          </p:cNvSpPr>
          <p:nvPr>
            <p:ph idx="1"/>
          </p:nvPr>
        </p:nvSpPr>
        <p:spPr>
          <a:xfrm>
            <a:off x="3887391" y="987426"/>
            <a:ext cx="4629150" cy="4873625"/>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629841" y="2057400"/>
            <a:ext cx="2949178"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sv-SE"/>
              <a:t>Klicka här för att ändra format på bakgrundstexten</a:t>
            </a:r>
          </a:p>
        </p:txBody>
      </p:sp>
      <p:sp>
        <p:nvSpPr>
          <p:cNvPr id="5" name="Platshållare för datum 4"/>
          <p:cNvSpPr>
            <a:spLocks noGrp="1"/>
          </p:cNvSpPr>
          <p:nvPr>
            <p:ph type="dt" sz="half" idx="10"/>
          </p:nvPr>
        </p:nvSpPr>
        <p:spPr>
          <a:xfrm>
            <a:off x="628650" y="6356351"/>
            <a:ext cx="2057400" cy="365125"/>
          </a:xfrm>
          <a:prstGeom prst="rect">
            <a:avLst/>
          </a:prstGeom>
        </p:spPr>
        <p:txBody>
          <a:bodyPr/>
          <a:lstStyle/>
          <a:p>
            <a:fld id="{794245F5-64E1-41D8-B17F-F6663DD4D1CC}" type="datetimeFigureOut">
              <a:rPr lang="sv-SE" smtClean="0">
                <a:solidFill>
                  <a:prstClr val="black"/>
                </a:solidFill>
              </a:rPr>
              <a:pPr/>
              <a:t>2017-04-04</a:t>
            </a:fld>
            <a:endParaRPr lang="sv-SE">
              <a:solidFill>
                <a:prstClr val="black"/>
              </a:solidFill>
            </a:endParaRPr>
          </a:p>
        </p:txBody>
      </p:sp>
      <p:sp>
        <p:nvSpPr>
          <p:cNvPr id="6" name="Platshållare för sidfot 5"/>
          <p:cNvSpPr>
            <a:spLocks noGrp="1"/>
          </p:cNvSpPr>
          <p:nvPr>
            <p:ph type="ftr" sz="quarter" idx="11"/>
          </p:nvPr>
        </p:nvSpPr>
        <p:spPr>
          <a:xfrm>
            <a:off x="3028950" y="6356351"/>
            <a:ext cx="3086100" cy="365125"/>
          </a:xfrm>
          <a:prstGeom prst="rect">
            <a:avLst/>
          </a:prstGeom>
        </p:spPr>
        <p:txBody>
          <a:bodyPr/>
          <a:lstStyle/>
          <a:p>
            <a:endParaRPr lang="sv-SE">
              <a:solidFill>
                <a:prstClr val="black"/>
              </a:solidFill>
            </a:endParaRPr>
          </a:p>
        </p:txBody>
      </p:sp>
      <p:sp>
        <p:nvSpPr>
          <p:cNvPr id="7" name="Platshållare för bildnummer 6"/>
          <p:cNvSpPr>
            <a:spLocks noGrp="1"/>
          </p:cNvSpPr>
          <p:nvPr>
            <p:ph type="sldNum" sz="quarter" idx="12"/>
          </p:nvPr>
        </p:nvSpPr>
        <p:spPr>
          <a:xfrm>
            <a:off x="6457950" y="6356351"/>
            <a:ext cx="2057400" cy="365125"/>
          </a:xfrm>
          <a:prstGeom prst="rect">
            <a:avLst/>
          </a:prstGeom>
        </p:spPr>
        <p:txBody>
          <a:bodyPr/>
          <a:lstStyle/>
          <a:p>
            <a:fld id="{EB8936CC-7BD4-4602-8FE6-61B088923C24}" type="slidenum">
              <a:rPr lang="sv-SE" smtClean="0">
                <a:solidFill>
                  <a:prstClr val="black"/>
                </a:solidFill>
              </a:rPr>
              <a:pPr/>
              <a:t>‹#›</a:t>
            </a:fld>
            <a:endParaRPr lang="sv-SE">
              <a:solidFill>
                <a:prstClr val="black"/>
              </a:solidFill>
            </a:endParaRPr>
          </a:p>
        </p:txBody>
      </p:sp>
    </p:spTree>
    <p:extLst>
      <p:ext uri="{BB962C8B-B14F-4D97-AF65-F5344CB8AC3E}">
        <p14:creationId xmlns:p14="http://schemas.microsoft.com/office/powerpoint/2010/main" val="284200937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629841" y="457200"/>
            <a:ext cx="2949178" cy="1600200"/>
          </a:xfrm>
          <a:prstGeom prst="rect">
            <a:avLst/>
          </a:prstGeom>
        </p:spPr>
        <p:txBody>
          <a:bodyPr anchor="b"/>
          <a:lstStyle>
            <a:lvl1pPr>
              <a:defRPr sz="2400"/>
            </a:lvl1pPr>
          </a:lstStyle>
          <a:p>
            <a:r>
              <a:rPr lang="sv-SE"/>
              <a:t>Klicka här för att ändra format</a:t>
            </a:r>
          </a:p>
        </p:txBody>
      </p:sp>
      <p:sp>
        <p:nvSpPr>
          <p:cNvPr id="3" name="Platshållare för bild 2"/>
          <p:cNvSpPr>
            <a:spLocks noGrp="1"/>
          </p:cNvSpPr>
          <p:nvPr>
            <p:ph type="pic" idx="1"/>
          </p:nvPr>
        </p:nvSpPr>
        <p:spPr>
          <a:xfrm>
            <a:off x="3887391" y="987426"/>
            <a:ext cx="4629150" cy="4873625"/>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sv-SE"/>
              <a:t>Klicka på ikonen för att lägga till en bild</a:t>
            </a:r>
          </a:p>
        </p:txBody>
      </p:sp>
      <p:sp>
        <p:nvSpPr>
          <p:cNvPr id="4" name="Platshållare för text 3"/>
          <p:cNvSpPr>
            <a:spLocks noGrp="1"/>
          </p:cNvSpPr>
          <p:nvPr>
            <p:ph type="body" sz="half" idx="2"/>
          </p:nvPr>
        </p:nvSpPr>
        <p:spPr>
          <a:xfrm>
            <a:off x="629841" y="2057400"/>
            <a:ext cx="2949178"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sv-SE"/>
              <a:t>Klicka här för att ändra format på bakgrundstexten</a:t>
            </a:r>
          </a:p>
        </p:txBody>
      </p:sp>
      <p:sp>
        <p:nvSpPr>
          <p:cNvPr id="5" name="Platshållare för datum 4"/>
          <p:cNvSpPr>
            <a:spLocks noGrp="1"/>
          </p:cNvSpPr>
          <p:nvPr>
            <p:ph type="dt" sz="half" idx="10"/>
          </p:nvPr>
        </p:nvSpPr>
        <p:spPr>
          <a:xfrm>
            <a:off x="628650" y="6356351"/>
            <a:ext cx="2057400" cy="365125"/>
          </a:xfrm>
          <a:prstGeom prst="rect">
            <a:avLst/>
          </a:prstGeom>
        </p:spPr>
        <p:txBody>
          <a:bodyPr/>
          <a:lstStyle/>
          <a:p>
            <a:fld id="{794245F5-64E1-41D8-B17F-F6663DD4D1CC}" type="datetimeFigureOut">
              <a:rPr lang="sv-SE" smtClean="0">
                <a:solidFill>
                  <a:prstClr val="black"/>
                </a:solidFill>
              </a:rPr>
              <a:pPr/>
              <a:t>2017-04-04</a:t>
            </a:fld>
            <a:endParaRPr lang="sv-SE">
              <a:solidFill>
                <a:prstClr val="black"/>
              </a:solidFill>
            </a:endParaRPr>
          </a:p>
        </p:txBody>
      </p:sp>
      <p:sp>
        <p:nvSpPr>
          <p:cNvPr id="6" name="Platshållare för sidfot 5"/>
          <p:cNvSpPr>
            <a:spLocks noGrp="1"/>
          </p:cNvSpPr>
          <p:nvPr>
            <p:ph type="ftr" sz="quarter" idx="11"/>
          </p:nvPr>
        </p:nvSpPr>
        <p:spPr>
          <a:xfrm>
            <a:off x="3028950" y="6356351"/>
            <a:ext cx="3086100" cy="365125"/>
          </a:xfrm>
          <a:prstGeom prst="rect">
            <a:avLst/>
          </a:prstGeom>
        </p:spPr>
        <p:txBody>
          <a:bodyPr/>
          <a:lstStyle/>
          <a:p>
            <a:endParaRPr lang="sv-SE">
              <a:solidFill>
                <a:prstClr val="black"/>
              </a:solidFill>
            </a:endParaRPr>
          </a:p>
        </p:txBody>
      </p:sp>
      <p:sp>
        <p:nvSpPr>
          <p:cNvPr id="7" name="Platshållare för bildnummer 6"/>
          <p:cNvSpPr>
            <a:spLocks noGrp="1"/>
          </p:cNvSpPr>
          <p:nvPr>
            <p:ph type="sldNum" sz="quarter" idx="12"/>
          </p:nvPr>
        </p:nvSpPr>
        <p:spPr>
          <a:xfrm>
            <a:off x="6457950" y="6356351"/>
            <a:ext cx="2057400" cy="365125"/>
          </a:xfrm>
          <a:prstGeom prst="rect">
            <a:avLst/>
          </a:prstGeom>
        </p:spPr>
        <p:txBody>
          <a:bodyPr/>
          <a:lstStyle/>
          <a:p>
            <a:fld id="{EB8936CC-7BD4-4602-8FE6-61B088923C24}" type="slidenum">
              <a:rPr lang="sv-SE" smtClean="0">
                <a:solidFill>
                  <a:prstClr val="black"/>
                </a:solidFill>
              </a:rPr>
              <a:pPr/>
              <a:t>‹#›</a:t>
            </a:fld>
            <a:endParaRPr lang="sv-SE">
              <a:solidFill>
                <a:prstClr val="black"/>
              </a:solidFill>
            </a:endParaRPr>
          </a:p>
        </p:txBody>
      </p:sp>
    </p:spTree>
    <p:extLst>
      <p:ext uri="{BB962C8B-B14F-4D97-AF65-F5344CB8AC3E}">
        <p14:creationId xmlns:p14="http://schemas.microsoft.com/office/powerpoint/2010/main" val="172754206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a:xfrm>
            <a:off x="628650" y="365126"/>
            <a:ext cx="7886700" cy="1325563"/>
          </a:xfrm>
          <a:prstGeom prst="rect">
            <a:avLst/>
          </a:prstGeom>
        </p:spPr>
        <p:txBody>
          <a:bodyPr/>
          <a:lstStyle/>
          <a:p>
            <a:r>
              <a:rPr lang="sv-SE"/>
              <a:t>Klicka här för att ändra format</a:t>
            </a:r>
          </a:p>
        </p:txBody>
      </p:sp>
      <p:sp>
        <p:nvSpPr>
          <p:cNvPr id="3" name="Platshållare för lodrät text 2"/>
          <p:cNvSpPr>
            <a:spLocks noGrp="1"/>
          </p:cNvSpPr>
          <p:nvPr>
            <p:ph type="body" orient="vert" idx="1"/>
          </p:nvPr>
        </p:nvSpPr>
        <p:spPr>
          <a:xfrm>
            <a:off x="628650" y="1825625"/>
            <a:ext cx="7886700" cy="4351338"/>
          </a:xfrm>
          <a:prstGeom prst="rect">
            <a:avLst/>
          </a:prstGeo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a:xfrm>
            <a:off x="628650" y="6356351"/>
            <a:ext cx="2057400" cy="365125"/>
          </a:xfrm>
          <a:prstGeom prst="rect">
            <a:avLst/>
          </a:prstGeom>
        </p:spPr>
        <p:txBody>
          <a:bodyPr/>
          <a:lstStyle/>
          <a:p>
            <a:fld id="{794245F5-64E1-41D8-B17F-F6663DD4D1CC}" type="datetimeFigureOut">
              <a:rPr lang="sv-SE" smtClean="0">
                <a:solidFill>
                  <a:prstClr val="black"/>
                </a:solidFill>
              </a:rPr>
              <a:pPr/>
              <a:t>2017-04-04</a:t>
            </a:fld>
            <a:endParaRPr lang="sv-SE">
              <a:solidFill>
                <a:prstClr val="black"/>
              </a:solidFill>
            </a:endParaRPr>
          </a:p>
        </p:txBody>
      </p:sp>
      <p:sp>
        <p:nvSpPr>
          <p:cNvPr id="5" name="Platshållare för sidfot 4"/>
          <p:cNvSpPr>
            <a:spLocks noGrp="1"/>
          </p:cNvSpPr>
          <p:nvPr>
            <p:ph type="ftr" sz="quarter" idx="11"/>
          </p:nvPr>
        </p:nvSpPr>
        <p:spPr>
          <a:xfrm>
            <a:off x="3028950" y="6356351"/>
            <a:ext cx="3086100" cy="365125"/>
          </a:xfrm>
          <a:prstGeom prst="rect">
            <a:avLst/>
          </a:prstGeom>
        </p:spPr>
        <p:txBody>
          <a:bodyPr/>
          <a:lstStyle/>
          <a:p>
            <a:endParaRPr lang="sv-SE">
              <a:solidFill>
                <a:prstClr val="black"/>
              </a:solidFill>
            </a:endParaRPr>
          </a:p>
        </p:txBody>
      </p:sp>
      <p:sp>
        <p:nvSpPr>
          <p:cNvPr id="6" name="Platshållare för bildnummer 5"/>
          <p:cNvSpPr>
            <a:spLocks noGrp="1"/>
          </p:cNvSpPr>
          <p:nvPr>
            <p:ph type="sldNum" sz="quarter" idx="12"/>
          </p:nvPr>
        </p:nvSpPr>
        <p:spPr>
          <a:xfrm>
            <a:off x="6457950" y="6356351"/>
            <a:ext cx="2057400" cy="365125"/>
          </a:xfrm>
          <a:prstGeom prst="rect">
            <a:avLst/>
          </a:prstGeom>
        </p:spPr>
        <p:txBody>
          <a:bodyPr/>
          <a:lstStyle/>
          <a:p>
            <a:fld id="{EB8936CC-7BD4-4602-8FE6-61B088923C24}" type="slidenum">
              <a:rPr lang="sv-SE" smtClean="0">
                <a:solidFill>
                  <a:prstClr val="black"/>
                </a:solidFill>
              </a:rPr>
              <a:pPr/>
              <a:t>‹#›</a:t>
            </a:fld>
            <a:endParaRPr lang="sv-SE">
              <a:solidFill>
                <a:prstClr val="black"/>
              </a:solidFill>
            </a:endParaRPr>
          </a:p>
        </p:txBody>
      </p:sp>
    </p:spTree>
    <p:extLst>
      <p:ext uri="{BB962C8B-B14F-4D97-AF65-F5344CB8AC3E}">
        <p14:creationId xmlns:p14="http://schemas.microsoft.com/office/powerpoint/2010/main" val="340373945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543675" y="365125"/>
            <a:ext cx="1971675" cy="5811838"/>
          </a:xfrm>
          <a:prstGeom prst="rect">
            <a:avLst/>
          </a:prstGeo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628650" y="365125"/>
            <a:ext cx="5800725" cy="5811838"/>
          </a:xfrm>
          <a:prstGeom prst="rect">
            <a:avLst/>
          </a:prstGeo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a:xfrm>
            <a:off x="628650" y="6356351"/>
            <a:ext cx="2057400" cy="365125"/>
          </a:xfrm>
          <a:prstGeom prst="rect">
            <a:avLst/>
          </a:prstGeom>
        </p:spPr>
        <p:txBody>
          <a:bodyPr/>
          <a:lstStyle/>
          <a:p>
            <a:fld id="{794245F5-64E1-41D8-B17F-F6663DD4D1CC}" type="datetimeFigureOut">
              <a:rPr lang="sv-SE" smtClean="0">
                <a:solidFill>
                  <a:prstClr val="black"/>
                </a:solidFill>
              </a:rPr>
              <a:pPr/>
              <a:t>2017-04-04</a:t>
            </a:fld>
            <a:endParaRPr lang="sv-SE">
              <a:solidFill>
                <a:prstClr val="black"/>
              </a:solidFill>
            </a:endParaRPr>
          </a:p>
        </p:txBody>
      </p:sp>
      <p:sp>
        <p:nvSpPr>
          <p:cNvPr id="5" name="Platshållare för sidfot 4"/>
          <p:cNvSpPr>
            <a:spLocks noGrp="1"/>
          </p:cNvSpPr>
          <p:nvPr>
            <p:ph type="ftr" sz="quarter" idx="11"/>
          </p:nvPr>
        </p:nvSpPr>
        <p:spPr>
          <a:xfrm>
            <a:off x="3028950" y="6356351"/>
            <a:ext cx="3086100" cy="365125"/>
          </a:xfrm>
          <a:prstGeom prst="rect">
            <a:avLst/>
          </a:prstGeom>
        </p:spPr>
        <p:txBody>
          <a:bodyPr/>
          <a:lstStyle/>
          <a:p>
            <a:endParaRPr lang="sv-SE">
              <a:solidFill>
                <a:prstClr val="black"/>
              </a:solidFill>
            </a:endParaRPr>
          </a:p>
        </p:txBody>
      </p:sp>
      <p:sp>
        <p:nvSpPr>
          <p:cNvPr id="6" name="Platshållare för bildnummer 5"/>
          <p:cNvSpPr>
            <a:spLocks noGrp="1"/>
          </p:cNvSpPr>
          <p:nvPr>
            <p:ph type="sldNum" sz="quarter" idx="12"/>
          </p:nvPr>
        </p:nvSpPr>
        <p:spPr>
          <a:xfrm>
            <a:off x="6457950" y="6356351"/>
            <a:ext cx="2057400" cy="365125"/>
          </a:xfrm>
          <a:prstGeom prst="rect">
            <a:avLst/>
          </a:prstGeom>
        </p:spPr>
        <p:txBody>
          <a:bodyPr/>
          <a:lstStyle/>
          <a:p>
            <a:fld id="{EB8936CC-7BD4-4602-8FE6-61B088923C24}" type="slidenum">
              <a:rPr lang="sv-SE" smtClean="0">
                <a:solidFill>
                  <a:prstClr val="black"/>
                </a:solidFill>
              </a:rPr>
              <a:pPr/>
              <a:t>‹#›</a:t>
            </a:fld>
            <a:endParaRPr lang="sv-SE">
              <a:solidFill>
                <a:prstClr val="black"/>
              </a:solidFill>
            </a:endParaRPr>
          </a:p>
        </p:txBody>
      </p:sp>
    </p:spTree>
    <p:extLst>
      <p:ext uri="{BB962C8B-B14F-4D97-AF65-F5344CB8AC3E}">
        <p14:creationId xmlns:p14="http://schemas.microsoft.com/office/powerpoint/2010/main" val="2031223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629841" y="365126"/>
            <a:ext cx="7886700" cy="1325563"/>
          </a:xfrm>
          <a:prstGeom prst="rect">
            <a:avLst/>
          </a:prstGeom>
        </p:spPr>
        <p:txBody>
          <a:bodyPr/>
          <a:lstStyle/>
          <a:p>
            <a:r>
              <a:rPr lang="sv-SE"/>
              <a:t>Klicka här för att ändra format</a:t>
            </a:r>
          </a:p>
        </p:txBody>
      </p:sp>
      <p:sp>
        <p:nvSpPr>
          <p:cNvPr id="3" name="Platshållare för text 2"/>
          <p:cNvSpPr>
            <a:spLocks noGrp="1"/>
          </p:cNvSpPr>
          <p:nvPr>
            <p:ph type="body" idx="1"/>
          </p:nvPr>
        </p:nvSpPr>
        <p:spPr>
          <a:xfrm>
            <a:off x="629842" y="1681163"/>
            <a:ext cx="3868340" cy="82391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sv-SE"/>
              <a:t>Klicka här för att ändra format på bakgrundstexten</a:t>
            </a:r>
          </a:p>
        </p:txBody>
      </p:sp>
      <p:sp>
        <p:nvSpPr>
          <p:cNvPr id="4" name="Platshållare för innehåll 3"/>
          <p:cNvSpPr>
            <a:spLocks noGrp="1"/>
          </p:cNvSpPr>
          <p:nvPr>
            <p:ph sz="half" idx="2"/>
          </p:nvPr>
        </p:nvSpPr>
        <p:spPr>
          <a:xfrm>
            <a:off x="629842" y="2505075"/>
            <a:ext cx="3868340" cy="3684588"/>
          </a:xfrm>
          <a:prstGeom prst="rect">
            <a:avLst/>
          </a:prstGeo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4629150" y="1681163"/>
            <a:ext cx="3887391" cy="82391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4629150" y="2505075"/>
            <a:ext cx="3887391" cy="3684588"/>
          </a:xfrm>
          <a:prstGeom prst="rect">
            <a:avLst/>
          </a:prstGeo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a:xfrm>
            <a:off x="628650" y="6356351"/>
            <a:ext cx="2057400" cy="365125"/>
          </a:xfrm>
          <a:prstGeom prst="rect">
            <a:avLst/>
          </a:prstGeom>
        </p:spPr>
        <p:txBody>
          <a:bodyPr/>
          <a:lstStyle/>
          <a:p>
            <a:fld id="{794245F5-64E1-41D8-B17F-F6663DD4D1CC}" type="datetimeFigureOut">
              <a:rPr lang="sv-SE" smtClean="0"/>
              <a:t>2017-04-04</a:t>
            </a:fld>
            <a:endParaRPr lang="sv-SE"/>
          </a:p>
        </p:txBody>
      </p:sp>
      <p:sp>
        <p:nvSpPr>
          <p:cNvPr id="8" name="Platshållare för sidfot 7"/>
          <p:cNvSpPr>
            <a:spLocks noGrp="1"/>
          </p:cNvSpPr>
          <p:nvPr>
            <p:ph type="ftr" sz="quarter" idx="11"/>
          </p:nvPr>
        </p:nvSpPr>
        <p:spPr>
          <a:xfrm>
            <a:off x="3028950" y="6356351"/>
            <a:ext cx="3086100" cy="365125"/>
          </a:xfrm>
          <a:prstGeom prst="rect">
            <a:avLst/>
          </a:prstGeom>
        </p:spPr>
        <p:txBody>
          <a:bodyPr/>
          <a:lstStyle/>
          <a:p>
            <a:endParaRPr lang="sv-SE"/>
          </a:p>
        </p:txBody>
      </p:sp>
      <p:sp>
        <p:nvSpPr>
          <p:cNvPr id="9" name="Platshållare för bildnummer 8"/>
          <p:cNvSpPr>
            <a:spLocks noGrp="1"/>
          </p:cNvSpPr>
          <p:nvPr>
            <p:ph type="sldNum" sz="quarter" idx="12"/>
          </p:nvPr>
        </p:nvSpPr>
        <p:spPr>
          <a:xfrm>
            <a:off x="6457950" y="6356351"/>
            <a:ext cx="2057400" cy="365125"/>
          </a:xfrm>
          <a:prstGeom prst="rect">
            <a:avLst/>
          </a:prstGeom>
        </p:spPr>
        <p:txBody>
          <a:bodyPr/>
          <a:lstStyle/>
          <a:p>
            <a:fld id="{EB8936CC-7BD4-4602-8FE6-61B088923C24}" type="slidenum">
              <a:rPr lang="sv-SE" smtClean="0"/>
              <a:t>‹#›</a:t>
            </a:fld>
            <a:endParaRPr lang="sv-SE"/>
          </a:p>
        </p:txBody>
      </p:sp>
    </p:spTree>
    <p:extLst>
      <p:ext uri="{BB962C8B-B14F-4D97-AF65-F5344CB8AC3E}">
        <p14:creationId xmlns:p14="http://schemas.microsoft.com/office/powerpoint/2010/main" val="38351893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a:xfrm>
            <a:off x="628650" y="365126"/>
            <a:ext cx="7886700" cy="1325563"/>
          </a:xfrm>
          <a:prstGeom prst="rect">
            <a:avLst/>
          </a:prstGeom>
        </p:spPr>
        <p:txBody>
          <a:bodyPr/>
          <a:lstStyle/>
          <a:p>
            <a:r>
              <a:rPr lang="sv-SE"/>
              <a:t>Klicka här för att ändra format</a:t>
            </a:r>
          </a:p>
        </p:txBody>
      </p:sp>
      <p:sp>
        <p:nvSpPr>
          <p:cNvPr id="3" name="Platshållare för datum 2"/>
          <p:cNvSpPr>
            <a:spLocks noGrp="1"/>
          </p:cNvSpPr>
          <p:nvPr>
            <p:ph type="dt" sz="half" idx="10"/>
          </p:nvPr>
        </p:nvSpPr>
        <p:spPr>
          <a:xfrm>
            <a:off x="628650" y="6356351"/>
            <a:ext cx="2057400" cy="365125"/>
          </a:xfrm>
          <a:prstGeom prst="rect">
            <a:avLst/>
          </a:prstGeom>
        </p:spPr>
        <p:txBody>
          <a:bodyPr/>
          <a:lstStyle/>
          <a:p>
            <a:fld id="{794245F5-64E1-41D8-B17F-F6663DD4D1CC}" type="datetimeFigureOut">
              <a:rPr lang="sv-SE" smtClean="0"/>
              <a:t>2017-04-04</a:t>
            </a:fld>
            <a:endParaRPr lang="sv-SE"/>
          </a:p>
        </p:txBody>
      </p:sp>
      <p:sp>
        <p:nvSpPr>
          <p:cNvPr id="4" name="Platshållare för sidfot 3"/>
          <p:cNvSpPr>
            <a:spLocks noGrp="1"/>
          </p:cNvSpPr>
          <p:nvPr>
            <p:ph type="ftr" sz="quarter" idx="11"/>
          </p:nvPr>
        </p:nvSpPr>
        <p:spPr>
          <a:xfrm>
            <a:off x="3028950" y="6356351"/>
            <a:ext cx="3086100" cy="365125"/>
          </a:xfrm>
          <a:prstGeom prst="rect">
            <a:avLst/>
          </a:prstGeom>
        </p:spPr>
        <p:txBody>
          <a:bodyPr/>
          <a:lstStyle/>
          <a:p>
            <a:endParaRPr lang="sv-SE"/>
          </a:p>
        </p:txBody>
      </p:sp>
      <p:sp>
        <p:nvSpPr>
          <p:cNvPr id="5" name="Platshållare för bildnummer 4"/>
          <p:cNvSpPr>
            <a:spLocks noGrp="1"/>
          </p:cNvSpPr>
          <p:nvPr>
            <p:ph type="sldNum" sz="quarter" idx="12"/>
          </p:nvPr>
        </p:nvSpPr>
        <p:spPr>
          <a:xfrm>
            <a:off x="6457950" y="6356351"/>
            <a:ext cx="2057400" cy="365125"/>
          </a:xfrm>
          <a:prstGeom prst="rect">
            <a:avLst/>
          </a:prstGeom>
        </p:spPr>
        <p:txBody>
          <a:bodyPr/>
          <a:lstStyle/>
          <a:p>
            <a:fld id="{EB8936CC-7BD4-4602-8FE6-61B088923C24}" type="slidenum">
              <a:rPr lang="sv-SE" smtClean="0"/>
              <a:t>‹#›</a:t>
            </a:fld>
            <a:endParaRPr lang="sv-SE"/>
          </a:p>
        </p:txBody>
      </p:sp>
    </p:spTree>
    <p:extLst>
      <p:ext uri="{BB962C8B-B14F-4D97-AF65-F5344CB8AC3E}">
        <p14:creationId xmlns:p14="http://schemas.microsoft.com/office/powerpoint/2010/main" val="12522007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a:xfrm>
            <a:off x="628650" y="6356351"/>
            <a:ext cx="2057400" cy="365125"/>
          </a:xfrm>
          <a:prstGeom prst="rect">
            <a:avLst/>
          </a:prstGeom>
        </p:spPr>
        <p:txBody>
          <a:bodyPr/>
          <a:lstStyle/>
          <a:p>
            <a:fld id="{794245F5-64E1-41D8-B17F-F6663DD4D1CC}" type="datetimeFigureOut">
              <a:rPr lang="sv-SE" smtClean="0"/>
              <a:t>2017-04-04</a:t>
            </a:fld>
            <a:endParaRPr lang="sv-SE"/>
          </a:p>
        </p:txBody>
      </p:sp>
      <p:sp>
        <p:nvSpPr>
          <p:cNvPr id="3" name="Platshållare för sidfot 2"/>
          <p:cNvSpPr>
            <a:spLocks noGrp="1"/>
          </p:cNvSpPr>
          <p:nvPr>
            <p:ph type="ftr" sz="quarter" idx="11"/>
          </p:nvPr>
        </p:nvSpPr>
        <p:spPr>
          <a:xfrm>
            <a:off x="3028950" y="6356351"/>
            <a:ext cx="3086100" cy="365125"/>
          </a:xfrm>
          <a:prstGeom prst="rect">
            <a:avLst/>
          </a:prstGeom>
        </p:spPr>
        <p:txBody>
          <a:bodyPr/>
          <a:lstStyle/>
          <a:p>
            <a:endParaRPr lang="sv-SE"/>
          </a:p>
        </p:txBody>
      </p:sp>
      <p:sp>
        <p:nvSpPr>
          <p:cNvPr id="4" name="Platshållare för bildnummer 3"/>
          <p:cNvSpPr>
            <a:spLocks noGrp="1"/>
          </p:cNvSpPr>
          <p:nvPr>
            <p:ph type="sldNum" sz="quarter" idx="12"/>
          </p:nvPr>
        </p:nvSpPr>
        <p:spPr>
          <a:xfrm>
            <a:off x="6457950" y="6356351"/>
            <a:ext cx="2057400" cy="365125"/>
          </a:xfrm>
          <a:prstGeom prst="rect">
            <a:avLst/>
          </a:prstGeom>
        </p:spPr>
        <p:txBody>
          <a:bodyPr/>
          <a:lstStyle/>
          <a:p>
            <a:fld id="{EB8936CC-7BD4-4602-8FE6-61B088923C24}" type="slidenum">
              <a:rPr lang="sv-SE" smtClean="0"/>
              <a:t>‹#›</a:t>
            </a:fld>
            <a:endParaRPr lang="sv-SE"/>
          </a:p>
        </p:txBody>
      </p:sp>
    </p:spTree>
    <p:extLst>
      <p:ext uri="{BB962C8B-B14F-4D97-AF65-F5344CB8AC3E}">
        <p14:creationId xmlns:p14="http://schemas.microsoft.com/office/powerpoint/2010/main" val="37910789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629841" y="457200"/>
            <a:ext cx="2949178" cy="1600200"/>
          </a:xfrm>
          <a:prstGeom prst="rect">
            <a:avLst/>
          </a:prstGeom>
        </p:spPr>
        <p:txBody>
          <a:bodyPr anchor="b"/>
          <a:lstStyle>
            <a:lvl1pPr>
              <a:defRPr sz="2400"/>
            </a:lvl1pPr>
          </a:lstStyle>
          <a:p>
            <a:r>
              <a:rPr lang="sv-SE"/>
              <a:t>Klicka här för att ändra format</a:t>
            </a:r>
          </a:p>
        </p:txBody>
      </p:sp>
      <p:sp>
        <p:nvSpPr>
          <p:cNvPr id="3" name="Platshållare för innehåll 2"/>
          <p:cNvSpPr>
            <a:spLocks noGrp="1"/>
          </p:cNvSpPr>
          <p:nvPr>
            <p:ph idx="1"/>
          </p:nvPr>
        </p:nvSpPr>
        <p:spPr>
          <a:xfrm>
            <a:off x="3887391" y="987426"/>
            <a:ext cx="4629150" cy="4873625"/>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629841" y="2057400"/>
            <a:ext cx="2949178"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sv-SE"/>
              <a:t>Klicka här för att ändra format på bakgrundstexten</a:t>
            </a:r>
          </a:p>
        </p:txBody>
      </p:sp>
      <p:sp>
        <p:nvSpPr>
          <p:cNvPr id="5" name="Platshållare för datum 4"/>
          <p:cNvSpPr>
            <a:spLocks noGrp="1"/>
          </p:cNvSpPr>
          <p:nvPr>
            <p:ph type="dt" sz="half" idx="10"/>
          </p:nvPr>
        </p:nvSpPr>
        <p:spPr>
          <a:xfrm>
            <a:off x="628650" y="6356351"/>
            <a:ext cx="2057400" cy="365125"/>
          </a:xfrm>
          <a:prstGeom prst="rect">
            <a:avLst/>
          </a:prstGeom>
        </p:spPr>
        <p:txBody>
          <a:bodyPr/>
          <a:lstStyle/>
          <a:p>
            <a:fld id="{794245F5-64E1-41D8-B17F-F6663DD4D1CC}" type="datetimeFigureOut">
              <a:rPr lang="sv-SE" smtClean="0"/>
              <a:t>2017-04-04</a:t>
            </a:fld>
            <a:endParaRPr lang="sv-SE"/>
          </a:p>
        </p:txBody>
      </p:sp>
      <p:sp>
        <p:nvSpPr>
          <p:cNvPr id="6" name="Platshållare för sidfot 5"/>
          <p:cNvSpPr>
            <a:spLocks noGrp="1"/>
          </p:cNvSpPr>
          <p:nvPr>
            <p:ph type="ftr" sz="quarter" idx="11"/>
          </p:nvPr>
        </p:nvSpPr>
        <p:spPr>
          <a:xfrm>
            <a:off x="3028950" y="6356351"/>
            <a:ext cx="3086100" cy="365125"/>
          </a:xfrm>
          <a:prstGeom prst="rect">
            <a:avLst/>
          </a:prstGeom>
        </p:spPr>
        <p:txBody>
          <a:bodyPr/>
          <a:lstStyle/>
          <a:p>
            <a:endParaRPr lang="sv-SE"/>
          </a:p>
        </p:txBody>
      </p:sp>
      <p:sp>
        <p:nvSpPr>
          <p:cNvPr id="7" name="Platshållare för bildnummer 6"/>
          <p:cNvSpPr>
            <a:spLocks noGrp="1"/>
          </p:cNvSpPr>
          <p:nvPr>
            <p:ph type="sldNum" sz="quarter" idx="12"/>
          </p:nvPr>
        </p:nvSpPr>
        <p:spPr>
          <a:xfrm>
            <a:off x="6457950" y="6356351"/>
            <a:ext cx="2057400" cy="365125"/>
          </a:xfrm>
          <a:prstGeom prst="rect">
            <a:avLst/>
          </a:prstGeom>
        </p:spPr>
        <p:txBody>
          <a:bodyPr/>
          <a:lstStyle/>
          <a:p>
            <a:fld id="{EB8936CC-7BD4-4602-8FE6-61B088923C24}" type="slidenum">
              <a:rPr lang="sv-SE" smtClean="0"/>
              <a:t>‹#›</a:t>
            </a:fld>
            <a:endParaRPr lang="sv-SE"/>
          </a:p>
        </p:txBody>
      </p:sp>
    </p:spTree>
    <p:extLst>
      <p:ext uri="{BB962C8B-B14F-4D97-AF65-F5344CB8AC3E}">
        <p14:creationId xmlns:p14="http://schemas.microsoft.com/office/powerpoint/2010/main" val="8682489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629841" y="457200"/>
            <a:ext cx="2949178" cy="1600200"/>
          </a:xfrm>
          <a:prstGeom prst="rect">
            <a:avLst/>
          </a:prstGeom>
        </p:spPr>
        <p:txBody>
          <a:bodyPr anchor="b"/>
          <a:lstStyle>
            <a:lvl1pPr>
              <a:defRPr sz="2400"/>
            </a:lvl1pPr>
          </a:lstStyle>
          <a:p>
            <a:r>
              <a:rPr lang="sv-SE"/>
              <a:t>Klicka här för att ändra format</a:t>
            </a:r>
          </a:p>
        </p:txBody>
      </p:sp>
      <p:sp>
        <p:nvSpPr>
          <p:cNvPr id="3" name="Platshållare för bild 2"/>
          <p:cNvSpPr>
            <a:spLocks noGrp="1"/>
          </p:cNvSpPr>
          <p:nvPr>
            <p:ph type="pic" idx="1"/>
          </p:nvPr>
        </p:nvSpPr>
        <p:spPr>
          <a:xfrm>
            <a:off x="3887391" y="987426"/>
            <a:ext cx="4629150" cy="4873625"/>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sv-SE"/>
              <a:t>Klicka på ikonen för att lägga till en bild</a:t>
            </a:r>
          </a:p>
        </p:txBody>
      </p:sp>
      <p:sp>
        <p:nvSpPr>
          <p:cNvPr id="4" name="Platshållare för text 3"/>
          <p:cNvSpPr>
            <a:spLocks noGrp="1"/>
          </p:cNvSpPr>
          <p:nvPr>
            <p:ph type="body" sz="half" idx="2"/>
          </p:nvPr>
        </p:nvSpPr>
        <p:spPr>
          <a:xfrm>
            <a:off x="629841" y="2057400"/>
            <a:ext cx="2949178"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sv-SE"/>
              <a:t>Klicka här för att ändra format på bakgrundstexten</a:t>
            </a:r>
          </a:p>
        </p:txBody>
      </p:sp>
      <p:sp>
        <p:nvSpPr>
          <p:cNvPr id="5" name="Platshållare för datum 4"/>
          <p:cNvSpPr>
            <a:spLocks noGrp="1"/>
          </p:cNvSpPr>
          <p:nvPr>
            <p:ph type="dt" sz="half" idx="10"/>
          </p:nvPr>
        </p:nvSpPr>
        <p:spPr>
          <a:xfrm>
            <a:off x="628650" y="6356351"/>
            <a:ext cx="2057400" cy="365125"/>
          </a:xfrm>
          <a:prstGeom prst="rect">
            <a:avLst/>
          </a:prstGeom>
        </p:spPr>
        <p:txBody>
          <a:bodyPr/>
          <a:lstStyle/>
          <a:p>
            <a:fld id="{794245F5-64E1-41D8-B17F-F6663DD4D1CC}" type="datetimeFigureOut">
              <a:rPr lang="sv-SE" smtClean="0"/>
              <a:t>2017-04-04</a:t>
            </a:fld>
            <a:endParaRPr lang="sv-SE"/>
          </a:p>
        </p:txBody>
      </p:sp>
      <p:sp>
        <p:nvSpPr>
          <p:cNvPr id="6" name="Platshållare för sidfot 5"/>
          <p:cNvSpPr>
            <a:spLocks noGrp="1"/>
          </p:cNvSpPr>
          <p:nvPr>
            <p:ph type="ftr" sz="quarter" idx="11"/>
          </p:nvPr>
        </p:nvSpPr>
        <p:spPr>
          <a:xfrm>
            <a:off x="3028950" y="6356351"/>
            <a:ext cx="3086100" cy="365125"/>
          </a:xfrm>
          <a:prstGeom prst="rect">
            <a:avLst/>
          </a:prstGeom>
        </p:spPr>
        <p:txBody>
          <a:bodyPr/>
          <a:lstStyle/>
          <a:p>
            <a:endParaRPr lang="sv-SE"/>
          </a:p>
        </p:txBody>
      </p:sp>
      <p:sp>
        <p:nvSpPr>
          <p:cNvPr id="7" name="Platshållare för bildnummer 6"/>
          <p:cNvSpPr>
            <a:spLocks noGrp="1"/>
          </p:cNvSpPr>
          <p:nvPr>
            <p:ph type="sldNum" sz="quarter" idx="12"/>
          </p:nvPr>
        </p:nvSpPr>
        <p:spPr>
          <a:xfrm>
            <a:off x="6457950" y="6356351"/>
            <a:ext cx="2057400" cy="365125"/>
          </a:xfrm>
          <a:prstGeom prst="rect">
            <a:avLst/>
          </a:prstGeom>
        </p:spPr>
        <p:txBody>
          <a:bodyPr/>
          <a:lstStyle/>
          <a:p>
            <a:fld id="{EB8936CC-7BD4-4602-8FE6-61B088923C24}" type="slidenum">
              <a:rPr lang="sv-SE" smtClean="0"/>
              <a:t>‹#›</a:t>
            </a:fld>
            <a:endParaRPr lang="sv-SE"/>
          </a:p>
        </p:txBody>
      </p:sp>
    </p:spTree>
    <p:extLst>
      <p:ext uri="{BB962C8B-B14F-4D97-AF65-F5344CB8AC3E}">
        <p14:creationId xmlns:p14="http://schemas.microsoft.com/office/powerpoint/2010/main" val="363602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2.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jp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image" Target="../media/image2.jpeg"/><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1.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image" Target="../media/image1.jpg"/><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Bildobjekt 10"/>
          <p:cNvPicPr>
            <a:picLocks noChangeAspect="1"/>
          </p:cNvPicPr>
          <p:nvPr userDrawn="1"/>
        </p:nvPicPr>
        <p:blipFill rotWithShape="1">
          <a:blip r:embed="rId13">
            <a:extLst>
              <a:ext uri="{28A0092B-C50C-407E-A947-70E740481C1C}">
                <a14:useLocalDpi xmlns:a14="http://schemas.microsoft.com/office/drawing/2010/main" val="0"/>
              </a:ext>
            </a:extLst>
          </a:blip>
          <a:srcRect l="20959"/>
          <a:stretch/>
        </p:blipFill>
        <p:spPr>
          <a:xfrm>
            <a:off x="3829050" y="-35511"/>
            <a:ext cx="5505753" cy="6889071"/>
          </a:xfrm>
          <a:prstGeom prst="rect">
            <a:avLst/>
          </a:prstGeom>
        </p:spPr>
      </p:pic>
      <p:pic>
        <p:nvPicPr>
          <p:cNvPr id="2" name="Bildobjekt 1"/>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510384" y="6130360"/>
            <a:ext cx="997926" cy="356734"/>
          </a:xfrm>
          <a:prstGeom prst="rect">
            <a:avLst/>
          </a:prstGeom>
        </p:spPr>
      </p:pic>
    </p:spTree>
    <p:extLst>
      <p:ext uri="{BB962C8B-B14F-4D97-AF65-F5344CB8AC3E}">
        <p14:creationId xmlns:p14="http://schemas.microsoft.com/office/powerpoint/2010/main" val="34438389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Bildobjekt 10"/>
          <p:cNvPicPr>
            <a:picLocks noChangeAspect="1"/>
          </p:cNvPicPr>
          <p:nvPr userDrawn="1"/>
        </p:nvPicPr>
        <p:blipFill rotWithShape="1">
          <a:blip r:embed="rId14">
            <a:extLst>
              <a:ext uri="{28A0092B-C50C-407E-A947-70E740481C1C}">
                <a14:useLocalDpi xmlns:a14="http://schemas.microsoft.com/office/drawing/2010/main" val="0"/>
              </a:ext>
            </a:extLst>
          </a:blip>
          <a:srcRect l="20959"/>
          <a:stretch/>
        </p:blipFill>
        <p:spPr>
          <a:xfrm>
            <a:off x="3829050" y="-35511"/>
            <a:ext cx="5505753" cy="6889071"/>
          </a:xfrm>
          <a:prstGeom prst="rect">
            <a:avLst/>
          </a:prstGeom>
        </p:spPr>
      </p:pic>
      <p:pic>
        <p:nvPicPr>
          <p:cNvPr id="2" name="Bildobjekt 1"/>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510384" y="6130360"/>
            <a:ext cx="997926" cy="356734"/>
          </a:xfrm>
          <a:prstGeom prst="rect">
            <a:avLst/>
          </a:prstGeom>
        </p:spPr>
      </p:pic>
    </p:spTree>
    <p:extLst>
      <p:ext uri="{BB962C8B-B14F-4D97-AF65-F5344CB8AC3E}">
        <p14:creationId xmlns:p14="http://schemas.microsoft.com/office/powerpoint/2010/main" val="421672024"/>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Bildobjekt 10"/>
          <p:cNvPicPr>
            <a:picLocks noChangeAspect="1"/>
          </p:cNvPicPr>
          <p:nvPr userDrawn="1"/>
        </p:nvPicPr>
        <p:blipFill rotWithShape="1">
          <a:blip r:embed="rId14">
            <a:extLst>
              <a:ext uri="{28A0092B-C50C-407E-A947-70E740481C1C}">
                <a14:useLocalDpi xmlns:a14="http://schemas.microsoft.com/office/drawing/2010/main" val="0"/>
              </a:ext>
            </a:extLst>
          </a:blip>
          <a:srcRect l="20959"/>
          <a:stretch/>
        </p:blipFill>
        <p:spPr>
          <a:xfrm>
            <a:off x="3829050" y="-35511"/>
            <a:ext cx="5505753" cy="6889071"/>
          </a:xfrm>
          <a:prstGeom prst="rect">
            <a:avLst/>
          </a:prstGeom>
        </p:spPr>
      </p:pic>
      <p:pic>
        <p:nvPicPr>
          <p:cNvPr id="2" name="Bildobjekt 1"/>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510384" y="6130360"/>
            <a:ext cx="997926" cy="356734"/>
          </a:xfrm>
          <a:prstGeom prst="rect">
            <a:avLst/>
          </a:prstGeom>
        </p:spPr>
      </p:pic>
    </p:spTree>
    <p:extLst>
      <p:ext uri="{BB962C8B-B14F-4D97-AF65-F5344CB8AC3E}">
        <p14:creationId xmlns:p14="http://schemas.microsoft.com/office/powerpoint/2010/main" val="2437722767"/>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45"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Bildobjekt 10"/>
          <p:cNvPicPr>
            <a:picLocks noChangeAspect="1"/>
          </p:cNvPicPr>
          <p:nvPr userDrawn="1"/>
        </p:nvPicPr>
        <p:blipFill rotWithShape="1">
          <a:blip r:embed="rId13">
            <a:extLst>
              <a:ext uri="{28A0092B-C50C-407E-A947-70E740481C1C}">
                <a14:useLocalDpi xmlns:a14="http://schemas.microsoft.com/office/drawing/2010/main" val="0"/>
              </a:ext>
            </a:extLst>
          </a:blip>
          <a:srcRect l="20959"/>
          <a:stretch/>
        </p:blipFill>
        <p:spPr>
          <a:xfrm>
            <a:off x="3829050" y="-35511"/>
            <a:ext cx="5505753" cy="6889071"/>
          </a:xfrm>
          <a:prstGeom prst="rect">
            <a:avLst/>
          </a:prstGeom>
        </p:spPr>
      </p:pic>
      <p:pic>
        <p:nvPicPr>
          <p:cNvPr id="2" name="Bildobjekt 1"/>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510384" y="6130360"/>
            <a:ext cx="997926" cy="356734"/>
          </a:xfrm>
          <a:prstGeom prst="rect">
            <a:avLst/>
          </a:prstGeom>
        </p:spPr>
      </p:pic>
    </p:spTree>
    <p:extLst>
      <p:ext uri="{BB962C8B-B14F-4D97-AF65-F5344CB8AC3E}">
        <p14:creationId xmlns:p14="http://schemas.microsoft.com/office/powerpoint/2010/main" val="510706114"/>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ww.migrationsverket.se/Om-Migrationsverket/Statistik.html"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chart" Target="../charts/chart13.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chart" Target="../charts/chart15.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chart" Target="../charts/chart17.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chart" Target="../charts/chart19.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chart" Target="../charts/chart21.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chart" Target="../charts/chart23.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chart" Target="../charts/chart25.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chart" Target="../charts/chart27.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chart" Target="../charts/chart29.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chart" Target="../charts/chart3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3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33.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chart" Target="../charts/chart34.xml"/><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40.xml"/></Relationships>
</file>

<file path=ppt/slides/_rels/slide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idx="4294967295"/>
          </p:nvPr>
        </p:nvSpPr>
        <p:spPr>
          <a:xfrm>
            <a:off x="1135626" y="696132"/>
            <a:ext cx="6858000" cy="739378"/>
          </a:xfrm>
          <a:prstGeom prst="rect">
            <a:avLst/>
          </a:prstGeom>
        </p:spPr>
        <p:txBody>
          <a:bodyPr/>
          <a:lstStyle/>
          <a:p>
            <a:r>
              <a:rPr lang="sv-SE" dirty="0"/>
              <a:t>STATISTIK FYRBODAL 1 april 2017</a:t>
            </a:r>
            <a:br>
              <a:rPr lang="sv-SE" dirty="0"/>
            </a:br>
            <a:br>
              <a:rPr lang="sv-SE" dirty="0"/>
            </a:br>
            <a:r>
              <a:rPr lang="sv-SE" dirty="0"/>
              <a:t>Nyanlända med uppehållstillstånd </a:t>
            </a:r>
            <a:br>
              <a:rPr lang="sv-SE" dirty="0"/>
            </a:br>
            <a:r>
              <a:rPr lang="sv-SE" dirty="0"/>
              <a:t>samt de som ännu inte fått besked på sin asylansökan</a:t>
            </a:r>
            <a:endParaRPr lang="sv-SE" dirty="0">
              <a:solidFill>
                <a:srgbClr val="FF0000"/>
              </a:solidFill>
            </a:endParaRPr>
          </a:p>
        </p:txBody>
      </p:sp>
      <p:sp>
        <p:nvSpPr>
          <p:cNvPr id="3" name="Underrubrik 2"/>
          <p:cNvSpPr>
            <a:spLocks noGrp="1"/>
          </p:cNvSpPr>
          <p:nvPr>
            <p:ph type="subTitle" idx="4294967295"/>
          </p:nvPr>
        </p:nvSpPr>
        <p:spPr>
          <a:xfrm>
            <a:off x="1224516" y="2817341"/>
            <a:ext cx="6858000" cy="760870"/>
          </a:xfrm>
          <a:prstGeom prst="rect">
            <a:avLst/>
          </a:prstGeom>
        </p:spPr>
        <p:txBody>
          <a:bodyPr/>
          <a:lstStyle/>
          <a:p>
            <a:pPr marL="0" lvl="0" indent="0">
              <a:buNone/>
            </a:pPr>
            <a:endParaRPr lang="sv-SE" b="1" dirty="0">
              <a:solidFill>
                <a:prstClr val="black"/>
              </a:solidFill>
            </a:endParaRPr>
          </a:p>
          <a:p>
            <a:pPr marL="0" lvl="0" indent="0">
              <a:buNone/>
            </a:pPr>
            <a:r>
              <a:rPr lang="sv-SE" b="1" dirty="0">
                <a:solidFill>
                  <a:prstClr val="black"/>
                </a:solidFill>
              </a:rPr>
              <a:t>Statistiken är hämtad från </a:t>
            </a:r>
            <a:r>
              <a:rPr lang="sv-SE" b="1" dirty="0">
                <a:solidFill>
                  <a:prstClr val="black"/>
                </a:solidFill>
                <a:hlinkClick r:id="rId2"/>
              </a:rPr>
              <a:t>migrationsverkets hemsida</a:t>
            </a:r>
            <a:endParaRPr lang="sv-SE" b="1" dirty="0">
              <a:solidFill>
                <a:prstClr val="black"/>
              </a:solidFill>
            </a:endParaRPr>
          </a:p>
          <a:p>
            <a:pPr marL="0" lvl="0" indent="0">
              <a:buNone/>
            </a:pPr>
            <a:endParaRPr lang="sv-SE" b="1" dirty="0">
              <a:solidFill>
                <a:prstClr val="black"/>
              </a:solidFill>
            </a:endParaRPr>
          </a:p>
        </p:txBody>
      </p:sp>
      <p:sp>
        <p:nvSpPr>
          <p:cNvPr id="4" name="textruta 3"/>
          <p:cNvSpPr txBox="1"/>
          <p:nvPr/>
        </p:nvSpPr>
        <p:spPr>
          <a:xfrm>
            <a:off x="3477296" y="4662152"/>
            <a:ext cx="4810932" cy="923330"/>
          </a:xfrm>
          <a:prstGeom prst="rect">
            <a:avLst/>
          </a:prstGeom>
          <a:noFill/>
        </p:spPr>
        <p:txBody>
          <a:bodyPr wrap="none" rtlCol="0">
            <a:spAutoFit/>
          </a:bodyPr>
          <a:lstStyle/>
          <a:p>
            <a:r>
              <a:rPr lang="sv-SE" dirty="0"/>
              <a:t>Linus Lindblad, Integrationsstrateg, 0522-440 829</a:t>
            </a:r>
          </a:p>
          <a:p>
            <a:endParaRPr lang="sv-SE" dirty="0"/>
          </a:p>
          <a:p>
            <a:endParaRPr lang="sv-SE" dirty="0"/>
          </a:p>
        </p:txBody>
      </p:sp>
    </p:spTree>
    <p:extLst>
      <p:ext uri="{BB962C8B-B14F-4D97-AF65-F5344CB8AC3E}">
        <p14:creationId xmlns:p14="http://schemas.microsoft.com/office/powerpoint/2010/main" val="11608151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z="2400" dirty="0">
                <a:solidFill>
                  <a:prstClr val="black"/>
                </a:solidFill>
              </a:rPr>
              <a:t>Förändring gällande antal personer inom etableringen </a:t>
            </a:r>
            <a:r>
              <a:rPr lang="sv-SE" sz="2000" dirty="0">
                <a:solidFill>
                  <a:prstClr val="black"/>
                </a:solidFill>
              </a:rPr>
              <a:t>(etableringstid max 2 år) </a:t>
            </a:r>
            <a:r>
              <a:rPr lang="sv-SE" sz="2400" dirty="0">
                <a:solidFill>
                  <a:prstClr val="black"/>
                </a:solidFill>
              </a:rPr>
              <a:t>i </a:t>
            </a:r>
            <a:r>
              <a:rPr lang="sv-SE" sz="2400" b="1" dirty="0">
                <a:solidFill>
                  <a:prstClr val="black"/>
                </a:solidFill>
              </a:rPr>
              <a:t>Lysekil </a:t>
            </a:r>
            <a:r>
              <a:rPr lang="sv-SE" sz="2400" dirty="0">
                <a:solidFill>
                  <a:prstClr val="black"/>
                </a:solidFill>
              </a:rPr>
              <a:t>de sista 17 månaderna, samt</a:t>
            </a:r>
            <a:br>
              <a:rPr lang="sv-SE" sz="2400" dirty="0">
                <a:solidFill>
                  <a:prstClr val="black"/>
                </a:solidFill>
              </a:rPr>
            </a:br>
            <a:r>
              <a:rPr lang="sv-SE" sz="2400" dirty="0">
                <a:solidFill>
                  <a:prstClr val="black"/>
                </a:solidFill>
              </a:rPr>
              <a:t>antal asylsökande boende i kommunen i migrationsverkets mottagningssystem.</a:t>
            </a:r>
            <a:br>
              <a:rPr lang="sv-SE" sz="2400" dirty="0">
                <a:solidFill>
                  <a:prstClr val="black"/>
                </a:solidFill>
              </a:rPr>
            </a:br>
            <a:endParaRPr lang="sv-SE" b="1" dirty="0"/>
          </a:p>
        </p:txBody>
      </p:sp>
      <p:sp>
        <p:nvSpPr>
          <p:cNvPr id="3" name="Platshållare för text 2"/>
          <p:cNvSpPr>
            <a:spLocks noGrp="1"/>
          </p:cNvSpPr>
          <p:nvPr>
            <p:ph type="body" idx="1"/>
          </p:nvPr>
        </p:nvSpPr>
        <p:spPr>
          <a:xfrm>
            <a:off x="399245" y="1681163"/>
            <a:ext cx="4098937" cy="823912"/>
          </a:xfrm>
        </p:spPr>
        <p:txBody>
          <a:bodyPr/>
          <a:lstStyle/>
          <a:p>
            <a:r>
              <a:rPr lang="sv-SE" dirty="0"/>
              <a:t>Antal inskrivna i etableringen alla åldrar</a:t>
            </a:r>
          </a:p>
        </p:txBody>
      </p:sp>
      <p:graphicFrame>
        <p:nvGraphicFramePr>
          <p:cNvPr id="7" name="Platshållare för innehåll 6"/>
          <p:cNvGraphicFramePr>
            <a:graphicFrameLocks noGrp="1"/>
          </p:cNvGraphicFramePr>
          <p:nvPr>
            <p:ph sz="half" idx="2"/>
            <p:extLst>
              <p:ext uri="{D42A27DB-BD31-4B8C-83A1-F6EECF244321}">
                <p14:modId xmlns:p14="http://schemas.microsoft.com/office/powerpoint/2010/main" val="2095177478"/>
              </p:ext>
            </p:extLst>
          </p:nvPr>
        </p:nvGraphicFramePr>
        <p:xfrm>
          <a:off x="347730" y="2498501"/>
          <a:ext cx="4151245" cy="3691162"/>
        </p:xfrm>
        <a:graphic>
          <a:graphicData uri="http://schemas.openxmlformats.org/drawingml/2006/chart">
            <c:chart xmlns:c="http://schemas.openxmlformats.org/drawingml/2006/chart" xmlns:r="http://schemas.openxmlformats.org/officeDocument/2006/relationships" r:id="rId2"/>
          </a:graphicData>
        </a:graphic>
      </p:graphicFrame>
      <p:sp>
        <p:nvSpPr>
          <p:cNvPr id="5" name="Platshållare för text 4"/>
          <p:cNvSpPr>
            <a:spLocks noGrp="1"/>
          </p:cNvSpPr>
          <p:nvPr>
            <p:ph type="body" sz="quarter" idx="3"/>
          </p:nvPr>
        </p:nvSpPr>
        <p:spPr/>
        <p:txBody>
          <a:bodyPr/>
          <a:lstStyle/>
          <a:p>
            <a:r>
              <a:rPr lang="sv-SE" dirty="0"/>
              <a:t>Antal asylsökande </a:t>
            </a:r>
          </a:p>
        </p:txBody>
      </p:sp>
      <p:graphicFrame>
        <p:nvGraphicFramePr>
          <p:cNvPr id="8" name="Platshållare för innehåll 7"/>
          <p:cNvGraphicFramePr>
            <a:graphicFrameLocks noGrp="1"/>
          </p:cNvGraphicFramePr>
          <p:nvPr>
            <p:ph sz="quarter" idx="4"/>
            <p:extLst>
              <p:ext uri="{D42A27DB-BD31-4B8C-83A1-F6EECF244321}">
                <p14:modId xmlns:p14="http://schemas.microsoft.com/office/powerpoint/2010/main" val="2637373585"/>
              </p:ext>
            </p:extLst>
          </p:nvPr>
        </p:nvGraphicFramePr>
        <p:xfrm>
          <a:off x="4629149" y="2421228"/>
          <a:ext cx="4318051" cy="3768435"/>
        </p:xfrm>
        <a:graphic>
          <a:graphicData uri="http://schemas.openxmlformats.org/drawingml/2006/chart">
            <c:chart xmlns:c="http://schemas.openxmlformats.org/drawingml/2006/chart" xmlns:r="http://schemas.openxmlformats.org/officeDocument/2006/relationships" r:id="rId3"/>
          </a:graphicData>
        </a:graphic>
      </p:graphicFrame>
      <p:sp>
        <p:nvSpPr>
          <p:cNvPr id="4" name="Rektangel 3"/>
          <p:cNvSpPr/>
          <p:nvPr/>
        </p:nvSpPr>
        <p:spPr>
          <a:xfrm>
            <a:off x="7331694" y="6355673"/>
            <a:ext cx="1615507" cy="276999"/>
          </a:xfrm>
          <a:prstGeom prst="rect">
            <a:avLst/>
          </a:prstGeom>
        </p:spPr>
        <p:txBody>
          <a:bodyPr wrap="none">
            <a:spAutoFit/>
          </a:bodyPr>
          <a:lstStyle/>
          <a:p>
            <a:pPr lvl="0"/>
            <a:r>
              <a:rPr lang="sv-SE" sz="1200" dirty="0">
                <a:solidFill>
                  <a:prstClr val="black"/>
                </a:solidFill>
              </a:rPr>
              <a:t>Källa: Migrationsverket</a:t>
            </a:r>
          </a:p>
        </p:txBody>
      </p:sp>
    </p:spTree>
    <p:extLst>
      <p:ext uri="{BB962C8B-B14F-4D97-AF65-F5344CB8AC3E}">
        <p14:creationId xmlns:p14="http://schemas.microsoft.com/office/powerpoint/2010/main" val="8501541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z="2400" dirty="0">
                <a:solidFill>
                  <a:prstClr val="black"/>
                </a:solidFill>
              </a:rPr>
              <a:t>Förändring gällande antal personer inom etableringen </a:t>
            </a:r>
            <a:r>
              <a:rPr lang="sv-SE" sz="2000" dirty="0">
                <a:solidFill>
                  <a:prstClr val="black"/>
                </a:solidFill>
              </a:rPr>
              <a:t>(etableringstid max 2 år) </a:t>
            </a:r>
            <a:r>
              <a:rPr lang="sv-SE" sz="2400" dirty="0">
                <a:solidFill>
                  <a:prstClr val="black"/>
                </a:solidFill>
              </a:rPr>
              <a:t>i </a:t>
            </a:r>
            <a:r>
              <a:rPr lang="sv-SE" sz="2400" b="1" dirty="0">
                <a:solidFill>
                  <a:prstClr val="black"/>
                </a:solidFill>
              </a:rPr>
              <a:t>Mellerud </a:t>
            </a:r>
            <a:r>
              <a:rPr lang="sv-SE" sz="2400" dirty="0">
                <a:solidFill>
                  <a:prstClr val="black"/>
                </a:solidFill>
              </a:rPr>
              <a:t>de sista 17 månaderna, samt</a:t>
            </a:r>
            <a:br>
              <a:rPr lang="sv-SE" sz="2400" dirty="0">
                <a:solidFill>
                  <a:prstClr val="black"/>
                </a:solidFill>
              </a:rPr>
            </a:br>
            <a:r>
              <a:rPr lang="sv-SE" sz="2400" dirty="0">
                <a:solidFill>
                  <a:prstClr val="black"/>
                </a:solidFill>
              </a:rPr>
              <a:t>antal asylsökande boende i kommunen i migrationsverkets mottagningssystem.</a:t>
            </a:r>
            <a:br>
              <a:rPr lang="sv-SE" sz="2400" dirty="0">
                <a:solidFill>
                  <a:prstClr val="black"/>
                </a:solidFill>
              </a:rPr>
            </a:br>
            <a:endParaRPr lang="sv-SE" b="1" dirty="0"/>
          </a:p>
        </p:txBody>
      </p:sp>
      <p:sp>
        <p:nvSpPr>
          <p:cNvPr id="3" name="Platshållare för text 2"/>
          <p:cNvSpPr>
            <a:spLocks noGrp="1"/>
          </p:cNvSpPr>
          <p:nvPr>
            <p:ph type="body" idx="1"/>
          </p:nvPr>
        </p:nvSpPr>
        <p:spPr>
          <a:xfrm>
            <a:off x="399245" y="1681163"/>
            <a:ext cx="4098937" cy="823912"/>
          </a:xfrm>
        </p:spPr>
        <p:txBody>
          <a:bodyPr/>
          <a:lstStyle/>
          <a:p>
            <a:r>
              <a:rPr lang="sv-SE" dirty="0"/>
              <a:t>Antal inskrivna i etableringen alla åldrar</a:t>
            </a:r>
          </a:p>
        </p:txBody>
      </p:sp>
      <p:graphicFrame>
        <p:nvGraphicFramePr>
          <p:cNvPr id="7" name="Platshållare för innehåll 6"/>
          <p:cNvGraphicFramePr>
            <a:graphicFrameLocks noGrp="1"/>
          </p:cNvGraphicFramePr>
          <p:nvPr>
            <p:ph sz="half" idx="2"/>
            <p:extLst>
              <p:ext uri="{D42A27DB-BD31-4B8C-83A1-F6EECF244321}">
                <p14:modId xmlns:p14="http://schemas.microsoft.com/office/powerpoint/2010/main" val="501767993"/>
              </p:ext>
            </p:extLst>
          </p:nvPr>
        </p:nvGraphicFramePr>
        <p:xfrm>
          <a:off x="270456" y="2485623"/>
          <a:ext cx="4228519" cy="3704040"/>
        </p:xfrm>
        <a:graphic>
          <a:graphicData uri="http://schemas.openxmlformats.org/drawingml/2006/chart">
            <c:chart xmlns:c="http://schemas.openxmlformats.org/drawingml/2006/chart" xmlns:r="http://schemas.openxmlformats.org/officeDocument/2006/relationships" r:id="rId2"/>
          </a:graphicData>
        </a:graphic>
      </p:graphicFrame>
      <p:sp>
        <p:nvSpPr>
          <p:cNvPr id="5" name="Platshållare för text 4"/>
          <p:cNvSpPr>
            <a:spLocks noGrp="1"/>
          </p:cNvSpPr>
          <p:nvPr>
            <p:ph type="body" sz="quarter" idx="3"/>
          </p:nvPr>
        </p:nvSpPr>
        <p:spPr/>
        <p:txBody>
          <a:bodyPr/>
          <a:lstStyle/>
          <a:p>
            <a:r>
              <a:rPr lang="sv-SE" dirty="0"/>
              <a:t>Antal asylsökande </a:t>
            </a:r>
          </a:p>
        </p:txBody>
      </p:sp>
      <p:graphicFrame>
        <p:nvGraphicFramePr>
          <p:cNvPr id="8" name="Platshållare för innehåll 7"/>
          <p:cNvGraphicFramePr>
            <a:graphicFrameLocks noGrp="1"/>
          </p:cNvGraphicFramePr>
          <p:nvPr>
            <p:ph sz="quarter" idx="4"/>
            <p:extLst>
              <p:ext uri="{D42A27DB-BD31-4B8C-83A1-F6EECF244321}">
                <p14:modId xmlns:p14="http://schemas.microsoft.com/office/powerpoint/2010/main" val="3944725470"/>
              </p:ext>
            </p:extLst>
          </p:nvPr>
        </p:nvGraphicFramePr>
        <p:xfrm>
          <a:off x="4629149" y="2434107"/>
          <a:ext cx="4347425" cy="3755556"/>
        </p:xfrm>
        <a:graphic>
          <a:graphicData uri="http://schemas.openxmlformats.org/drawingml/2006/chart">
            <c:chart xmlns:c="http://schemas.openxmlformats.org/drawingml/2006/chart" xmlns:r="http://schemas.openxmlformats.org/officeDocument/2006/relationships" r:id="rId3"/>
          </a:graphicData>
        </a:graphic>
      </p:graphicFrame>
      <p:sp>
        <p:nvSpPr>
          <p:cNvPr id="4" name="Rektangel 3"/>
          <p:cNvSpPr/>
          <p:nvPr/>
        </p:nvSpPr>
        <p:spPr>
          <a:xfrm>
            <a:off x="7528493" y="6368552"/>
            <a:ext cx="1615507" cy="276999"/>
          </a:xfrm>
          <a:prstGeom prst="rect">
            <a:avLst/>
          </a:prstGeom>
        </p:spPr>
        <p:txBody>
          <a:bodyPr wrap="none">
            <a:spAutoFit/>
          </a:bodyPr>
          <a:lstStyle/>
          <a:p>
            <a:pPr lvl="0"/>
            <a:r>
              <a:rPr lang="sv-SE" sz="1200" dirty="0">
                <a:solidFill>
                  <a:prstClr val="black"/>
                </a:solidFill>
              </a:rPr>
              <a:t>Källa: Migrationsverket</a:t>
            </a:r>
          </a:p>
        </p:txBody>
      </p:sp>
    </p:spTree>
    <p:extLst>
      <p:ext uri="{BB962C8B-B14F-4D97-AF65-F5344CB8AC3E}">
        <p14:creationId xmlns:p14="http://schemas.microsoft.com/office/powerpoint/2010/main" val="8501541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z="2400" dirty="0">
                <a:solidFill>
                  <a:prstClr val="black"/>
                </a:solidFill>
              </a:rPr>
              <a:t>Förändring gällande antal personer inom etableringen </a:t>
            </a:r>
            <a:r>
              <a:rPr lang="sv-SE" sz="2000" dirty="0">
                <a:solidFill>
                  <a:prstClr val="black"/>
                </a:solidFill>
              </a:rPr>
              <a:t>(etableringstid max 2 år) </a:t>
            </a:r>
            <a:r>
              <a:rPr lang="sv-SE" sz="2400" dirty="0">
                <a:solidFill>
                  <a:prstClr val="black"/>
                </a:solidFill>
              </a:rPr>
              <a:t>i </a:t>
            </a:r>
            <a:r>
              <a:rPr lang="sv-SE" sz="2400" b="1" dirty="0">
                <a:solidFill>
                  <a:prstClr val="black"/>
                </a:solidFill>
              </a:rPr>
              <a:t>Munkedal </a:t>
            </a:r>
            <a:r>
              <a:rPr lang="sv-SE" sz="2400" dirty="0">
                <a:solidFill>
                  <a:prstClr val="black"/>
                </a:solidFill>
              </a:rPr>
              <a:t>de sista 17 månaderna, samt</a:t>
            </a:r>
            <a:br>
              <a:rPr lang="sv-SE" sz="2400" dirty="0">
                <a:solidFill>
                  <a:prstClr val="black"/>
                </a:solidFill>
              </a:rPr>
            </a:br>
            <a:r>
              <a:rPr lang="sv-SE" sz="2400" dirty="0">
                <a:solidFill>
                  <a:prstClr val="black"/>
                </a:solidFill>
              </a:rPr>
              <a:t>antal asylsökande boende i kommunen i migrationsverkets mottagningssystem.</a:t>
            </a:r>
            <a:br>
              <a:rPr lang="sv-SE" sz="2400" dirty="0">
                <a:solidFill>
                  <a:prstClr val="black"/>
                </a:solidFill>
              </a:rPr>
            </a:br>
            <a:endParaRPr lang="sv-SE" b="1" dirty="0"/>
          </a:p>
        </p:txBody>
      </p:sp>
      <p:sp>
        <p:nvSpPr>
          <p:cNvPr id="3" name="Platshållare för text 2"/>
          <p:cNvSpPr>
            <a:spLocks noGrp="1"/>
          </p:cNvSpPr>
          <p:nvPr>
            <p:ph type="body" idx="1"/>
          </p:nvPr>
        </p:nvSpPr>
        <p:spPr>
          <a:xfrm>
            <a:off x="399245" y="1681163"/>
            <a:ext cx="4098937" cy="823912"/>
          </a:xfrm>
        </p:spPr>
        <p:txBody>
          <a:bodyPr/>
          <a:lstStyle/>
          <a:p>
            <a:r>
              <a:rPr lang="sv-SE" dirty="0"/>
              <a:t>Antal inskrivna i etableringen alla åldrar</a:t>
            </a:r>
          </a:p>
        </p:txBody>
      </p:sp>
      <p:graphicFrame>
        <p:nvGraphicFramePr>
          <p:cNvPr id="7" name="Platshållare för innehåll 6"/>
          <p:cNvGraphicFramePr>
            <a:graphicFrameLocks noGrp="1"/>
          </p:cNvGraphicFramePr>
          <p:nvPr>
            <p:ph sz="half" idx="2"/>
            <p:extLst>
              <p:ext uri="{D42A27DB-BD31-4B8C-83A1-F6EECF244321}">
                <p14:modId xmlns:p14="http://schemas.microsoft.com/office/powerpoint/2010/main" val="3904106695"/>
              </p:ext>
            </p:extLst>
          </p:nvPr>
        </p:nvGraphicFramePr>
        <p:xfrm>
          <a:off x="360608" y="2511379"/>
          <a:ext cx="4138367" cy="3678283"/>
        </p:xfrm>
        <a:graphic>
          <a:graphicData uri="http://schemas.openxmlformats.org/drawingml/2006/chart">
            <c:chart xmlns:c="http://schemas.openxmlformats.org/drawingml/2006/chart" xmlns:r="http://schemas.openxmlformats.org/officeDocument/2006/relationships" r:id="rId2"/>
          </a:graphicData>
        </a:graphic>
      </p:graphicFrame>
      <p:sp>
        <p:nvSpPr>
          <p:cNvPr id="5" name="Platshållare för text 4"/>
          <p:cNvSpPr>
            <a:spLocks noGrp="1"/>
          </p:cNvSpPr>
          <p:nvPr>
            <p:ph type="body" sz="quarter" idx="3"/>
          </p:nvPr>
        </p:nvSpPr>
        <p:spPr/>
        <p:txBody>
          <a:bodyPr/>
          <a:lstStyle/>
          <a:p>
            <a:r>
              <a:rPr lang="sv-SE" dirty="0"/>
              <a:t>Antal asylsökande </a:t>
            </a:r>
          </a:p>
        </p:txBody>
      </p:sp>
      <p:graphicFrame>
        <p:nvGraphicFramePr>
          <p:cNvPr id="8" name="Platshållare för innehåll 7"/>
          <p:cNvGraphicFramePr>
            <a:graphicFrameLocks noGrp="1"/>
          </p:cNvGraphicFramePr>
          <p:nvPr>
            <p:ph sz="quarter" idx="4"/>
            <p:extLst>
              <p:ext uri="{D42A27DB-BD31-4B8C-83A1-F6EECF244321}">
                <p14:modId xmlns:p14="http://schemas.microsoft.com/office/powerpoint/2010/main" val="2886529697"/>
              </p:ext>
            </p:extLst>
          </p:nvPr>
        </p:nvGraphicFramePr>
        <p:xfrm>
          <a:off x="4629150" y="2446986"/>
          <a:ext cx="4395324" cy="3742677"/>
        </p:xfrm>
        <a:graphic>
          <a:graphicData uri="http://schemas.openxmlformats.org/drawingml/2006/chart">
            <c:chart xmlns:c="http://schemas.openxmlformats.org/drawingml/2006/chart" xmlns:r="http://schemas.openxmlformats.org/officeDocument/2006/relationships" r:id="rId3"/>
          </a:graphicData>
        </a:graphic>
      </p:graphicFrame>
      <p:sp>
        <p:nvSpPr>
          <p:cNvPr id="4" name="Rektangel 3"/>
          <p:cNvSpPr/>
          <p:nvPr/>
        </p:nvSpPr>
        <p:spPr>
          <a:xfrm>
            <a:off x="7408967" y="6381430"/>
            <a:ext cx="1615507" cy="276999"/>
          </a:xfrm>
          <a:prstGeom prst="rect">
            <a:avLst/>
          </a:prstGeom>
        </p:spPr>
        <p:txBody>
          <a:bodyPr wrap="none">
            <a:spAutoFit/>
          </a:bodyPr>
          <a:lstStyle/>
          <a:p>
            <a:pPr lvl="0"/>
            <a:r>
              <a:rPr lang="sv-SE" sz="1200" dirty="0">
                <a:solidFill>
                  <a:prstClr val="black"/>
                </a:solidFill>
              </a:rPr>
              <a:t>Källa: Migrationsverket</a:t>
            </a:r>
          </a:p>
        </p:txBody>
      </p:sp>
    </p:spTree>
    <p:extLst>
      <p:ext uri="{BB962C8B-B14F-4D97-AF65-F5344CB8AC3E}">
        <p14:creationId xmlns:p14="http://schemas.microsoft.com/office/powerpoint/2010/main" val="8501541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z="2400" dirty="0">
                <a:solidFill>
                  <a:prstClr val="black"/>
                </a:solidFill>
              </a:rPr>
              <a:t>Förändring gällande antal personer inom etableringen </a:t>
            </a:r>
            <a:r>
              <a:rPr lang="sv-SE" sz="2000" dirty="0">
                <a:solidFill>
                  <a:prstClr val="black"/>
                </a:solidFill>
              </a:rPr>
              <a:t>(etableringstid max 2 år) </a:t>
            </a:r>
            <a:r>
              <a:rPr lang="sv-SE" sz="2400" dirty="0">
                <a:solidFill>
                  <a:prstClr val="black"/>
                </a:solidFill>
              </a:rPr>
              <a:t>i </a:t>
            </a:r>
            <a:r>
              <a:rPr lang="sv-SE" sz="2400" b="1" dirty="0">
                <a:solidFill>
                  <a:prstClr val="black"/>
                </a:solidFill>
              </a:rPr>
              <a:t>Orust </a:t>
            </a:r>
            <a:r>
              <a:rPr lang="sv-SE" sz="2400" dirty="0">
                <a:solidFill>
                  <a:prstClr val="black"/>
                </a:solidFill>
              </a:rPr>
              <a:t>de sista 17 månaderna, samt</a:t>
            </a:r>
            <a:br>
              <a:rPr lang="sv-SE" sz="2400" dirty="0">
                <a:solidFill>
                  <a:prstClr val="black"/>
                </a:solidFill>
              </a:rPr>
            </a:br>
            <a:r>
              <a:rPr lang="sv-SE" sz="2400" dirty="0">
                <a:solidFill>
                  <a:prstClr val="black"/>
                </a:solidFill>
              </a:rPr>
              <a:t>antal asylsökande boende i kommunen i migrationsverkets mottagningssystem.</a:t>
            </a:r>
            <a:br>
              <a:rPr lang="sv-SE" sz="2400" dirty="0">
                <a:solidFill>
                  <a:prstClr val="black"/>
                </a:solidFill>
              </a:rPr>
            </a:br>
            <a:endParaRPr lang="sv-SE" b="1" dirty="0"/>
          </a:p>
        </p:txBody>
      </p:sp>
      <p:sp>
        <p:nvSpPr>
          <p:cNvPr id="3" name="Platshållare för text 2"/>
          <p:cNvSpPr>
            <a:spLocks noGrp="1"/>
          </p:cNvSpPr>
          <p:nvPr>
            <p:ph type="body" idx="1"/>
          </p:nvPr>
        </p:nvSpPr>
        <p:spPr>
          <a:xfrm>
            <a:off x="399245" y="1681163"/>
            <a:ext cx="4098937" cy="823912"/>
          </a:xfrm>
        </p:spPr>
        <p:txBody>
          <a:bodyPr/>
          <a:lstStyle/>
          <a:p>
            <a:r>
              <a:rPr lang="sv-SE" dirty="0"/>
              <a:t>Antal inskrivna i etableringen alla åldrar</a:t>
            </a:r>
          </a:p>
        </p:txBody>
      </p:sp>
      <p:graphicFrame>
        <p:nvGraphicFramePr>
          <p:cNvPr id="7" name="Platshållare för innehåll 6"/>
          <p:cNvGraphicFramePr>
            <a:graphicFrameLocks noGrp="1"/>
          </p:cNvGraphicFramePr>
          <p:nvPr>
            <p:ph sz="half" idx="2"/>
            <p:extLst>
              <p:ext uri="{D42A27DB-BD31-4B8C-83A1-F6EECF244321}">
                <p14:modId xmlns:p14="http://schemas.microsoft.com/office/powerpoint/2010/main" val="1134456644"/>
              </p:ext>
            </p:extLst>
          </p:nvPr>
        </p:nvGraphicFramePr>
        <p:xfrm>
          <a:off x="334852" y="2459865"/>
          <a:ext cx="4164124" cy="3729798"/>
        </p:xfrm>
        <a:graphic>
          <a:graphicData uri="http://schemas.openxmlformats.org/drawingml/2006/chart">
            <c:chart xmlns:c="http://schemas.openxmlformats.org/drawingml/2006/chart" xmlns:r="http://schemas.openxmlformats.org/officeDocument/2006/relationships" r:id="rId2"/>
          </a:graphicData>
        </a:graphic>
      </p:graphicFrame>
      <p:sp>
        <p:nvSpPr>
          <p:cNvPr id="5" name="Platshållare för text 4"/>
          <p:cNvSpPr>
            <a:spLocks noGrp="1"/>
          </p:cNvSpPr>
          <p:nvPr>
            <p:ph type="body" sz="quarter" idx="3"/>
          </p:nvPr>
        </p:nvSpPr>
        <p:spPr/>
        <p:txBody>
          <a:bodyPr/>
          <a:lstStyle/>
          <a:p>
            <a:r>
              <a:rPr lang="sv-SE" dirty="0"/>
              <a:t>Antal asylsökande </a:t>
            </a:r>
          </a:p>
        </p:txBody>
      </p:sp>
      <p:graphicFrame>
        <p:nvGraphicFramePr>
          <p:cNvPr id="8" name="Platshållare för innehåll 7"/>
          <p:cNvGraphicFramePr>
            <a:graphicFrameLocks noGrp="1"/>
          </p:cNvGraphicFramePr>
          <p:nvPr>
            <p:ph sz="quarter" idx="4"/>
            <p:extLst>
              <p:ext uri="{D42A27DB-BD31-4B8C-83A1-F6EECF244321}">
                <p14:modId xmlns:p14="http://schemas.microsoft.com/office/powerpoint/2010/main" val="165493644"/>
              </p:ext>
            </p:extLst>
          </p:nvPr>
        </p:nvGraphicFramePr>
        <p:xfrm>
          <a:off x="4629150" y="2408349"/>
          <a:ext cx="4308788" cy="3781314"/>
        </p:xfrm>
        <a:graphic>
          <a:graphicData uri="http://schemas.openxmlformats.org/drawingml/2006/chart">
            <c:chart xmlns:c="http://schemas.openxmlformats.org/drawingml/2006/chart" xmlns:r="http://schemas.openxmlformats.org/officeDocument/2006/relationships" r:id="rId3"/>
          </a:graphicData>
        </a:graphic>
      </p:graphicFrame>
      <p:sp>
        <p:nvSpPr>
          <p:cNvPr id="4" name="Rektangel 3"/>
          <p:cNvSpPr/>
          <p:nvPr/>
        </p:nvSpPr>
        <p:spPr>
          <a:xfrm>
            <a:off x="7421846" y="6381431"/>
            <a:ext cx="1615507" cy="276999"/>
          </a:xfrm>
          <a:prstGeom prst="rect">
            <a:avLst/>
          </a:prstGeom>
        </p:spPr>
        <p:txBody>
          <a:bodyPr wrap="none">
            <a:spAutoFit/>
          </a:bodyPr>
          <a:lstStyle/>
          <a:p>
            <a:pPr lvl="0"/>
            <a:r>
              <a:rPr lang="sv-SE" sz="1200" dirty="0">
                <a:solidFill>
                  <a:prstClr val="black"/>
                </a:solidFill>
              </a:rPr>
              <a:t>Källa: Migrationsverket</a:t>
            </a:r>
          </a:p>
        </p:txBody>
      </p:sp>
    </p:spTree>
    <p:extLst>
      <p:ext uri="{BB962C8B-B14F-4D97-AF65-F5344CB8AC3E}">
        <p14:creationId xmlns:p14="http://schemas.microsoft.com/office/powerpoint/2010/main" val="8501541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z="2400" dirty="0">
                <a:solidFill>
                  <a:prstClr val="black"/>
                </a:solidFill>
              </a:rPr>
              <a:t>Förändring gällande antal personer inom etableringen </a:t>
            </a:r>
            <a:r>
              <a:rPr lang="sv-SE" sz="2000" dirty="0">
                <a:solidFill>
                  <a:prstClr val="black"/>
                </a:solidFill>
              </a:rPr>
              <a:t>(etableringstid max 2 år) </a:t>
            </a:r>
            <a:r>
              <a:rPr lang="sv-SE" sz="2400" dirty="0">
                <a:solidFill>
                  <a:prstClr val="black"/>
                </a:solidFill>
              </a:rPr>
              <a:t>i </a:t>
            </a:r>
            <a:r>
              <a:rPr lang="sv-SE" sz="2400" b="1" dirty="0">
                <a:solidFill>
                  <a:prstClr val="black"/>
                </a:solidFill>
              </a:rPr>
              <a:t>Sotenäs</a:t>
            </a:r>
            <a:r>
              <a:rPr lang="sv-SE" sz="2400" dirty="0">
                <a:solidFill>
                  <a:prstClr val="black"/>
                </a:solidFill>
              </a:rPr>
              <a:t> de sista 17 månaderna, samt</a:t>
            </a:r>
            <a:br>
              <a:rPr lang="sv-SE" sz="2400" dirty="0">
                <a:solidFill>
                  <a:prstClr val="black"/>
                </a:solidFill>
              </a:rPr>
            </a:br>
            <a:r>
              <a:rPr lang="sv-SE" sz="2400" dirty="0">
                <a:solidFill>
                  <a:prstClr val="black"/>
                </a:solidFill>
              </a:rPr>
              <a:t>antal asylsökande boende i kommunen i migrationsverkets mottagningssystem.</a:t>
            </a:r>
            <a:br>
              <a:rPr lang="sv-SE" sz="2400" dirty="0">
                <a:solidFill>
                  <a:prstClr val="black"/>
                </a:solidFill>
              </a:rPr>
            </a:br>
            <a:endParaRPr lang="sv-SE" b="1" dirty="0"/>
          </a:p>
        </p:txBody>
      </p:sp>
      <p:sp>
        <p:nvSpPr>
          <p:cNvPr id="3" name="Platshållare för text 2"/>
          <p:cNvSpPr>
            <a:spLocks noGrp="1"/>
          </p:cNvSpPr>
          <p:nvPr>
            <p:ph type="body" idx="1"/>
          </p:nvPr>
        </p:nvSpPr>
        <p:spPr>
          <a:xfrm>
            <a:off x="399245" y="1681163"/>
            <a:ext cx="4098937" cy="823912"/>
          </a:xfrm>
        </p:spPr>
        <p:txBody>
          <a:bodyPr/>
          <a:lstStyle/>
          <a:p>
            <a:r>
              <a:rPr lang="sv-SE" dirty="0"/>
              <a:t>Antal inskrivna i etableringen alla åldrar</a:t>
            </a:r>
          </a:p>
        </p:txBody>
      </p:sp>
      <p:graphicFrame>
        <p:nvGraphicFramePr>
          <p:cNvPr id="7" name="Platshållare för innehåll 6"/>
          <p:cNvGraphicFramePr>
            <a:graphicFrameLocks noGrp="1"/>
          </p:cNvGraphicFramePr>
          <p:nvPr>
            <p:ph sz="half" idx="2"/>
            <p:extLst>
              <p:ext uri="{D42A27DB-BD31-4B8C-83A1-F6EECF244321}">
                <p14:modId xmlns:p14="http://schemas.microsoft.com/office/powerpoint/2010/main" val="2246490794"/>
              </p:ext>
            </p:extLst>
          </p:nvPr>
        </p:nvGraphicFramePr>
        <p:xfrm>
          <a:off x="334852" y="2459865"/>
          <a:ext cx="4164124" cy="3729798"/>
        </p:xfrm>
        <a:graphic>
          <a:graphicData uri="http://schemas.openxmlformats.org/drawingml/2006/chart">
            <c:chart xmlns:c="http://schemas.openxmlformats.org/drawingml/2006/chart" xmlns:r="http://schemas.openxmlformats.org/officeDocument/2006/relationships" r:id="rId2"/>
          </a:graphicData>
        </a:graphic>
      </p:graphicFrame>
      <p:sp>
        <p:nvSpPr>
          <p:cNvPr id="5" name="Platshållare för text 4"/>
          <p:cNvSpPr>
            <a:spLocks noGrp="1"/>
          </p:cNvSpPr>
          <p:nvPr>
            <p:ph type="body" sz="quarter" idx="3"/>
          </p:nvPr>
        </p:nvSpPr>
        <p:spPr/>
        <p:txBody>
          <a:bodyPr/>
          <a:lstStyle/>
          <a:p>
            <a:r>
              <a:rPr lang="sv-SE" dirty="0"/>
              <a:t>Antal asylsökande </a:t>
            </a:r>
          </a:p>
        </p:txBody>
      </p:sp>
      <p:graphicFrame>
        <p:nvGraphicFramePr>
          <p:cNvPr id="8" name="Platshållare för innehåll 7"/>
          <p:cNvGraphicFramePr>
            <a:graphicFrameLocks noGrp="1"/>
          </p:cNvGraphicFramePr>
          <p:nvPr>
            <p:ph sz="quarter" idx="4"/>
            <p:extLst>
              <p:ext uri="{D42A27DB-BD31-4B8C-83A1-F6EECF244321}">
                <p14:modId xmlns:p14="http://schemas.microsoft.com/office/powerpoint/2010/main" val="2068187907"/>
              </p:ext>
            </p:extLst>
          </p:nvPr>
        </p:nvGraphicFramePr>
        <p:xfrm>
          <a:off x="4629149" y="2434107"/>
          <a:ext cx="4295909" cy="3755556"/>
        </p:xfrm>
        <a:graphic>
          <a:graphicData uri="http://schemas.openxmlformats.org/drawingml/2006/chart">
            <c:chart xmlns:c="http://schemas.openxmlformats.org/drawingml/2006/chart" xmlns:r="http://schemas.openxmlformats.org/officeDocument/2006/relationships" r:id="rId3"/>
          </a:graphicData>
        </a:graphic>
      </p:graphicFrame>
      <p:sp>
        <p:nvSpPr>
          <p:cNvPr id="4" name="Rektangel 3"/>
          <p:cNvSpPr/>
          <p:nvPr/>
        </p:nvSpPr>
        <p:spPr>
          <a:xfrm>
            <a:off x="7434725" y="6407189"/>
            <a:ext cx="1615507" cy="276999"/>
          </a:xfrm>
          <a:prstGeom prst="rect">
            <a:avLst/>
          </a:prstGeom>
        </p:spPr>
        <p:txBody>
          <a:bodyPr wrap="none">
            <a:spAutoFit/>
          </a:bodyPr>
          <a:lstStyle/>
          <a:p>
            <a:pPr lvl="0"/>
            <a:r>
              <a:rPr lang="sv-SE" sz="1200" dirty="0">
                <a:solidFill>
                  <a:prstClr val="black"/>
                </a:solidFill>
              </a:rPr>
              <a:t>Källa: Migrationsverket</a:t>
            </a:r>
          </a:p>
        </p:txBody>
      </p:sp>
    </p:spTree>
    <p:extLst>
      <p:ext uri="{BB962C8B-B14F-4D97-AF65-F5344CB8AC3E}">
        <p14:creationId xmlns:p14="http://schemas.microsoft.com/office/powerpoint/2010/main" val="8501541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z="2400" dirty="0">
                <a:solidFill>
                  <a:prstClr val="black"/>
                </a:solidFill>
              </a:rPr>
              <a:t>Förändring gällande antal personer inom etableringen </a:t>
            </a:r>
            <a:r>
              <a:rPr lang="sv-SE" sz="2000" dirty="0">
                <a:solidFill>
                  <a:prstClr val="black"/>
                </a:solidFill>
              </a:rPr>
              <a:t>(etableringstid max 2 år) </a:t>
            </a:r>
            <a:r>
              <a:rPr lang="sv-SE" sz="2400" dirty="0">
                <a:solidFill>
                  <a:prstClr val="black"/>
                </a:solidFill>
              </a:rPr>
              <a:t>i </a:t>
            </a:r>
            <a:r>
              <a:rPr lang="sv-SE" sz="2400" b="1" dirty="0">
                <a:solidFill>
                  <a:prstClr val="black"/>
                </a:solidFill>
              </a:rPr>
              <a:t>Strömstad</a:t>
            </a:r>
            <a:r>
              <a:rPr lang="sv-SE" sz="2400" dirty="0">
                <a:solidFill>
                  <a:prstClr val="black"/>
                </a:solidFill>
              </a:rPr>
              <a:t> de sista 17 månaderna, samt</a:t>
            </a:r>
            <a:br>
              <a:rPr lang="sv-SE" sz="2400" dirty="0">
                <a:solidFill>
                  <a:prstClr val="black"/>
                </a:solidFill>
              </a:rPr>
            </a:br>
            <a:r>
              <a:rPr lang="sv-SE" sz="2400" dirty="0">
                <a:solidFill>
                  <a:prstClr val="black"/>
                </a:solidFill>
              </a:rPr>
              <a:t>antal asylsökande boende i kommunen i migrationsverkets mottagningssystem.</a:t>
            </a:r>
            <a:br>
              <a:rPr lang="sv-SE" sz="2400" dirty="0">
                <a:solidFill>
                  <a:prstClr val="black"/>
                </a:solidFill>
              </a:rPr>
            </a:br>
            <a:endParaRPr lang="sv-SE" b="1" dirty="0"/>
          </a:p>
        </p:txBody>
      </p:sp>
      <p:sp>
        <p:nvSpPr>
          <p:cNvPr id="3" name="Platshållare för text 2"/>
          <p:cNvSpPr>
            <a:spLocks noGrp="1"/>
          </p:cNvSpPr>
          <p:nvPr>
            <p:ph type="body" idx="1"/>
          </p:nvPr>
        </p:nvSpPr>
        <p:spPr>
          <a:xfrm>
            <a:off x="399245" y="1681163"/>
            <a:ext cx="4098937" cy="823912"/>
          </a:xfrm>
        </p:spPr>
        <p:txBody>
          <a:bodyPr/>
          <a:lstStyle/>
          <a:p>
            <a:r>
              <a:rPr lang="sv-SE" dirty="0"/>
              <a:t>Antal inskrivna i etableringen alla åldrar</a:t>
            </a:r>
          </a:p>
        </p:txBody>
      </p:sp>
      <p:graphicFrame>
        <p:nvGraphicFramePr>
          <p:cNvPr id="7" name="Platshållare för innehåll 6"/>
          <p:cNvGraphicFramePr>
            <a:graphicFrameLocks noGrp="1"/>
          </p:cNvGraphicFramePr>
          <p:nvPr>
            <p:ph sz="half" idx="2"/>
            <p:extLst>
              <p:ext uri="{D42A27DB-BD31-4B8C-83A1-F6EECF244321}">
                <p14:modId xmlns:p14="http://schemas.microsoft.com/office/powerpoint/2010/main" val="1454273165"/>
              </p:ext>
            </p:extLst>
          </p:nvPr>
        </p:nvGraphicFramePr>
        <p:xfrm>
          <a:off x="347730" y="2459865"/>
          <a:ext cx="4151245" cy="3729798"/>
        </p:xfrm>
        <a:graphic>
          <a:graphicData uri="http://schemas.openxmlformats.org/drawingml/2006/chart">
            <c:chart xmlns:c="http://schemas.openxmlformats.org/drawingml/2006/chart" xmlns:r="http://schemas.openxmlformats.org/officeDocument/2006/relationships" r:id="rId2"/>
          </a:graphicData>
        </a:graphic>
      </p:graphicFrame>
      <p:sp>
        <p:nvSpPr>
          <p:cNvPr id="5" name="Platshållare för text 4"/>
          <p:cNvSpPr>
            <a:spLocks noGrp="1"/>
          </p:cNvSpPr>
          <p:nvPr>
            <p:ph type="body" sz="quarter" idx="3"/>
          </p:nvPr>
        </p:nvSpPr>
        <p:spPr/>
        <p:txBody>
          <a:bodyPr/>
          <a:lstStyle/>
          <a:p>
            <a:r>
              <a:rPr lang="sv-SE" dirty="0"/>
              <a:t>Antal asylsökande </a:t>
            </a:r>
          </a:p>
        </p:txBody>
      </p:sp>
      <p:graphicFrame>
        <p:nvGraphicFramePr>
          <p:cNvPr id="8" name="Platshållare för innehåll 7"/>
          <p:cNvGraphicFramePr>
            <a:graphicFrameLocks noGrp="1"/>
          </p:cNvGraphicFramePr>
          <p:nvPr>
            <p:ph sz="quarter" idx="4"/>
            <p:extLst>
              <p:ext uri="{D42A27DB-BD31-4B8C-83A1-F6EECF244321}">
                <p14:modId xmlns:p14="http://schemas.microsoft.com/office/powerpoint/2010/main" val="798409971"/>
              </p:ext>
            </p:extLst>
          </p:nvPr>
        </p:nvGraphicFramePr>
        <p:xfrm>
          <a:off x="4629150" y="2395470"/>
          <a:ext cx="4369566" cy="3794193"/>
        </p:xfrm>
        <a:graphic>
          <a:graphicData uri="http://schemas.openxmlformats.org/drawingml/2006/chart">
            <c:chart xmlns:c="http://schemas.openxmlformats.org/drawingml/2006/chart" xmlns:r="http://schemas.openxmlformats.org/officeDocument/2006/relationships" r:id="rId3"/>
          </a:graphicData>
        </a:graphic>
      </p:graphicFrame>
      <p:sp>
        <p:nvSpPr>
          <p:cNvPr id="4" name="Rektangel 3"/>
          <p:cNvSpPr/>
          <p:nvPr/>
        </p:nvSpPr>
        <p:spPr>
          <a:xfrm>
            <a:off x="7383209" y="6355672"/>
            <a:ext cx="1615507" cy="276999"/>
          </a:xfrm>
          <a:prstGeom prst="rect">
            <a:avLst/>
          </a:prstGeom>
        </p:spPr>
        <p:txBody>
          <a:bodyPr wrap="none">
            <a:spAutoFit/>
          </a:bodyPr>
          <a:lstStyle/>
          <a:p>
            <a:pPr lvl="0"/>
            <a:r>
              <a:rPr lang="sv-SE" sz="1200" dirty="0">
                <a:solidFill>
                  <a:prstClr val="black"/>
                </a:solidFill>
              </a:rPr>
              <a:t>Källa: Migrationsverket</a:t>
            </a:r>
          </a:p>
        </p:txBody>
      </p:sp>
    </p:spTree>
    <p:extLst>
      <p:ext uri="{BB962C8B-B14F-4D97-AF65-F5344CB8AC3E}">
        <p14:creationId xmlns:p14="http://schemas.microsoft.com/office/powerpoint/2010/main" val="8501541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z="2400" dirty="0">
                <a:solidFill>
                  <a:prstClr val="black"/>
                </a:solidFill>
              </a:rPr>
              <a:t>Förändring gällande antal personer inom etableringen </a:t>
            </a:r>
            <a:r>
              <a:rPr lang="sv-SE" sz="2000" dirty="0">
                <a:solidFill>
                  <a:prstClr val="black"/>
                </a:solidFill>
              </a:rPr>
              <a:t>(etableringstid max 2 år) </a:t>
            </a:r>
            <a:r>
              <a:rPr lang="sv-SE" sz="2400" dirty="0">
                <a:solidFill>
                  <a:prstClr val="black"/>
                </a:solidFill>
              </a:rPr>
              <a:t>i </a:t>
            </a:r>
            <a:r>
              <a:rPr lang="sv-SE" sz="2400" b="1" dirty="0">
                <a:solidFill>
                  <a:prstClr val="black"/>
                </a:solidFill>
              </a:rPr>
              <a:t>Tanum </a:t>
            </a:r>
            <a:r>
              <a:rPr lang="sv-SE" sz="2400" dirty="0">
                <a:solidFill>
                  <a:prstClr val="black"/>
                </a:solidFill>
              </a:rPr>
              <a:t>de sista 17 månaderna, samt</a:t>
            </a:r>
            <a:br>
              <a:rPr lang="sv-SE" sz="2400" dirty="0">
                <a:solidFill>
                  <a:prstClr val="black"/>
                </a:solidFill>
              </a:rPr>
            </a:br>
            <a:r>
              <a:rPr lang="sv-SE" sz="2400" dirty="0">
                <a:solidFill>
                  <a:prstClr val="black"/>
                </a:solidFill>
              </a:rPr>
              <a:t>antal asylsökande boende i kommunen i migrationsverkets mottagningssystem.</a:t>
            </a:r>
            <a:br>
              <a:rPr lang="sv-SE" sz="2400" dirty="0">
                <a:solidFill>
                  <a:prstClr val="black"/>
                </a:solidFill>
              </a:rPr>
            </a:br>
            <a:endParaRPr lang="sv-SE" b="1" dirty="0"/>
          </a:p>
        </p:txBody>
      </p:sp>
      <p:sp>
        <p:nvSpPr>
          <p:cNvPr id="3" name="Platshållare för text 2"/>
          <p:cNvSpPr>
            <a:spLocks noGrp="1"/>
          </p:cNvSpPr>
          <p:nvPr>
            <p:ph type="body" idx="1"/>
          </p:nvPr>
        </p:nvSpPr>
        <p:spPr>
          <a:xfrm>
            <a:off x="399245" y="1681163"/>
            <a:ext cx="4098937" cy="823912"/>
          </a:xfrm>
        </p:spPr>
        <p:txBody>
          <a:bodyPr/>
          <a:lstStyle/>
          <a:p>
            <a:r>
              <a:rPr lang="sv-SE" dirty="0"/>
              <a:t>Antal inskrivna i etableringen alla åldrar</a:t>
            </a:r>
          </a:p>
        </p:txBody>
      </p:sp>
      <p:graphicFrame>
        <p:nvGraphicFramePr>
          <p:cNvPr id="7" name="Platshållare för innehåll 6"/>
          <p:cNvGraphicFramePr>
            <a:graphicFrameLocks noGrp="1"/>
          </p:cNvGraphicFramePr>
          <p:nvPr>
            <p:ph sz="half" idx="2"/>
            <p:extLst>
              <p:ext uri="{D42A27DB-BD31-4B8C-83A1-F6EECF244321}">
                <p14:modId xmlns:p14="http://schemas.microsoft.com/office/powerpoint/2010/main" val="1308235542"/>
              </p:ext>
            </p:extLst>
          </p:nvPr>
        </p:nvGraphicFramePr>
        <p:xfrm>
          <a:off x="386366" y="2459865"/>
          <a:ext cx="4112609" cy="3729798"/>
        </p:xfrm>
        <a:graphic>
          <a:graphicData uri="http://schemas.openxmlformats.org/drawingml/2006/chart">
            <c:chart xmlns:c="http://schemas.openxmlformats.org/drawingml/2006/chart" xmlns:r="http://schemas.openxmlformats.org/officeDocument/2006/relationships" r:id="rId2"/>
          </a:graphicData>
        </a:graphic>
      </p:graphicFrame>
      <p:sp>
        <p:nvSpPr>
          <p:cNvPr id="5" name="Platshållare för text 4"/>
          <p:cNvSpPr>
            <a:spLocks noGrp="1"/>
          </p:cNvSpPr>
          <p:nvPr>
            <p:ph type="body" sz="quarter" idx="3"/>
          </p:nvPr>
        </p:nvSpPr>
        <p:spPr/>
        <p:txBody>
          <a:bodyPr/>
          <a:lstStyle/>
          <a:p>
            <a:r>
              <a:rPr lang="sv-SE" dirty="0"/>
              <a:t>Antal asylsökande </a:t>
            </a:r>
          </a:p>
        </p:txBody>
      </p:sp>
      <p:graphicFrame>
        <p:nvGraphicFramePr>
          <p:cNvPr id="8" name="Platshållare för innehåll 7"/>
          <p:cNvGraphicFramePr>
            <a:graphicFrameLocks noGrp="1"/>
          </p:cNvGraphicFramePr>
          <p:nvPr>
            <p:ph sz="quarter" idx="4"/>
            <p:extLst>
              <p:ext uri="{D42A27DB-BD31-4B8C-83A1-F6EECF244321}">
                <p14:modId xmlns:p14="http://schemas.microsoft.com/office/powerpoint/2010/main" val="3242181728"/>
              </p:ext>
            </p:extLst>
          </p:nvPr>
        </p:nvGraphicFramePr>
        <p:xfrm>
          <a:off x="4629149" y="2408349"/>
          <a:ext cx="4295909" cy="3781314"/>
        </p:xfrm>
        <a:graphic>
          <a:graphicData uri="http://schemas.openxmlformats.org/drawingml/2006/chart">
            <c:chart xmlns:c="http://schemas.openxmlformats.org/drawingml/2006/chart" xmlns:r="http://schemas.openxmlformats.org/officeDocument/2006/relationships" r:id="rId3"/>
          </a:graphicData>
        </a:graphic>
      </p:graphicFrame>
      <p:sp>
        <p:nvSpPr>
          <p:cNvPr id="4" name="Rektangel 3"/>
          <p:cNvSpPr/>
          <p:nvPr/>
        </p:nvSpPr>
        <p:spPr>
          <a:xfrm>
            <a:off x="7528493" y="6381430"/>
            <a:ext cx="1615507" cy="276999"/>
          </a:xfrm>
          <a:prstGeom prst="rect">
            <a:avLst/>
          </a:prstGeom>
        </p:spPr>
        <p:txBody>
          <a:bodyPr wrap="none">
            <a:spAutoFit/>
          </a:bodyPr>
          <a:lstStyle/>
          <a:p>
            <a:pPr lvl="0"/>
            <a:r>
              <a:rPr lang="sv-SE" sz="1200" dirty="0">
                <a:solidFill>
                  <a:prstClr val="black"/>
                </a:solidFill>
              </a:rPr>
              <a:t>Källa: Migrationsverket</a:t>
            </a:r>
          </a:p>
        </p:txBody>
      </p:sp>
    </p:spTree>
    <p:extLst>
      <p:ext uri="{BB962C8B-B14F-4D97-AF65-F5344CB8AC3E}">
        <p14:creationId xmlns:p14="http://schemas.microsoft.com/office/powerpoint/2010/main" val="8501541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z="2400" dirty="0">
                <a:solidFill>
                  <a:prstClr val="black"/>
                </a:solidFill>
              </a:rPr>
              <a:t>Förändring gällande antal personer inom etableringen </a:t>
            </a:r>
            <a:r>
              <a:rPr lang="sv-SE" sz="2000" dirty="0">
                <a:solidFill>
                  <a:prstClr val="black"/>
                </a:solidFill>
              </a:rPr>
              <a:t>(etableringstid max 2 år) </a:t>
            </a:r>
            <a:r>
              <a:rPr lang="sv-SE" sz="2400" dirty="0">
                <a:solidFill>
                  <a:prstClr val="black"/>
                </a:solidFill>
              </a:rPr>
              <a:t>i </a:t>
            </a:r>
            <a:r>
              <a:rPr lang="sv-SE" sz="2400" b="1" dirty="0">
                <a:solidFill>
                  <a:prstClr val="black"/>
                </a:solidFill>
              </a:rPr>
              <a:t>Trollhättan</a:t>
            </a:r>
            <a:r>
              <a:rPr lang="sv-SE" sz="2400" dirty="0">
                <a:solidFill>
                  <a:prstClr val="black"/>
                </a:solidFill>
              </a:rPr>
              <a:t> de sista 17 månaderna, samt antal asylsökande boende i kommunen i migrationsverkets mottagningssystem.</a:t>
            </a:r>
            <a:br>
              <a:rPr lang="sv-SE" sz="2400" dirty="0">
                <a:solidFill>
                  <a:prstClr val="black"/>
                </a:solidFill>
              </a:rPr>
            </a:br>
            <a:endParaRPr lang="sv-SE" b="1" dirty="0"/>
          </a:p>
        </p:txBody>
      </p:sp>
      <p:sp>
        <p:nvSpPr>
          <p:cNvPr id="3" name="Platshållare för text 2"/>
          <p:cNvSpPr>
            <a:spLocks noGrp="1"/>
          </p:cNvSpPr>
          <p:nvPr>
            <p:ph type="body" idx="1"/>
          </p:nvPr>
        </p:nvSpPr>
        <p:spPr>
          <a:xfrm>
            <a:off x="399245" y="1681163"/>
            <a:ext cx="4098937" cy="823912"/>
          </a:xfrm>
        </p:spPr>
        <p:txBody>
          <a:bodyPr/>
          <a:lstStyle/>
          <a:p>
            <a:r>
              <a:rPr lang="sv-SE" dirty="0"/>
              <a:t>Antal inskrivna i etableringen alla åldrar</a:t>
            </a:r>
          </a:p>
        </p:txBody>
      </p:sp>
      <p:graphicFrame>
        <p:nvGraphicFramePr>
          <p:cNvPr id="7" name="Platshållare för innehåll 6"/>
          <p:cNvGraphicFramePr>
            <a:graphicFrameLocks noGrp="1"/>
          </p:cNvGraphicFramePr>
          <p:nvPr>
            <p:ph sz="half" idx="2"/>
            <p:extLst>
              <p:ext uri="{D42A27DB-BD31-4B8C-83A1-F6EECF244321}">
                <p14:modId xmlns:p14="http://schemas.microsoft.com/office/powerpoint/2010/main" val="1762814695"/>
              </p:ext>
            </p:extLst>
          </p:nvPr>
        </p:nvGraphicFramePr>
        <p:xfrm>
          <a:off x="334852" y="2485623"/>
          <a:ext cx="4164124" cy="3704040"/>
        </p:xfrm>
        <a:graphic>
          <a:graphicData uri="http://schemas.openxmlformats.org/drawingml/2006/chart">
            <c:chart xmlns:c="http://schemas.openxmlformats.org/drawingml/2006/chart" xmlns:r="http://schemas.openxmlformats.org/officeDocument/2006/relationships" r:id="rId2"/>
          </a:graphicData>
        </a:graphic>
      </p:graphicFrame>
      <p:sp>
        <p:nvSpPr>
          <p:cNvPr id="5" name="Platshållare för text 4"/>
          <p:cNvSpPr>
            <a:spLocks noGrp="1"/>
          </p:cNvSpPr>
          <p:nvPr>
            <p:ph type="body" sz="quarter" idx="3"/>
          </p:nvPr>
        </p:nvSpPr>
        <p:spPr/>
        <p:txBody>
          <a:bodyPr/>
          <a:lstStyle/>
          <a:p>
            <a:r>
              <a:rPr lang="sv-SE" dirty="0"/>
              <a:t>Antal asylsökande </a:t>
            </a:r>
          </a:p>
        </p:txBody>
      </p:sp>
      <p:graphicFrame>
        <p:nvGraphicFramePr>
          <p:cNvPr id="8" name="Platshållare för innehåll 7"/>
          <p:cNvGraphicFramePr>
            <a:graphicFrameLocks noGrp="1"/>
          </p:cNvGraphicFramePr>
          <p:nvPr>
            <p:ph sz="quarter" idx="4"/>
            <p:extLst>
              <p:ext uri="{D42A27DB-BD31-4B8C-83A1-F6EECF244321}">
                <p14:modId xmlns:p14="http://schemas.microsoft.com/office/powerpoint/2010/main" val="1183844835"/>
              </p:ext>
            </p:extLst>
          </p:nvPr>
        </p:nvGraphicFramePr>
        <p:xfrm>
          <a:off x="4629149" y="2421228"/>
          <a:ext cx="4408203" cy="3768435"/>
        </p:xfrm>
        <a:graphic>
          <a:graphicData uri="http://schemas.openxmlformats.org/drawingml/2006/chart">
            <c:chart xmlns:c="http://schemas.openxmlformats.org/drawingml/2006/chart" xmlns:r="http://schemas.openxmlformats.org/officeDocument/2006/relationships" r:id="rId3"/>
          </a:graphicData>
        </a:graphic>
      </p:graphicFrame>
      <p:sp>
        <p:nvSpPr>
          <p:cNvPr id="4" name="Rektangel 3"/>
          <p:cNvSpPr/>
          <p:nvPr/>
        </p:nvSpPr>
        <p:spPr>
          <a:xfrm>
            <a:off x="7421846" y="6394309"/>
            <a:ext cx="1615507" cy="276999"/>
          </a:xfrm>
          <a:prstGeom prst="rect">
            <a:avLst/>
          </a:prstGeom>
        </p:spPr>
        <p:txBody>
          <a:bodyPr wrap="none">
            <a:spAutoFit/>
          </a:bodyPr>
          <a:lstStyle/>
          <a:p>
            <a:pPr lvl="0"/>
            <a:r>
              <a:rPr lang="sv-SE" sz="1200" dirty="0">
                <a:solidFill>
                  <a:prstClr val="black"/>
                </a:solidFill>
              </a:rPr>
              <a:t>Källa: Migrationsverket</a:t>
            </a:r>
          </a:p>
        </p:txBody>
      </p:sp>
    </p:spTree>
    <p:extLst>
      <p:ext uri="{BB962C8B-B14F-4D97-AF65-F5344CB8AC3E}">
        <p14:creationId xmlns:p14="http://schemas.microsoft.com/office/powerpoint/2010/main" val="8501541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z="2400" dirty="0">
                <a:solidFill>
                  <a:prstClr val="black"/>
                </a:solidFill>
              </a:rPr>
              <a:t>Förändring gällande antal personer inom etableringen </a:t>
            </a:r>
            <a:r>
              <a:rPr lang="sv-SE" sz="2000" dirty="0">
                <a:solidFill>
                  <a:prstClr val="black"/>
                </a:solidFill>
              </a:rPr>
              <a:t>(etableringstid max 2 år) </a:t>
            </a:r>
            <a:r>
              <a:rPr lang="sv-SE" sz="2400" dirty="0">
                <a:solidFill>
                  <a:prstClr val="black"/>
                </a:solidFill>
              </a:rPr>
              <a:t>i </a:t>
            </a:r>
            <a:r>
              <a:rPr lang="sv-SE" sz="2400" b="1" dirty="0">
                <a:solidFill>
                  <a:prstClr val="black"/>
                </a:solidFill>
              </a:rPr>
              <a:t>Uddevalla</a:t>
            </a:r>
            <a:r>
              <a:rPr lang="sv-SE" sz="2400" dirty="0">
                <a:solidFill>
                  <a:prstClr val="black"/>
                </a:solidFill>
              </a:rPr>
              <a:t> de sista 17 månaderna, samt</a:t>
            </a:r>
            <a:br>
              <a:rPr lang="sv-SE" sz="2400" dirty="0">
                <a:solidFill>
                  <a:prstClr val="black"/>
                </a:solidFill>
              </a:rPr>
            </a:br>
            <a:r>
              <a:rPr lang="sv-SE" sz="2400" dirty="0">
                <a:solidFill>
                  <a:prstClr val="black"/>
                </a:solidFill>
              </a:rPr>
              <a:t>antal asylsökande boende i kommunen i migrationsverkets mottagningssystem.</a:t>
            </a:r>
            <a:br>
              <a:rPr lang="sv-SE" sz="2400" dirty="0">
                <a:solidFill>
                  <a:prstClr val="black"/>
                </a:solidFill>
              </a:rPr>
            </a:br>
            <a:endParaRPr lang="sv-SE" b="1" dirty="0"/>
          </a:p>
        </p:txBody>
      </p:sp>
      <p:sp>
        <p:nvSpPr>
          <p:cNvPr id="3" name="Platshållare för text 2"/>
          <p:cNvSpPr>
            <a:spLocks noGrp="1"/>
          </p:cNvSpPr>
          <p:nvPr>
            <p:ph type="body" idx="1"/>
          </p:nvPr>
        </p:nvSpPr>
        <p:spPr>
          <a:xfrm>
            <a:off x="399245" y="1681163"/>
            <a:ext cx="4098937" cy="823912"/>
          </a:xfrm>
        </p:spPr>
        <p:txBody>
          <a:bodyPr/>
          <a:lstStyle/>
          <a:p>
            <a:r>
              <a:rPr lang="sv-SE" dirty="0"/>
              <a:t>Antal inskrivna i etableringen alla åldrar</a:t>
            </a:r>
          </a:p>
        </p:txBody>
      </p:sp>
      <p:graphicFrame>
        <p:nvGraphicFramePr>
          <p:cNvPr id="7" name="Platshållare för innehåll 6"/>
          <p:cNvGraphicFramePr>
            <a:graphicFrameLocks noGrp="1"/>
          </p:cNvGraphicFramePr>
          <p:nvPr>
            <p:ph sz="half" idx="2"/>
            <p:extLst>
              <p:ext uri="{D42A27DB-BD31-4B8C-83A1-F6EECF244321}">
                <p14:modId xmlns:p14="http://schemas.microsoft.com/office/powerpoint/2010/main" val="4099399174"/>
              </p:ext>
            </p:extLst>
          </p:nvPr>
        </p:nvGraphicFramePr>
        <p:xfrm>
          <a:off x="309094" y="2472744"/>
          <a:ext cx="4189882" cy="3716919"/>
        </p:xfrm>
        <a:graphic>
          <a:graphicData uri="http://schemas.openxmlformats.org/drawingml/2006/chart">
            <c:chart xmlns:c="http://schemas.openxmlformats.org/drawingml/2006/chart" xmlns:r="http://schemas.openxmlformats.org/officeDocument/2006/relationships" r:id="rId2"/>
          </a:graphicData>
        </a:graphic>
      </p:graphicFrame>
      <p:sp>
        <p:nvSpPr>
          <p:cNvPr id="5" name="Platshållare för text 4"/>
          <p:cNvSpPr>
            <a:spLocks noGrp="1"/>
          </p:cNvSpPr>
          <p:nvPr>
            <p:ph type="body" sz="quarter" idx="3"/>
          </p:nvPr>
        </p:nvSpPr>
        <p:spPr/>
        <p:txBody>
          <a:bodyPr/>
          <a:lstStyle/>
          <a:p>
            <a:r>
              <a:rPr lang="sv-SE" dirty="0"/>
              <a:t>Antal asylsökande </a:t>
            </a:r>
          </a:p>
        </p:txBody>
      </p:sp>
      <p:graphicFrame>
        <p:nvGraphicFramePr>
          <p:cNvPr id="8" name="Platshållare för innehåll 7"/>
          <p:cNvGraphicFramePr>
            <a:graphicFrameLocks noGrp="1"/>
          </p:cNvGraphicFramePr>
          <p:nvPr>
            <p:ph sz="quarter" idx="4"/>
            <p:extLst>
              <p:ext uri="{D42A27DB-BD31-4B8C-83A1-F6EECF244321}">
                <p14:modId xmlns:p14="http://schemas.microsoft.com/office/powerpoint/2010/main" val="3563383530"/>
              </p:ext>
            </p:extLst>
          </p:nvPr>
        </p:nvGraphicFramePr>
        <p:xfrm>
          <a:off x="4629149" y="2459865"/>
          <a:ext cx="4295909" cy="3729798"/>
        </p:xfrm>
        <a:graphic>
          <a:graphicData uri="http://schemas.openxmlformats.org/drawingml/2006/chart">
            <c:chart xmlns:c="http://schemas.openxmlformats.org/drawingml/2006/chart" xmlns:r="http://schemas.openxmlformats.org/officeDocument/2006/relationships" r:id="rId3"/>
          </a:graphicData>
        </a:graphic>
      </p:graphicFrame>
      <p:sp>
        <p:nvSpPr>
          <p:cNvPr id="4" name="Rektangel 3"/>
          <p:cNvSpPr/>
          <p:nvPr/>
        </p:nvSpPr>
        <p:spPr>
          <a:xfrm>
            <a:off x="7528493" y="6394309"/>
            <a:ext cx="1615507" cy="276999"/>
          </a:xfrm>
          <a:prstGeom prst="rect">
            <a:avLst/>
          </a:prstGeom>
        </p:spPr>
        <p:txBody>
          <a:bodyPr wrap="none">
            <a:spAutoFit/>
          </a:bodyPr>
          <a:lstStyle/>
          <a:p>
            <a:pPr lvl="0"/>
            <a:r>
              <a:rPr lang="sv-SE" sz="1200" dirty="0">
                <a:solidFill>
                  <a:prstClr val="black"/>
                </a:solidFill>
              </a:rPr>
              <a:t>Källa: Migrationsverket</a:t>
            </a:r>
          </a:p>
        </p:txBody>
      </p:sp>
    </p:spTree>
    <p:extLst>
      <p:ext uri="{BB962C8B-B14F-4D97-AF65-F5344CB8AC3E}">
        <p14:creationId xmlns:p14="http://schemas.microsoft.com/office/powerpoint/2010/main" val="8501541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z="2400" dirty="0">
                <a:solidFill>
                  <a:prstClr val="black"/>
                </a:solidFill>
              </a:rPr>
              <a:t>Förändring gällande antal personer inom etableringen </a:t>
            </a:r>
            <a:r>
              <a:rPr lang="sv-SE" sz="2000" dirty="0">
                <a:solidFill>
                  <a:prstClr val="black"/>
                </a:solidFill>
              </a:rPr>
              <a:t>(etableringstid max 2 år) </a:t>
            </a:r>
            <a:r>
              <a:rPr lang="sv-SE" sz="2400" dirty="0">
                <a:solidFill>
                  <a:prstClr val="black"/>
                </a:solidFill>
              </a:rPr>
              <a:t>i </a:t>
            </a:r>
            <a:r>
              <a:rPr lang="sv-SE" sz="2400" b="1" dirty="0">
                <a:solidFill>
                  <a:prstClr val="black"/>
                </a:solidFill>
              </a:rPr>
              <a:t>Vänersborg </a:t>
            </a:r>
            <a:r>
              <a:rPr lang="sv-SE" sz="2400" dirty="0">
                <a:solidFill>
                  <a:prstClr val="black"/>
                </a:solidFill>
              </a:rPr>
              <a:t>de sista 17 månaderna, samt antal asylsökande boende i kommunen i migrationsverkets mottagningssystem.</a:t>
            </a:r>
            <a:br>
              <a:rPr lang="sv-SE" sz="2400" dirty="0">
                <a:solidFill>
                  <a:prstClr val="black"/>
                </a:solidFill>
              </a:rPr>
            </a:br>
            <a:endParaRPr lang="sv-SE" b="1" dirty="0"/>
          </a:p>
        </p:txBody>
      </p:sp>
      <p:sp>
        <p:nvSpPr>
          <p:cNvPr id="3" name="Platshållare för text 2"/>
          <p:cNvSpPr>
            <a:spLocks noGrp="1"/>
          </p:cNvSpPr>
          <p:nvPr>
            <p:ph type="body" idx="1"/>
          </p:nvPr>
        </p:nvSpPr>
        <p:spPr>
          <a:xfrm>
            <a:off x="399245" y="1681163"/>
            <a:ext cx="4098937" cy="823912"/>
          </a:xfrm>
        </p:spPr>
        <p:txBody>
          <a:bodyPr/>
          <a:lstStyle/>
          <a:p>
            <a:r>
              <a:rPr lang="sv-SE" dirty="0"/>
              <a:t>Antal inskrivna i etableringen alla åldrar</a:t>
            </a:r>
          </a:p>
        </p:txBody>
      </p:sp>
      <p:graphicFrame>
        <p:nvGraphicFramePr>
          <p:cNvPr id="7" name="Platshållare för innehåll 6"/>
          <p:cNvGraphicFramePr>
            <a:graphicFrameLocks noGrp="1"/>
          </p:cNvGraphicFramePr>
          <p:nvPr>
            <p:ph sz="half" idx="2"/>
            <p:extLst>
              <p:ext uri="{D42A27DB-BD31-4B8C-83A1-F6EECF244321}">
                <p14:modId xmlns:p14="http://schemas.microsoft.com/office/powerpoint/2010/main" val="2557802591"/>
              </p:ext>
            </p:extLst>
          </p:nvPr>
        </p:nvGraphicFramePr>
        <p:xfrm>
          <a:off x="296214" y="2498501"/>
          <a:ext cx="4202761" cy="3691162"/>
        </p:xfrm>
        <a:graphic>
          <a:graphicData uri="http://schemas.openxmlformats.org/drawingml/2006/chart">
            <c:chart xmlns:c="http://schemas.openxmlformats.org/drawingml/2006/chart" xmlns:r="http://schemas.openxmlformats.org/officeDocument/2006/relationships" r:id="rId2"/>
          </a:graphicData>
        </a:graphic>
      </p:graphicFrame>
      <p:sp>
        <p:nvSpPr>
          <p:cNvPr id="5" name="Platshållare för text 4"/>
          <p:cNvSpPr>
            <a:spLocks noGrp="1"/>
          </p:cNvSpPr>
          <p:nvPr>
            <p:ph type="body" sz="quarter" idx="3"/>
          </p:nvPr>
        </p:nvSpPr>
        <p:spPr/>
        <p:txBody>
          <a:bodyPr/>
          <a:lstStyle/>
          <a:p>
            <a:r>
              <a:rPr lang="sv-SE" dirty="0"/>
              <a:t>Antal asylsökande </a:t>
            </a:r>
          </a:p>
        </p:txBody>
      </p:sp>
      <p:graphicFrame>
        <p:nvGraphicFramePr>
          <p:cNvPr id="8" name="Platshållare för innehåll 7"/>
          <p:cNvGraphicFramePr>
            <a:graphicFrameLocks noGrp="1"/>
          </p:cNvGraphicFramePr>
          <p:nvPr>
            <p:ph sz="quarter" idx="4"/>
            <p:extLst>
              <p:ext uri="{D42A27DB-BD31-4B8C-83A1-F6EECF244321}">
                <p14:modId xmlns:p14="http://schemas.microsoft.com/office/powerpoint/2010/main" val="3358776531"/>
              </p:ext>
            </p:extLst>
          </p:nvPr>
        </p:nvGraphicFramePr>
        <p:xfrm>
          <a:off x="4629149" y="2408349"/>
          <a:ext cx="4321667" cy="3781314"/>
        </p:xfrm>
        <a:graphic>
          <a:graphicData uri="http://schemas.openxmlformats.org/drawingml/2006/chart">
            <c:chart xmlns:c="http://schemas.openxmlformats.org/drawingml/2006/chart" xmlns:r="http://schemas.openxmlformats.org/officeDocument/2006/relationships" r:id="rId3"/>
          </a:graphicData>
        </a:graphic>
      </p:graphicFrame>
      <p:sp>
        <p:nvSpPr>
          <p:cNvPr id="4" name="Rektangel 3"/>
          <p:cNvSpPr/>
          <p:nvPr/>
        </p:nvSpPr>
        <p:spPr>
          <a:xfrm>
            <a:off x="7434725" y="6368551"/>
            <a:ext cx="1615507" cy="276999"/>
          </a:xfrm>
          <a:prstGeom prst="rect">
            <a:avLst/>
          </a:prstGeom>
        </p:spPr>
        <p:txBody>
          <a:bodyPr wrap="none">
            <a:spAutoFit/>
          </a:bodyPr>
          <a:lstStyle/>
          <a:p>
            <a:pPr lvl="0"/>
            <a:r>
              <a:rPr lang="sv-SE" sz="1200" dirty="0">
                <a:solidFill>
                  <a:prstClr val="black"/>
                </a:solidFill>
              </a:rPr>
              <a:t>Källa: Migrationsverket</a:t>
            </a:r>
          </a:p>
        </p:txBody>
      </p:sp>
    </p:spTree>
    <p:extLst>
      <p:ext uri="{BB962C8B-B14F-4D97-AF65-F5344CB8AC3E}">
        <p14:creationId xmlns:p14="http://schemas.microsoft.com/office/powerpoint/2010/main" val="8501541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z="2400" dirty="0"/>
              <a:t>Förklaring följande bilder:</a:t>
            </a:r>
            <a:br>
              <a:rPr lang="sv-SE" sz="2000" dirty="0"/>
            </a:br>
            <a:br>
              <a:rPr lang="sv-SE" sz="2000" dirty="0"/>
            </a:br>
            <a:r>
              <a:rPr lang="sv-SE" sz="1800" dirty="0"/>
              <a:t>En nyanländ med uppehållstillstånd av flykting/skyddsskäl, samt anhöriga till dessa, kan ingå i etableringen under max två år i kommunen. Under denna tid får kommunen ersättning från staten för att tillhandahålla insatser enligt etableringslagen 2010:197. </a:t>
            </a:r>
            <a:br>
              <a:rPr lang="sv-SE" sz="1800" dirty="0"/>
            </a:br>
            <a:br>
              <a:rPr lang="sv-SE" sz="1800" dirty="0"/>
            </a:br>
            <a:r>
              <a:rPr lang="sv-SE" sz="1800" dirty="0"/>
              <a:t>All statistik för kommunmottagna enligt detta bildspel, redovisar personer som fortfarande kommunen får ersättning för enligt ersättningsförordningen. </a:t>
            </a:r>
            <a:br>
              <a:rPr lang="sv-SE" sz="1800" dirty="0"/>
            </a:br>
            <a:br>
              <a:rPr lang="sv-SE" sz="1800" dirty="0"/>
            </a:br>
            <a:r>
              <a:rPr lang="sv-SE" sz="1800" dirty="0"/>
              <a:t>Följande bilder visar totala antalet personer som varje kommun har som ingår i etableringen.</a:t>
            </a:r>
            <a:br>
              <a:rPr lang="sv-SE" sz="1800" dirty="0"/>
            </a:br>
            <a:br>
              <a:rPr lang="sv-SE" sz="1800" dirty="0"/>
            </a:br>
            <a:r>
              <a:rPr lang="sv-SE" sz="1800" dirty="0"/>
              <a:t>Antal inskrivna kan ”hoppa” månad för månad beroende på om många lämnar etableringen samtidigt en månad (de kom nya för två år sedan). Detta eventuellt även i kombination med att färre nya flyttar in till kommunen samma månad.</a:t>
            </a:r>
            <a:br>
              <a:rPr lang="sv-SE" sz="1800" dirty="0"/>
            </a:br>
            <a:br>
              <a:rPr lang="sv-SE" sz="1800" dirty="0"/>
            </a:br>
            <a:r>
              <a:rPr lang="sv-SE" sz="1800" dirty="0"/>
              <a:t>Samma sak gäller för motsatsen.</a:t>
            </a:r>
            <a:br>
              <a:rPr lang="sv-SE" sz="1800" dirty="0"/>
            </a:br>
            <a:br>
              <a:rPr lang="sv-SE" sz="1800" dirty="0"/>
            </a:br>
            <a:r>
              <a:rPr lang="sv-SE" sz="1800" dirty="0"/>
              <a:t>En ytterligare faktor som spelar in är den vidareflytt som sker under etableringstiden (se senare i detta bildspel).</a:t>
            </a:r>
          </a:p>
        </p:txBody>
      </p:sp>
    </p:spTree>
    <p:extLst>
      <p:ext uri="{BB962C8B-B14F-4D97-AF65-F5344CB8AC3E}">
        <p14:creationId xmlns:p14="http://schemas.microsoft.com/office/powerpoint/2010/main" val="25681484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z="2400" dirty="0">
                <a:solidFill>
                  <a:prstClr val="black"/>
                </a:solidFill>
              </a:rPr>
              <a:t>Förändring gällande antal personer inom etableringen </a:t>
            </a:r>
            <a:r>
              <a:rPr lang="sv-SE" sz="2000" dirty="0">
                <a:solidFill>
                  <a:prstClr val="black"/>
                </a:solidFill>
              </a:rPr>
              <a:t>(etableringstid max 2 år) </a:t>
            </a:r>
            <a:r>
              <a:rPr lang="sv-SE" sz="2400" dirty="0">
                <a:solidFill>
                  <a:prstClr val="black"/>
                </a:solidFill>
              </a:rPr>
              <a:t>i </a:t>
            </a:r>
            <a:r>
              <a:rPr lang="sv-SE" sz="2400" b="1" dirty="0">
                <a:solidFill>
                  <a:prstClr val="black"/>
                </a:solidFill>
              </a:rPr>
              <a:t>Åmål</a:t>
            </a:r>
            <a:r>
              <a:rPr lang="sv-SE" sz="2400" dirty="0">
                <a:solidFill>
                  <a:prstClr val="black"/>
                </a:solidFill>
              </a:rPr>
              <a:t> de sista 17 månaderna, samt</a:t>
            </a:r>
            <a:br>
              <a:rPr lang="sv-SE" sz="2400" dirty="0">
                <a:solidFill>
                  <a:prstClr val="black"/>
                </a:solidFill>
              </a:rPr>
            </a:br>
            <a:r>
              <a:rPr lang="sv-SE" sz="2400" dirty="0">
                <a:solidFill>
                  <a:prstClr val="black"/>
                </a:solidFill>
              </a:rPr>
              <a:t>antal asylsökande boende i kommunen i migrationsverkets mottagningssystem.</a:t>
            </a:r>
            <a:br>
              <a:rPr lang="sv-SE" sz="2400" dirty="0">
                <a:solidFill>
                  <a:prstClr val="black"/>
                </a:solidFill>
              </a:rPr>
            </a:br>
            <a:endParaRPr lang="sv-SE" b="1" dirty="0"/>
          </a:p>
        </p:txBody>
      </p:sp>
      <p:sp>
        <p:nvSpPr>
          <p:cNvPr id="3" name="Platshållare för text 2"/>
          <p:cNvSpPr>
            <a:spLocks noGrp="1"/>
          </p:cNvSpPr>
          <p:nvPr>
            <p:ph type="body" idx="1"/>
          </p:nvPr>
        </p:nvSpPr>
        <p:spPr>
          <a:xfrm>
            <a:off x="399245" y="1681163"/>
            <a:ext cx="4098937" cy="823912"/>
          </a:xfrm>
        </p:spPr>
        <p:txBody>
          <a:bodyPr/>
          <a:lstStyle/>
          <a:p>
            <a:r>
              <a:rPr lang="sv-SE" dirty="0"/>
              <a:t>Antal inskrivna i etableringen alla åldrar</a:t>
            </a:r>
          </a:p>
        </p:txBody>
      </p:sp>
      <p:graphicFrame>
        <p:nvGraphicFramePr>
          <p:cNvPr id="7" name="Platshållare för innehåll 6"/>
          <p:cNvGraphicFramePr>
            <a:graphicFrameLocks noGrp="1"/>
          </p:cNvGraphicFramePr>
          <p:nvPr>
            <p:ph sz="half" idx="2"/>
            <p:extLst>
              <p:ext uri="{D42A27DB-BD31-4B8C-83A1-F6EECF244321}">
                <p14:modId xmlns:p14="http://schemas.microsoft.com/office/powerpoint/2010/main" val="1184251984"/>
              </p:ext>
            </p:extLst>
          </p:nvPr>
        </p:nvGraphicFramePr>
        <p:xfrm>
          <a:off x="321972" y="2434107"/>
          <a:ext cx="4177003" cy="3755556"/>
        </p:xfrm>
        <a:graphic>
          <a:graphicData uri="http://schemas.openxmlformats.org/drawingml/2006/chart">
            <c:chart xmlns:c="http://schemas.openxmlformats.org/drawingml/2006/chart" xmlns:r="http://schemas.openxmlformats.org/officeDocument/2006/relationships" r:id="rId2"/>
          </a:graphicData>
        </a:graphic>
      </p:graphicFrame>
      <p:sp>
        <p:nvSpPr>
          <p:cNvPr id="5" name="Platshållare för text 4"/>
          <p:cNvSpPr>
            <a:spLocks noGrp="1"/>
          </p:cNvSpPr>
          <p:nvPr>
            <p:ph type="body" sz="quarter" idx="3"/>
          </p:nvPr>
        </p:nvSpPr>
        <p:spPr/>
        <p:txBody>
          <a:bodyPr/>
          <a:lstStyle/>
          <a:p>
            <a:r>
              <a:rPr lang="sv-SE" dirty="0"/>
              <a:t>Antal asylsökande </a:t>
            </a:r>
          </a:p>
        </p:txBody>
      </p:sp>
      <p:graphicFrame>
        <p:nvGraphicFramePr>
          <p:cNvPr id="8" name="Platshållare för innehåll 7"/>
          <p:cNvGraphicFramePr>
            <a:graphicFrameLocks noGrp="1"/>
          </p:cNvGraphicFramePr>
          <p:nvPr>
            <p:ph sz="quarter" idx="4"/>
            <p:extLst>
              <p:ext uri="{D42A27DB-BD31-4B8C-83A1-F6EECF244321}">
                <p14:modId xmlns:p14="http://schemas.microsoft.com/office/powerpoint/2010/main" val="3590043628"/>
              </p:ext>
            </p:extLst>
          </p:nvPr>
        </p:nvGraphicFramePr>
        <p:xfrm>
          <a:off x="4629150" y="2485623"/>
          <a:ext cx="4244394" cy="3704040"/>
        </p:xfrm>
        <a:graphic>
          <a:graphicData uri="http://schemas.openxmlformats.org/drawingml/2006/chart">
            <c:chart xmlns:c="http://schemas.openxmlformats.org/drawingml/2006/chart" xmlns:r="http://schemas.openxmlformats.org/officeDocument/2006/relationships" r:id="rId3"/>
          </a:graphicData>
        </a:graphic>
      </p:graphicFrame>
      <p:sp>
        <p:nvSpPr>
          <p:cNvPr id="4" name="Rektangel 3"/>
          <p:cNvSpPr/>
          <p:nvPr/>
        </p:nvSpPr>
        <p:spPr>
          <a:xfrm>
            <a:off x="7434725" y="6368551"/>
            <a:ext cx="1615507" cy="276999"/>
          </a:xfrm>
          <a:prstGeom prst="rect">
            <a:avLst/>
          </a:prstGeom>
        </p:spPr>
        <p:txBody>
          <a:bodyPr wrap="none">
            <a:spAutoFit/>
          </a:bodyPr>
          <a:lstStyle/>
          <a:p>
            <a:pPr lvl="0"/>
            <a:r>
              <a:rPr lang="sv-SE" sz="1200" dirty="0">
                <a:solidFill>
                  <a:prstClr val="black"/>
                </a:solidFill>
              </a:rPr>
              <a:t>Källa: Migrationsverket</a:t>
            </a:r>
          </a:p>
        </p:txBody>
      </p:sp>
    </p:spTree>
    <p:extLst>
      <p:ext uri="{BB962C8B-B14F-4D97-AF65-F5344CB8AC3E}">
        <p14:creationId xmlns:p14="http://schemas.microsoft.com/office/powerpoint/2010/main" val="8501541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28650" y="365127"/>
            <a:ext cx="7886700" cy="961398"/>
          </a:xfrm>
        </p:spPr>
        <p:txBody>
          <a:bodyPr/>
          <a:lstStyle/>
          <a:p>
            <a:r>
              <a:rPr lang="sv-SE" sz="2800" dirty="0"/>
              <a:t>Vidareflytt under etableringstiden år 2017 </a:t>
            </a:r>
            <a:br>
              <a:rPr lang="sv-SE" sz="2000" dirty="0"/>
            </a:br>
            <a:br>
              <a:rPr lang="sv-SE" sz="2000" dirty="0"/>
            </a:br>
            <a:r>
              <a:rPr lang="sv-SE" sz="1600" dirty="0"/>
              <a:t>Är i etableringsfasen och har flyttat någon gång under januari - februari 2017. </a:t>
            </a:r>
            <a:br>
              <a:rPr lang="sv-SE" sz="1600" dirty="0"/>
            </a:br>
            <a:r>
              <a:rPr lang="sv-SE" sz="1600" dirty="0"/>
              <a:t>Detta innebär att personen ingår i den nya kommunens etablering, </a:t>
            </a:r>
            <a:br>
              <a:rPr lang="sv-SE" sz="1600" dirty="0"/>
            </a:br>
            <a:r>
              <a:rPr lang="sv-SE" sz="1600" dirty="0"/>
              <a:t>respektive lämnat den gamla kommunens etablering.</a:t>
            </a:r>
          </a:p>
        </p:txBody>
      </p:sp>
      <p:graphicFrame>
        <p:nvGraphicFramePr>
          <p:cNvPr id="4" name="Platshållare för innehåll 3"/>
          <p:cNvGraphicFramePr>
            <a:graphicFrameLocks noGrp="1"/>
          </p:cNvGraphicFramePr>
          <p:nvPr>
            <p:ph idx="1"/>
            <p:extLst>
              <p:ext uri="{D42A27DB-BD31-4B8C-83A1-F6EECF244321}">
                <p14:modId xmlns:p14="http://schemas.microsoft.com/office/powerpoint/2010/main" val="1473110558"/>
              </p:ext>
            </p:extLst>
          </p:nvPr>
        </p:nvGraphicFramePr>
        <p:xfrm>
          <a:off x="628650" y="1825625"/>
          <a:ext cx="7886700" cy="4351338"/>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ruta 4"/>
          <p:cNvSpPr txBox="1"/>
          <p:nvPr/>
        </p:nvSpPr>
        <p:spPr>
          <a:xfrm>
            <a:off x="7147774" y="1261728"/>
            <a:ext cx="1686808" cy="923330"/>
          </a:xfrm>
          <a:prstGeom prst="rect">
            <a:avLst/>
          </a:prstGeom>
          <a:noFill/>
        </p:spPr>
        <p:txBody>
          <a:bodyPr wrap="none" rtlCol="0">
            <a:spAutoFit/>
          </a:bodyPr>
          <a:lstStyle/>
          <a:p>
            <a:r>
              <a:rPr lang="sv-SE" b="1" dirty="0">
                <a:latin typeface="+mj-lt"/>
              </a:rPr>
              <a:t>Fyrbodal</a:t>
            </a:r>
          </a:p>
          <a:p>
            <a:r>
              <a:rPr lang="sv-SE" dirty="0">
                <a:latin typeface="+mj-lt"/>
              </a:rPr>
              <a:t>Vidareflytt in 93</a:t>
            </a:r>
          </a:p>
          <a:p>
            <a:r>
              <a:rPr lang="sv-SE" dirty="0">
                <a:latin typeface="+mj-lt"/>
              </a:rPr>
              <a:t>Vidareflytt ut 83</a:t>
            </a:r>
          </a:p>
        </p:txBody>
      </p:sp>
      <p:sp>
        <p:nvSpPr>
          <p:cNvPr id="3" name="Rektangel 2"/>
          <p:cNvSpPr/>
          <p:nvPr/>
        </p:nvSpPr>
        <p:spPr>
          <a:xfrm>
            <a:off x="7370331" y="6381430"/>
            <a:ext cx="1615507" cy="276999"/>
          </a:xfrm>
          <a:prstGeom prst="rect">
            <a:avLst/>
          </a:prstGeom>
        </p:spPr>
        <p:txBody>
          <a:bodyPr wrap="none">
            <a:spAutoFit/>
          </a:bodyPr>
          <a:lstStyle/>
          <a:p>
            <a:pPr lvl="0"/>
            <a:r>
              <a:rPr lang="sv-SE" sz="1200" dirty="0">
                <a:solidFill>
                  <a:prstClr val="black"/>
                </a:solidFill>
              </a:rPr>
              <a:t>Källa: Migrationsverket</a:t>
            </a:r>
          </a:p>
        </p:txBody>
      </p:sp>
    </p:spTree>
    <p:extLst>
      <p:ext uri="{BB962C8B-B14F-4D97-AF65-F5344CB8AC3E}">
        <p14:creationId xmlns:p14="http://schemas.microsoft.com/office/powerpoint/2010/main" val="38571854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Platshållare för innehåll 3"/>
          <p:cNvGraphicFramePr>
            <a:graphicFrameLocks noGrp="1"/>
          </p:cNvGraphicFramePr>
          <p:nvPr>
            <p:ph idx="1"/>
            <p:extLst>
              <p:ext uri="{D42A27DB-BD31-4B8C-83A1-F6EECF244321}">
                <p14:modId xmlns:p14="http://schemas.microsoft.com/office/powerpoint/2010/main" val="1544189972"/>
              </p:ext>
            </p:extLst>
          </p:nvPr>
        </p:nvGraphicFramePr>
        <p:xfrm>
          <a:off x="628650" y="1825625"/>
          <a:ext cx="7886700" cy="4351338"/>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ruta 4"/>
          <p:cNvSpPr txBox="1"/>
          <p:nvPr/>
        </p:nvSpPr>
        <p:spPr>
          <a:xfrm>
            <a:off x="7212168" y="1261728"/>
            <a:ext cx="1803827" cy="923330"/>
          </a:xfrm>
          <a:prstGeom prst="rect">
            <a:avLst/>
          </a:prstGeom>
          <a:noFill/>
        </p:spPr>
        <p:txBody>
          <a:bodyPr wrap="none" rtlCol="0">
            <a:spAutoFit/>
          </a:bodyPr>
          <a:lstStyle/>
          <a:p>
            <a:r>
              <a:rPr lang="sv-SE" b="1" dirty="0">
                <a:latin typeface="+mj-lt"/>
              </a:rPr>
              <a:t>Fyrbodal</a:t>
            </a:r>
          </a:p>
          <a:p>
            <a:r>
              <a:rPr lang="sv-SE" dirty="0">
                <a:latin typeface="+mj-lt"/>
              </a:rPr>
              <a:t>Vidareflytt in 677</a:t>
            </a:r>
          </a:p>
          <a:p>
            <a:r>
              <a:rPr lang="sv-SE" dirty="0">
                <a:latin typeface="+mj-lt"/>
              </a:rPr>
              <a:t>Vidareflytt ut 651</a:t>
            </a:r>
          </a:p>
        </p:txBody>
      </p:sp>
      <p:sp>
        <p:nvSpPr>
          <p:cNvPr id="3" name="Rektangel 2"/>
          <p:cNvSpPr/>
          <p:nvPr/>
        </p:nvSpPr>
        <p:spPr>
          <a:xfrm>
            <a:off x="7370331" y="6381430"/>
            <a:ext cx="1615507" cy="276999"/>
          </a:xfrm>
          <a:prstGeom prst="rect">
            <a:avLst/>
          </a:prstGeom>
        </p:spPr>
        <p:txBody>
          <a:bodyPr wrap="none">
            <a:spAutoFit/>
          </a:bodyPr>
          <a:lstStyle/>
          <a:p>
            <a:pPr lvl="0"/>
            <a:r>
              <a:rPr lang="sv-SE" sz="1200" dirty="0">
                <a:solidFill>
                  <a:prstClr val="black"/>
                </a:solidFill>
              </a:rPr>
              <a:t>Källa: Migrationsverket</a:t>
            </a:r>
          </a:p>
        </p:txBody>
      </p:sp>
      <p:sp>
        <p:nvSpPr>
          <p:cNvPr id="7" name="Rubrik 1"/>
          <p:cNvSpPr>
            <a:spLocks noGrp="1"/>
          </p:cNvSpPr>
          <p:nvPr>
            <p:ph type="title"/>
          </p:nvPr>
        </p:nvSpPr>
        <p:spPr>
          <a:xfrm>
            <a:off x="628650" y="365127"/>
            <a:ext cx="7886700" cy="961398"/>
          </a:xfrm>
        </p:spPr>
        <p:txBody>
          <a:bodyPr/>
          <a:lstStyle/>
          <a:p>
            <a:r>
              <a:rPr lang="sv-SE" sz="2400" dirty="0"/>
              <a:t>Vidareflytt under etableringen år 2016 </a:t>
            </a:r>
            <a:br>
              <a:rPr lang="sv-SE" sz="2000" dirty="0"/>
            </a:br>
            <a:r>
              <a:rPr lang="sv-SE" sz="1600" dirty="0">
                <a:solidFill>
                  <a:prstClr val="black"/>
                </a:solidFill>
              </a:rPr>
              <a:t>Är i etableringsfasen och har flyttat någon gång under 2016.  </a:t>
            </a:r>
            <a:br>
              <a:rPr lang="sv-SE" sz="1600" dirty="0">
                <a:solidFill>
                  <a:prstClr val="black"/>
                </a:solidFill>
              </a:rPr>
            </a:br>
            <a:r>
              <a:rPr lang="sv-SE" sz="1600" dirty="0">
                <a:solidFill>
                  <a:prstClr val="black"/>
                </a:solidFill>
              </a:rPr>
              <a:t>Detta innebär att personen ingår i den nya kommunens etablering, </a:t>
            </a:r>
            <a:br>
              <a:rPr lang="sv-SE" sz="1600" dirty="0">
                <a:solidFill>
                  <a:prstClr val="black"/>
                </a:solidFill>
              </a:rPr>
            </a:br>
            <a:r>
              <a:rPr lang="sv-SE" sz="1600" dirty="0">
                <a:solidFill>
                  <a:prstClr val="black"/>
                </a:solidFill>
              </a:rPr>
              <a:t>respektive lämnat den gamla kommunens etablering.</a:t>
            </a:r>
            <a:br>
              <a:rPr lang="sv-SE" sz="1600" dirty="0">
                <a:solidFill>
                  <a:prstClr val="black"/>
                </a:solidFill>
              </a:rPr>
            </a:br>
            <a:endParaRPr lang="sv-SE" sz="1600" dirty="0"/>
          </a:p>
        </p:txBody>
      </p:sp>
      <p:sp>
        <p:nvSpPr>
          <p:cNvPr id="2" name="textruta 1"/>
          <p:cNvSpPr txBox="1"/>
          <p:nvPr/>
        </p:nvSpPr>
        <p:spPr>
          <a:xfrm>
            <a:off x="2794712" y="1995854"/>
            <a:ext cx="678391" cy="246221"/>
          </a:xfrm>
          <a:prstGeom prst="rect">
            <a:avLst/>
          </a:prstGeom>
          <a:noFill/>
        </p:spPr>
        <p:txBody>
          <a:bodyPr wrap="none" rtlCol="0">
            <a:spAutoFit/>
          </a:bodyPr>
          <a:lstStyle/>
          <a:p>
            <a:r>
              <a:rPr lang="sv-SE" sz="1000" dirty="0"/>
              <a:t>Netto: +7</a:t>
            </a:r>
          </a:p>
        </p:txBody>
      </p:sp>
      <p:sp>
        <p:nvSpPr>
          <p:cNvPr id="6" name="textruta 5"/>
          <p:cNvSpPr txBox="1"/>
          <p:nvPr/>
        </p:nvSpPr>
        <p:spPr>
          <a:xfrm>
            <a:off x="6078828" y="2192258"/>
            <a:ext cx="718466" cy="246221"/>
          </a:xfrm>
          <a:prstGeom prst="rect">
            <a:avLst/>
          </a:prstGeom>
          <a:noFill/>
        </p:spPr>
        <p:txBody>
          <a:bodyPr wrap="none" rtlCol="0">
            <a:spAutoFit/>
          </a:bodyPr>
          <a:lstStyle/>
          <a:p>
            <a:r>
              <a:rPr lang="sv-SE" sz="1000" dirty="0"/>
              <a:t>Netto: -41</a:t>
            </a:r>
          </a:p>
        </p:txBody>
      </p:sp>
      <p:sp>
        <p:nvSpPr>
          <p:cNvPr id="8" name="textruta 7"/>
          <p:cNvSpPr txBox="1"/>
          <p:nvPr/>
        </p:nvSpPr>
        <p:spPr>
          <a:xfrm>
            <a:off x="6981214" y="2568574"/>
            <a:ext cx="809837" cy="246221"/>
          </a:xfrm>
          <a:prstGeom prst="rect">
            <a:avLst/>
          </a:prstGeom>
          <a:noFill/>
        </p:spPr>
        <p:txBody>
          <a:bodyPr wrap="none" rtlCol="0">
            <a:spAutoFit/>
          </a:bodyPr>
          <a:lstStyle/>
          <a:p>
            <a:r>
              <a:rPr lang="sv-SE" sz="1000" dirty="0"/>
              <a:t>Netto: +103</a:t>
            </a:r>
          </a:p>
        </p:txBody>
      </p:sp>
      <p:sp>
        <p:nvSpPr>
          <p:cNvPr id="9" name="textruta 8"/>
          <p:cNvSpPr txBox="1"/>
          <p:nvPr/>
        </p:nvSpPr>
        <p:spPr>
          <a:xfrm>
            <a:off x="5589431" y="2814795"/>
            <a:ext cx="744114" cy="246221"/>
          </a:xfrm>
          <a:prstGeom prst="rect">
            <a:avLst/>
          </a:prstGeom>
          <a:noFill/>
        </p:spPr>
        <p:txBody>
          <a:bodyPr wrap="none" rtlCol="0">
            <a:spAutoFit/>
          </a:bodyPr>
          <a:lstStyle/>
          <a:p>
            <a:r>
              <a:rPr lang="sv-SE" sz="1000" dirty="0"/>
              <a:t>Netto: +54</a:t>
            </a:r>
          </a:p>
        </p:txBody>
      </p:sp>
      <p:sp>
        <p:nvSpPr>
          <p:cNvPr id="10" name="textruta 9"/>
          <p:cNvSpPr txBox="1"/>
          <p:nvPr/>
        </p:nvSpPr>
        <p:spPr>
          <a:xfrm>
            <a:off x="1724087" y="3061016"/>
            <a:ext cx="716863" cy="246221"/>
          </a:xfrm>
          <a:prstGeom prst="rect">
            <a:avLst/>
          </a:prstGeom>
          <a:noFill/>
        </p:spPr>
        <p:txBody>
          <a:bodyPr wrap="none" rtlCol="0">
            <a:spAutoFit/>
          </a:bodyPr>
          <a:lstStyle/>
          <a:p>
            <a:r>
              <a:rPr lang="sv-SE" sz="1000" dirty="0"/>
              <a:t>Netto: +-0</a:t>
            </a:r>
          </a:p>
        </p:txBody>
      </p:sp>
      <p:sp>
        <p:nvSpPr>
          <p:cNvPr id="11" name="textruta 10"/>
          <p:cNvSpPr txBox="1"/>
          <p:nvPr/>
        </p:nvSpPr>
        <p:spPr>
          <a:xfrm>
            <a:off x="2003980" y="3337561"/>
            <a:ext cx="678391" cy="246221"/>
          </a:xfrm>
          <a:prstGeom prst="rect">
            <a:avLst/>
          </a:prstGeom>
          <a:noFill/>
        </p:spPr>
        <p:txBody>
          <a:bodyPr wrap="none" rtlCol="0">
            <a:spAutoFit/>
          </a:bodyPr>
          <a:lstStyle/>
          <a:p>
            <a:r>
              <a:rPr lang="sv-SE" sz="1000" dirty="0"/>
              <a:t>Netto: +9</a:t>
            </a:r>
          </a:p>
        </p:txBody>
      </p:sp>
      <p:sp>
        <p:nvSpPr>
          <p:cNvPr id="12" name="textruta 11"/>
          <p:cNvSpPr txBox="1"/>
          <p:nvPr/>
        </p:nvSpPr>
        <p:spPr>
          <a:xfrm>
            <a:off x="1948288" y="3557323"/>
            <a:ext cx="718466" cy="246221"/>
          </a:xfrm>
          <a:prstGeom prst="rect">
            <a:avLst/>
          </a:prstGeom>
          <a:noFill/>
        </p:spPr>
        <p:txBody>
          <a:bodyPr wrap="none" rtlCol="0">
            <a:spAutoFit/>
          </a:bodyPr>
          <a:lstStyle/>
          <a:p>
            <a:r>
              <a:rPr lang="sv-SE" sz="1000" dirty="0"/>
              <a:t>Netto: -14</a:t>
            </a:r>
          </a:p>
        </p:txBody>
      </p:sp>
      <p:sp>
        <p:nvSpPr>
          <p:cNvPr id="13" name="textruta 12"/>
          <p:cNvSpPr txBox="1"/>
          <p:nvPr/>
        </p:nvSpPr>
        <p:spPr>
          <a:xfrm>
            <a:off x="2323138" y="3803544"/>
            <a:ext cx="718466" cy="246221"/>
          </a:xfrm>
          <a:prstGeom prst="rect">
            <a:avLst/>
          </a:prstGeom>
          <a:noFill/>
        </p:spPr>
        <p:txBody>
          <a:bodyPr wrap="none" rtlCol="0">
            <a:spAutoFit/>
          </a:bodyPr>
          <a:lstStyle/>
          <a:p>
            <a:r>
              <a:rPr lang="sv-SE" sz="1000" dirty="0"/>
              <a:t>Netto: -20</a:t>
            </a:r>
          </a:p>
        </p:txBody>
      </p:sp>
      <p:sp>
        <p:nvSpPr>
          <p:cNvPr id="14" name="textruta 13"/>
          <p:cNvSpPr txBox="1"/>
          <p:nvPr/>
        </p:nvSpPr>
        <p:spPr>
          <a:xfrm>
            <a:off x="2854724" y="4086469"/>
            <a:ext cx="718466" cy="246221"/>
          </a:xfrm>
          <a:prstGeom prst="rect">
            <a:avLst/>
          </a:prstGeom>
          <a:noFill/>
        </p:spPr>
        <p:txBody>
          <a:bodyPr wrap="none" rtlCol="0">
            <a:spAutoFit/>
          </a:bodyPr>
          <a:lstStyle/>
          <a:p>
            <a:r>
              <a:rPr lang="sv-SE" sz="1000" dirty="0"/>
              <a:t>Netto: -21</a:t>
            </a:r>
          </a:p>
        </p:txBody>
      </p:sp>
      <p:sp>
        <p:nvSpPr>
          <p:cNvPr id="15" name="textruta 14"/>
          <p:cNvSpPr txBox="1"/>
          <p:nvPr/>
        </p:nvSpPr>
        <p:spPr>
          <a:xfrm>
            <a:off x="4870965" y="4369513"/>
            <a:ext cx="718466" cy="246221"/>
          </a:xfrm>
          <a:prstGeom prst="rect">
            <a:avLst/>
          </a:prstGeom>
          <a:noFill/>
        </p:spPr>
        <p:txBody>
          <a:bodyPr wrap="none" rtlCol="0">
            <a:spAutoFit/>
          </a:bodyPr>
          <a:lstStyle/>
          <a:p>
            <a:r>
              <a:rPr lang="sv-SE" sz="1000" dirty="0"/>
              <a:t>Netto: -51</a:t>
            </a:r>
          </a:p>
        </p:txBody>
      </p:sp>
      <p:sp>
        <p:nvSpPr>
          <p:cNvPr id="16" name="textruta 15"/>
          <p:cNvSpPr txBox="1"/>
          <p:nvPr/>
        </p:nvSpPr>
        <p:spPr>
          <a:xfrm>
            <a:off x="2633893" y="4687909"/>
            <a:ext cx="744114" cy="246221"/>
          </a:xfrm>
          <a:prstGeom prst="rect">
            <a:avLst/>
          </a:prstGeom>
          <a:noFill/>
        </p:spPr>
        <p:txBody>
          <a:bodyPr wrap="none" rtlCol="0">
            <a:spAutoFit/>
          </a:bodyPr>
          <a:lstStyle/>
          <a:p>
            <a:r>
              <a:rPr lang="sv-SE" sz="1000" dirty="0"/>
              <a:t>Netto: +22</a:t>
            </a:r>
          </a:p>
        </p:txBody>
      </p:sp>
      <p:sp>
        <p:nvSpPr>
          <p:cNvPr id="17" name="textruta 16"/>
          <p:cNvSpPr txBox="1"/>
          <p:nvPr/>
        </p:nvSpPr>
        <p:spPr>
          <a:xfrm>
            <a:off x="1981150" y="4871255"/>
            <a:ext cx="652743" cy="246221"/>
          </a:xfrm>
          <a:prstGeom prst="rect">
            <a:avLst/>
          </a:prstGeom>
          <a:noFill/>
        </p:spPr>
        <p:txBody>
          <a:bodyPr wrap="none" rtlCol="0">
            <a:spAutoFit/>
          </a:bodyPr>
          <a:lstStyle/>
          <a:p>
            <a:r>
              <a:rPr lang="sv-SE" sz="1000" dirty="0"/>
              <a:t>Netto: -3</a:t>
            </a:r>
          </a:p>
        </p:txBody>
      </p:sp>
      <p:sp>
        <p:nvSpPr>
          <p:cNvPr id="18" name="textruta 17"/>
          <p:cNvSpPr txBox="1"/>
          <p:nvPr/>
        </p:nvSpPr>
        <p:spPr>
          <a:xfrm>
            <a:off x="1756148" y="5162194"/>
            <a:ext cx="652743" cy="246221"/>
          </a:xfrm>
          <a:prstGeom prst="rect">
            <a:avLst/>
          </a:prstGeom>
          <a:noFill/>
        </p:spPr>
        <p:txBody>
          <a:bodyPr wrap="none" rtlCol="0">
            <a:spAutoFit/>
          </a:bodyPr>
          <a:lstStyle/>
          <a:p>
            <a:r>
              <a:rPr lang="sv-SE" sz="1000" dirty="0"/>
              <a:t>Netto: -5</a:t>
            </a:r>
          </a:p>
        </p:txBody>
      </p:sp>
      <p:sp>
        <p:nvSpPr>
          <p:cNvPr id="19" name="textruta 18"/>
          <p:cNvSpPr txBox="1"/>
          <p:nvPr/>
        </p:nvSpPr>
        <p:spPr>
          <a:xfrm>
            <a:off x="3381749" y="5436503"/>
            <a:ext cx="718466" cy="246221"/>
          </a:xfrm>
          <a:prstGeom prst="rect">
            <a:avLst/>
          </a:prstGeom>
          <a:noFill/>
        </p:spPr>
        <p:txBody>
          <a:bodyPr wrap="none" rtlCol="0">
            <a:spAutoFit/>
          </a:bodyPr>
          <a:lstStyle/>
          <a:p>
            <a:r>
              <a:rPr lang="sv-SE" sz="1000" dirty="0"/>
              <a:t>Netto: -14</a:t>
            </a:r>
          </a:p>
        </p:txBody>
      </p:sp>
    </p:spTree>
    <p:extLst>
      <p:ext uri="{BB962C8B-B14F-4D97-AF65-F5344CB8AC3E}">
        <p14:creationId xmlns:p14="http://schemas.microsoft.com/office/powerpoint/2010/main" val="27269910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41528" y="210580"/>
            <a:ext cx="8502471" cy="420485"/>
          </a:xfrm>
        </p:spPr>
        <p:txBody>
          <a:bodyPr/>
          <a:lstStyle/>
          <a:p>
            <a:r>
              <a:rPr lang="sv-SE" sz="2400" dirty="0">
                <a:solidFill>
                  <a:prstClr val="black"/>
                </a:solidFill>
              </a:rPr>
              <a:t>Så bor de </a:t>
            </a:r>
            <a:r>
              <a:rPr lang="sv-SE" sz="2400" dirty="0">
                <a:solidFill>
                  <a:srgbClr val="FF0000"/>
                </a:solidFill>
              </a:rPr>
              <a:t>asylsökande</a:t>
            </a:r>
            <a:r>
              <a:rPr lang="sv-SE" sz="2400" dirty="0">
                <a:solidFill>
                  <a:prstClr val="black"/>
                </a:solidFill>
              </a:rPr>
              <a:t> i respektive kommun 1 april 2017</a:t>
            </a:r>
            <a:br>
              <a:rPr lang="sv-SE" sz="2800" dirty="0">
                <a:solidFill>
                  <a:srgbClr val="FF0000"/>
                </a:solidFill>
              </a:rPr>
            </a:br>
            <a:br>
              <a:rPr lang="sv-SE" sz="2800" dirty="0">
                <a:solidFill>
                  <a:srgbClr val="FF0000"/>
                </a:solidFill>
              </a:rPr>
            </a:br>
            <a:endParaRPr lang="sv-SE" sz="2800" dirty="0"/>
          </a:p>
        </p:txBody>
      </p:sp>
      <p:graphicFrame>
        <p:nvGraphicFramePr>
          <p:cNvPr id="4" name="Platshållare för innehåll 3"/>
          <p:cNvGraphicFramePr>
            <a:graphicFrameLocks noGrp="1"/>
          </p:cNvGraphicFramePr>
          <p:nvPr>
            <p:ph idx="1"/>
            <p:extLst>
              <p:ext uri="{D42A27DB-BD31-4B8C-83A1-F6EECF244321}">
                <p14:modId xmlns:p14="http://schemas.microsoft.com/office/powerpoint/2010/main" val="2195890248"/>
              </p:ext>
            </p:extLst>
          </p:nvPr>
        </p:nvGraphicFramePr>
        <p:xfrm>
          <a:off x="862884" y="682581"/>
          <a:ext cx="3464417" cy="5372932"/>
        </p:xfrm>
        <a:graphic>
          <a:graphicData uri="http://schemas.openxmlformats.org/drawingml/2006/table">
            <a:tbl>
              <a:tblPr firstRow="1" bandRow="1">
                <a:tableStyleId>{21E4AEA4-8DFA-4A89-87EB-49C32662AFE0}</a:tableStyleId>
              </a:tblPr>
              <a:tblGrid>
                <a:gridCol w="977206">
                  <a:extLst>
                    <a:ext uri="{9D8B030D-6E8A-4147-A177-3AD203B41FA5}">
                      <a16:colId xmlns:a16="http://schemas.microsoft.com/office/drawing/2014/main" val="20000"/>
                    </a:ext>
                  </a:extLst>
                </a:gridCol>
                <a:gridCol w="565750">
                  <a:extLst>
                    <a:ext uri="{9D8B030D-6E8A-4147-A177-3AD203B41FA5}">
                      <a16:colId xmlns:a16="http://schemas.microsoft.com/office/drawing/2014/main" val="20001"/>
                    </a:ext>
                  </a:extLst>
                </a:gridCol>
                <a:gridCol w="606896">
                  <a:extLst>
                    <a:ext uri="{9D8B030D-6E8A-4147-A177-3AD203B41FA5}">
                      <a16:colId xmlns:a16="http://schemas.microsoft.com/office/drawing/2014/main" val="20002"/>
                    </a:ext>
                  </a:extLst>
                </a:gridCol>
                <a:gridCol w="644864">
                  <a:extLst>
                    <a:ext uri="{9D8B030D-6E8A-4147-A177-3AD203B41FA5}">
                      <a16:colId xmlns:a16="http://schemas.microsoft.com/office/drawing/2014/main" val="20003"/>
                    </a:ext>
                  </a:extLst>
                </a:gridCol>
                <a:gridCol w="669701">
                  <a:extLst>
                    <a:ext uri="{9D8B030D-6E8A-4147-A177-3AD203B41FA5}">
                      <a16:colId xmlns:a16="http://schemas.microsoft.com/office/drawing/2014/main" val="20004"/>
                    </a:ext>
                  </a:extLst>
                </a:gridCol>
              </a:tblGrid>
              <a:tr h="630714">
                <a:tc>
                  <a:txBody>
                    <a:bodyPr/>
                    <a:lstStyle/>
                    <a:p>
                      <a:r>
                        <a:rPr lang="sv-SE" sz="1200" dirty="0">
                          <a:latin typeface="+mj-lt"/>
                        </a:rPr>
                        <a:t>Kommun</a:t>
                      </a:r>
                    </a:p>
                  </a:txBody>
                  <a:tcPr marL="81383" marR="81383" marT="40691" marB="40691"/>
                </a:tc>
                <a:tc>
                  <a:txBody>
                    <a:bodyPr/>
                    <a:lstStyle/>
                    <a:p>
                      <a:r>
                        <a:rPr lang="sv-SE" sz="1200" dirty="0">
                          <a:latin typeface="+mj-lt"/>
                        </a:rPr>
                        <a:t>ABO</a:t>
                      </a:r>
                    </a:p>
                  </a:txBody>
                  <a:tcPr marL="81383" marR="81383" marT="40691" marB="40691"/>
                </a:tc>
                <a:tc>
                  <a:txBody>
                    <a:bodyPr/>
                    <a:lstStyle/>
                    <a:p>
                      <a:r>
                        <a:rPr lang="sv-SE" sz="1200" dirty="0">
                          <a:latin typeface="+mj-lt"/>
                        </a:rPr>
                        <a:t>EBO </a:t>
                      </a:r>
                    </a:p>
                  </a:txBody>
                  <a:tcPr marL="81383" marR="81383" marT="40691" marB="40691"/>
                </a:tc>
                <a:tc>
                  <a:txBody>
                    <a:bodyPr/>
                    <a:lstStyle/>
                    <a:p>
                      <a:r>
                        <a:rPr lang="sv-SE" sz="1200" dirty="0">
                          <a:latin typeface="+mj-lt"/>
                        </a:rPr>
                        <a:t>Övrigt boende</a:t>
                      </a:r>
                    </a:p>
                  </a:txBody>
                  <a:tcPr marL="81383" marR="81383" marT="40691" marB="40691"/>
                </a:tc>
                <a:tc>
                  <a:txBody>
                    <a:bodyPr/>
                    <a:lstStyle/>
                    <a:p>
                      <a:r>
                        <a:rPr lang="sv-SE" sz="1200" dirty="0">
                          <a:latin typeface="+mj-lt"/>
                        </a:rPr>
                        <a:t>Summa </a:t>
                      </a:r>
                    </a:p>
                  </a:txBody>
                  <a:tcPr marL="81383" marR="81383" marT="40691" marB="40691"/>
                </a:tc>
                <a:extLst>
                  <a:ext uri="{0D108BD9-81ED-4DB2-BD59-A6C34878D82A}">
                    <a16:rowId xmlns:a16="http://schemas.microsoft.com/office/drawing/2014/main" val="10000"/>
                  </a:ext>
                </a:extLst>
              </a:tr>
              <a:tr h="304614">
                <a:tc>
                  <a:txBody>
                    <a:bodyPr/>
                    <a:lstStyle/>
                    <a:p>
                      <a:r>
                        <a:rPr lang="sv-SE" sz="1300" dirty="0">
                          <a:latin typeface="+mj-lt"/>
                        </a:rPr>
                        <a:t>Bengtsfors</a:t>
                      </a:r>
                    </a:p>
                  </a:txBody>
                  <a:tcPr marL="81383" marR="81383" marT="40691" marB="40691"/>
                </a:tc>
                <a:tc>
                  <a:txBody>
                    <a:bodyPr/>
                    <a:lstStyle/>
                    <a:p>
                      <a:r>
                        <a:rPr lang="sv-SE" sz="1200" dirty="0">
                          <a:latin typeface="+mj-lt"/>
                        </a:rPr>
                        <a:t>   214</a:t>
                      </a:r>
                    </a:p>
                  </a:txBody>
                  <a:tcPr marL="81383" marR="81383" marT="40691" marB="40691"/>
                </a:tc>
                <a:tc>
                  <a:txBody>
                    <a:bodyPr/>
                    <a:lstStyle/>
                    <a:p>
                      <a:r>
                        <a:rPr lang="sv-SE" sz="1200" dirty="0">
                          <a:latin typeface="+mj-lt"/>
                        </a:rPr>
                        <a:t>  18</a:t>
                      </a:r>
                    </a:p>
                  </a:txBody>
                  <a:tcPr marL="81383" marR="81383" marT="40691" marB="40691"/>
                </a:tc>
                <a:tc>
                  <a:txBody>
                    <a:bodyPr/>
                    <a:lstStyle/>
                    <a:p>
                      <a:r>
                        <a:rPr lang="sv-SE" sz="1200" b="0" dirty="0">
                          <a:latin typeface="+mj-lt"/>
                        </a:rPr>
                        <a:t>  22</a:t>
                      </a:r>
                    </a:p>
                  </a:txBody>
                  <a:tcPr marL="81383" marR="81383" marT="40691" marB="40691"/>
                </a:tc>
                <a:tc>
                  <a:txBody>
                    <a:bodyPr/>
                    <a:lstStyle/>
                    <a:p>
                      <a:r>
                        <a:rPr lang="sv-SE" sz="1200" b="1" dirty="0">
                          <a:latin typeface="+mj-lt"/>
                        </a:rPr>
                        <a:t>   254</a:t>
                      </a:r>
                    </a:p>
                  </a:txBody>
                  <a:tcPr marL="81383" marR="81383" marT="40691" marB="40691"/>
                </a:tc>
                <a:extLst>
                  <a:ext uri="{0D108BD9-81ED-4DB2-BD59-A6C34878D82A}">
                    <a16:rowId xmlns:a16="http://schemas.microsoft.com/office/drawing/2014/main" val="10001"/>
                  </a:ext>
                </a:extLst>
              </a:tr>
              <a:tr h="304614">
                <a:tc>
                  <a:txBody>
                    <a:bodyPr/>
                    <a:lstStyle/>
                    <a:p>
                      <a:r>
                        <a:rPr lang="sv-SE" sz="1300" dirty="0">
                          <a:latin typeface="+mj-lt"/>
                        </a:rPr>
                        <a:t>Dals-Ed</a:t>
                      </a:r>
                    </a:p>
                  </a:txBody>
                  <a:tcPr marL="81383" marR="81383" marT="40691" marB="40691"/>
                </a:tc>
                <a:tc>
                  <a:txBody>
                    <a:bodyPr/>
                    <a:lstStyle/>
                    <a:p>
                      <a:r>
                        <a:rPr lang="sv-SE" sz="1200" dirty="0">
                          <a:latin typeface="+mj-lt"/>
                        </a:rPr>
                        <a:t>   </a:t>
                      </a:r>
                      <a:r>
                        <a:rPr lang="sv-SE" sz="1200" baseline="0" dirty="0">
                          <a:latin typeface="+mj-lt"/>
                        </a:rPr>
                        <a:t>  24</a:t>
                      </a:r>
                      <a:endParaRPr lang="sv-SE" sz="1200" dirty="0">
                        <a:latin typeface="+mj-lt"/>
                      </a:endParaRPr>
                    </a:p>
                  </a:txBody>
                  <a:tcPr marL="81383" marR="81383" marT="40691" marB="40691"/>
                </a:tc>
                <a:tc>
                  <a:txBody>
                    <a:bodyPr/>
                    <a:lstStyle/>
                    <a:p>
                      <a:r>
                        <a:rPr lang="sv-SE" sz="1200" dirty="0">
                          <a:latin typeface="+mj-lt"/>
                        </a:rPr>
                        <a:t>    2</a:t>
                      </a:r>
                    </a:p>
                  </a:txBody>
                  <a:tcPr marL="81383" marR="81383" marT="40691" marB="40691"/>
                </a:tc>
                <a:tc>
                  <a:txBody>
                    <a:bodyPr/>
                    <a:lstStyle/>
                    <a:p>
                      <a:r>
                        <a:rPr lang="sv-SE" sz="1200" b="0" dirty="0">
                          <a:latin typeface="+mj-lt"/>
                        </a:rPr>
                        <a:t>  21</a:t>
                      </a:r>
                    </a:p>
                  </a:txBody>
                  <a:tcPr marL="81383" marR="81383" marT="40691" marB="40691"/>
                </a:tc>
                <a:tc>
                  <a:txBody>
                    <a:bodyPr/>
                    <a:lstStyle/>
                    <a:p>
                      <a:r>
                        <a:rPr lang="sv-SE" sz="1200" b="1" dirty="0">
                          <a:latin typeface="+mj-lt"/>
                        </a:rPr>
                        <a:t>   </a:t>
                      </a:r>
                      <a:r>
                        <a:rPr lang="sv-SE" sz="1200" b="1" baseline="0" dirty="0">
                          <a:latin typeface="+mj-lt"/>
                        </a:rPr>
                        <a:t>  47</a:t>
                      </a:r>
                      <a:endParaRPr lang="sv-SE" sz="1200" b="1" dirty="0">
                        <a:latin typeface="+mj-lt"/>
                      </a:endParaRPr>
                    </a:p>
                  </a:txBody>
                  <a:tcPr marL="81383" marR="81383" marT="40691" marB="40691"/>
                </a:tc>
                <a:extLst>
                  <a:ext uri="{0D108BD9-81ED-4DB2-BD59-A6C34878D82A}">
                    <a16:rowId xmlns:a16="http://schemas.microsoft.com/office/drawing/2014/main" val="10002"/>
                  </a:ext>
                </a:extLst>
              </a:tr>
              <a:tr h="304614">
                <a:tc>
                  <a:txBody>
                    <a:bodyPr/>
                    <a:lstStyle/>
                    <a:p>
                      <a:r>
                        <a:rPr lang="sv-SE" sz="1300" dirty="0">
                          <a:latin typeface="+mj-lt"/>
                        </a:rPr>
                        <a:t>Färgelanda</a:t>
                      </a:r>
                    </a:p>
                  </a:txBody>
                  <a:tcPr marL="81383" marR="81383" marT="40691" marB="40691"/>
                </a:tc>
                <a:tc>
                  <a:txBody>
                    <a:bodyPr/>
                    <a:lstStyle/>
                    <a:p>
                      <a:r>
                        <a:rPr lang="sv-SE" sz="1200" dirty="0">
                          <a:latin typeface="+mj-lt"/>
                        </a:rPr>
                        <a:t>   131</a:t>
                      </a:r>
                    </a:p>
                  </a:txBody>
                  <a:tcPr marL="81383" marR="81383" marT="40691" marB="40691"/>
                </a:tc>
                <a:tc>
                  <a:txBody>
                    <a:bodyPr/>
                    <a:lstStyle/>
                    <a:p>
                      <a:r>
                        <a:rPr lang="sv-SE" sz="1200" dirty="0">
                          <a:latin typeface="+mj-lt"/>
                        </a:rPr>
                        <a:t>  </a:t>
                      </a:r>
                      <a:r>
                        <a:rPr lang="sv-SE" sz="1200" baseline="0" dirty="0">
                          <a:latin typeface="+mj-lt"/>
                        </a:rPr>
                        <a:t>  5</a:t>
                      </a:r>
                      <a:endParaRPr lang="sv-SE" sz="1200" dirty="0">
                        <a:latin typeface="+mj-lt"/>
                      </a:endParaRPr>
                    </a:p>
                  </a:txBody>
                  <a:tcPr marL="81383" marR="81383" marT="40691" marB="40691"/>
                </a:tc>
                <a:tc>
                  <a:txBody>
                    <a:bodyPr/>
                    <a:lstStyle/>
                    <a:p>
                      <a:r>
                        <a:rPr lang="sv-SE" sz="1200" b="0" dirty="0">
                          <a:latin typeface="+mj-lt"/>
                        </a:rPr>
                        <a:t>  20</a:t>
                      </a:r>
                    </a:p>
                  </a:txBody>
                  <a:tcPr marL="81383" marR="81383" marT="40691" marB="40691"/>
                </a:tc>
                <a:tc>
                  <a:txBody>
                    <a:bodyPr/>
                    <a:lstStyle/>
                    <a:p>
                      <a:r>
                        <a:rPr lang="sv-SE" sz="1200" b="1" dirty="0">
                          <a:latin typeface="+mj-lt"/>
                        </a:rPr>
                        <a:t>   156</a:t>
                      </a:r>
                    </a:p>
                  </a:txBody>
                  <a:tcPr marL="81383" marR="81383" marT="40691" marB="40691"/>
                </a:tc>
                <a:extLst>
                  <a:ext uri="{0D108BD9-81ED-4DB2-BD59-A6C34878D82A}">
                    <a16:rowId xmlns:a16="http://schemas.microsoft.com/office/drawing/2014/main" val="10003"/>
                  </a:ext>
                </a:extLst>
              </a:tr>
              <a:tr h="304614">
                <a:tc>
                  <a:txBody>
                    <a:bodyPr/>
                    <a:lstStyle/>
                    <a:p>
                      <a:r>
                        <a:rPr lang="sv-SE" sz="1300" dirty="0">
                          <a:latin typeface="+mj-lt"/>
                        </a:rPr>
                        <a:t>Lysekil</a:t>
                      </a:r>
                    </a:p>
                  </a:txBody>
                  <a:tcPr marL="81383" marR="81383" marT="40691" marB="40691"/>
                </a:tc>
                <a:tc>
                  <a:txBody>
                    <a:bodyPr/>
                    <a:lstStyle/>
                    <a:p>
                      <a:r>
                        <a:rPr lang="sv-SE" sz="1200" dirty="0">
                          <a:latin typeface="+mj-lt"/>
                        </a:rPr>
                        <a:t>   100</a:t>
                      </a:r>
                    </a:p>
                  </a:txBody>
                  <a:tcPr marL="81383" marR="81383" marT="40691" marB="40691"/>
                </a:tc>
                <a:tc>
                  <a:txBody>
                    <a:bodyPr/>
                    <a:lstStyle/>
                    <a:p>
                      <a:r>
                        <a:rPr lang="sv-SE" sz="1200" dirty="0">
                          <a:latin typeface="+mj-lt"/>
                        </a:rPr>
                        <a:t>  37</a:t>
                      </a:r>
                    </a:p>
                  </a:txBody>
                  <a:tcPr marL="81383" marR="81383" marT="40691" marB="40691"/>
                </a:tc>
                <a:tc>
                  <a:txBody>
                    <a:bodyPr/>
                    <a:lstStyle/>
                    <a:p>
                      <a:r>
                        <a:rPr lang="sv-SE" sz="1200" b="0" dirty="0">
                          <a:latin typeface="+mj-lt"/>
                        </a:rPr>
                        <a:t>  42</a:t>
                      </a:r>
                    </a:p>
                  </a:txBody>
                  <a:tcPr marL="81383" marR="81383" marT="40691" marB="40691"/>
                </a:tc>
                <a:tc>
                  <a:txBody>
                    <a:bodyPr/>
                    <a:lstStyle/>
                    <a:p>
                      <a:r>
                        <a:rPr lang="sv-SE" sz="1200" b="1" dirty="0">
                          <a:latin typeface="+mj-lt"/>
                        </a:rPr>
                        <a:t>   179</a:t>
                      </a:r>
                    </a:p>
                  </a:txBody>
                  <a:tcPr marL="81383" marR="81383" marT="40691" marB="40691"/>
                </a:tc>
                <a:extLst>
                  <a:ext uri="{0D108BD9-81ED-4DB2-BD59-A6C34878D82A}">
                    <a16:rowId xmlns:a16="http://schemas.microsoft.com/office/drawing/2014/main" val="10004"/>
                  </a:ext>
                </a:extLst>
              </a:tr>
              <a:tr h="304614">
                <a:tc>
                  <a:txBody>
                    <a:bodyPr/>
                    <a:lstStyle/>
                    <a:p>
                      <a:r>
                        <a:rPr lang="sv-SE" sz="1300" dirty="0">
                          <a:latin typeface="+mj-lt"/>
                        </a:rPr>
                        <a:t>Mellerud</a:t>
                      </a:r>
                    </a:p>
                  </a:txBody>
                  <a:tcPr marL="81383" marR="81383" marT="40691" marB="40691"/>
                </a:tc>
                <a:tc>
                  <a:txBody>
                    <a:bodyPr/>
                    <a:lstStyle/>
                    <a:p>
                      <a:r>
                        <a:rPr lang="sv-SE" sz="1200" dirty="0">
                          <a:latin typeface="+mj-lt"/>
                        </a:rPr>
                        <a:t>   387</a:t>
                      </a:r>
                    </a:p>
                  </a:txBody>
                  <a:tcPr marL="81383" marR="81383" marT="40691" marB="40691"/>
                </a:tc>
                <a:tc>
                  <a:txBody>
                    <a:bodyPr/>
                    <a:lstStyle/>
                    <a:p>
                      <a:r>
                        <a:rPr lang="sv-SE" sz="1200" dirty="0">
                          <a:latin typeface="+mj-lt"/>
                        </a:rPr>
                        <a:t>  40</a:t>
                      </a:r>
                    </a:p>
                  </a:txBody>
                  <a:tcPr marL="81383" marR="81383" marT="40691" marB="40691"/>
                </a:tc>
                <a:tc>
                  <a:txBody>
                    <a:bodyPr/>
                    <a:lstStyle/>
                    <a:p>
                      <a:r>
                        <a:rPr lang="sv-SE" sz="1200" b="0" dirty="0">
                          <a:latin typeface="+mj-lt"/>
                        </a:rPr>
                        <a:t>  17</a:t>
                      </a:r>
                    </a:p>
                  </a:txBody>
                  <a:tcPr marL="81383" marR="81383" marT="40691" marB="40691"/>
                </a:tc>
                <a:tc>
                  <a:txBody>
                    <a:bodyPr/>
                    <a:lstStyle/>
                    <a:p>
                      <a:r>
                        <a:rPr lang="sv-SE" sz="1200" b="1" dirty="0">
                          <a:latin typeface="+mj-lt"/>
                        </a:rPr>
                        <a:t>   444</a:t>
                      </a:r>
                    </a:p>
                  </a:txBody>
                  <a:tcPr marL="81383" marR="81383" marT="40691" marB="40691"/>
                </a:tc>
                <a:extLst>
                  <a:ext uri="{0D108BD9-81ED-4DB2-BD59-A6C34878D82A}">
                    <a16:rowId xmlns:a16="http://schemas.microsoft.com/office/drawing/2014/main" val="10005"/>
                  </a:ext>
                </a:extLst>
              </a:tr>
              <a:tr h="304614">
                <a:tc>
                  <a:txBody>
                    <a:bodyPr/>
                    <a:lstStyle/>
                    <a:p>
                      <a:r>
                        <a:rPr lang="sv-SE" sz="1300" dirty="0">
                          <a:latin typeface="+mj-lt"/>
                        </a:rPr>
                        <a:t>Munkedal</a:t>
                      </a:r>
                    </a:p>
                  </a:txBody>
                  <a:tcPr marL="81383" marR="81383" marT="40691" marB="40691"/>
                </a:tc>
                <a:tc>
                  <a:txBody>
                    <a:bodyPr/>
                    <a:lstStyle/>
                    <a:p>
                      <a:r>
                        <a:rPr lang="sv-SE" sz="1200" dirty="0">
                          <a:latin typeface="+mj-lt"/>
                        </a:rPr>
                        <a:t>   219</a:t>
                      </a:r>
                    </a:p>
                  </a:txBody>
                  <a:tcPr marL="81383" marR="81383" marT="40691" marB="40691"/>
                </a:tc>
                <a:tc>
                  <a:txBody>
                    <a:bodyPr/>
                    <a:lstStyle/>
                    <a:p>
                      <a:r>
                        <a:rPr lang="sv-SE" sz="1200" dirty="0">
                          <a:latin typeface="+mj-lt"/>
                        </a:rPr>
                        <a:t>  17</a:t>
                      </a:r>
                    </a:p>
                  </a:txBody>
                  <a:tcPr marL="81383" marR="81383" marT="40691" marB="40691"/>
                </a:tc>
                <a:tc>
                  <a:txBody>
                    <a:bodyPr/>
                    <a:lstStyle/>
                    <a:p>
                      <a:r>
                        <a:rPr lang="sv-SE" sz="1200" b="0" dirty="0">
                          <a:latin typeface="+mj-lt"/>
                        </a:rPr>
                        <a:t>  41</a:t>
                      </a:r>
                    </a:p>
                  </a:txBody>
                  <a:tcPr marL="81383" marR="81383" marT="40691" marB="40691"/>
                </a:tc>
                <a:tc>
                  <a:txBody>
                    <a:bodyPr/>
                    <a:lstStyle/>
                    <a:p>
                      <a:r>
                        <a:rPr lang="sv-SE" sz="1200" b="1" dirty="0">
                          <a:latin typeface="+mj-lt"/>
                        </a:rPr>
                        <a:t>   277</a:t>
                      </a:r>
                    </a:p>
                  </a:txBody>
                  <a:tcPr marL="81383" marR="81383" marT="40691" marB="40691"/>
                </a:tc>
                <a:extLst>
                  <a:ext uri="{0D108BD9-81ED-4DB2-BD59-A6C34878D82A}">
                    <a16:rowId xmlns:a16="http://schemas.microsoft.com/office/drawing/2014/main" val="10006"/>
                  </a:ext>
                </a:extLst>
              </a:tr>
              <a:tr h="304614">
                <a:tc>
                  <a:txBody>
                    <a:bodyPr/>
                    <a:lstStyle/>
                    <a:p>
                      <a:r>
                        <a:rPr lang="sv-SE" sz="1300" dirty="0">
                          <a:latin typeface="+mj-lt"/>
                        </a:rPr>
                        <a:t>Orust</a:t>
                      </a:r>
                    </a:p>
                  </a:txBody>
                  <a:tcPr marL="81383" marR="81383" marT="40691" marB="40691"/>
                </a:tc>
                <a:tc>
                  <a:txBody>
                    <a:bodyPr/>
                    <a:lstStyle/>
                    <a:p>
                      <a:r>
                        <a:rPr lang="sv-SE" sz="1200" dirty="0">
                          <a:latin typeface="+mj-lt"/>
                        </a:rPr>
                        <a:t>     20</a:t>
                      </a:r>
                    </a:p>
                  </a:txBody>
                  <a:tcPr marL="81383" marR="81383" marT="40691" marB="40691"/>
                </a:tc>
                <a:tc>
                  <a:txBody>
                    <a:bodyPr/>
                    <a:lstStyle/>
                    <a:p>
                      <a:r>
                        <a:rPr lang="sv-SE" sz="1200" dirty="0">
                          <a:latin typeface="+mj-lt"/>
                        </a:rPr>
                        <a:t>  </a:t>
                      </a:r>
                      <a:r>
                        <a:rPr lang="sv-SE" sz="1200" baseline="0" dirty="0">
                          <a:latin typeface="+mj-lt"/>
                        </a:rPr>
                        <a:t>23</a:t>
                      </a:r>
                      <a:endParaRPr lang="sv-SE" sz="1200" dirty="0">
                        <a:latin typeface="+mj-lt"/>
                      </a:endParaRPr>
                    </a:p>
                  </a:txBody>
                  <a:tcPr marL="81383" marR="81383" marT="40691" marB="40691"/>
                </a:tc>
                <a:tc>
                  <a:txBody>
                    <a:bodyPr/>
                    <a:lstStyle/>
                    <a:p>
                      <a:r>
                        <a:rPr lang="sv-SE" sz="1200" b="0" dirty="0">
                          <a:latin typeface="+mj-lt"/>
                        </a:rPr>
                        <a:t>  36</a:t>
                      </a:r>
                    </a:p>
                  </a:txBody>
                  <a:tcPr marL="81383" marR="81383" marT="40691" marB="40691"/>
                </a:tc>
                <a:tc>
                  <a:txBody>
                    <a:bodyPr/>
                    <a:lstStyle/>
                    <a:p>
                      <a:r>
                        <a:rPr lang="sv-SE" sz="1200" b="1" dirty="0">
                          <a:latin typeface="+mj-lt"/>
                        </a:rPr>
                        <a:t>   79</a:t>
                      </a:r>
                    </a:p>
                  </a:txBody>
                  <a:tcPr marL="81383" marR="81383" marT="40691" marB="40691"/>
                </a:tc>
                <a:extLst>
                  <a:ext uri="{0D108BD9-81ED-4DB2-BD59-A6C34878D82A}">
                    <a16:rowId xmlns:a16="http://schemas.microsoft.com/office/drawing/2014/main" val="10007"/>
                  </a:ext>
                </a:extLst>
              </a:tr>
              <a:tr h="304614">
                <a:tc>
                  <a:txBody>
                    <a:bodyPr/>
                    <a:lstStyle/>
                    <a:p>
                      <a:r>
                        <a:rPr lang="sv-SE" sz="1300" dirty="0">
                          <a:latin typeface="+mj-lt"/>
                        </a:rPr>
                        <a:t>Sotenäs</a:t>
                      </a:r>
                    </a:p>
                  </a:txBody>
                  <a:tcPr marL="81383" marR="81383" marT="40691" marB="40691"/>
                </a:tc>
                <a:tc>
                  <a:txBody>
                    <a:bodyPr/>
                    <a:lstStyle/>
                    <a:p>
                      <a:r>
                        <a:rPr lang="sv-SE" sz="1200" dirty="0">
                          <a:latin typeface="+mj-lt"/>
                        </a:rPr>
                        <a:t>   </a:t>
                      </a:r>
                      <a:r>
                        <a:rPr lang="sv-SE" sz="1200" baseline="0" dirty="0">
                          <a:latin typeface="+mj-lt"/>
                        </a:rPr>
                        <a:t>    2</a:t>
                      </a:r>
                      <a:endParaRPr lang="sv-SE" sz="1200" dirty="0">
                        <a:latin typeface="+mj-lt"/>
                      </a:endParaRPr>
                    </a:p>
                  </a:txBody>
                  <a:tcPr marL="81383" marR="81383" marT="40691" marB="40691"/>
                </a:tc>
                <a:tc>
                  <a:txBody>
                    <a:bodyPr/>
                    <a:lstStyle/>
                    <a:p>
                      <a:r>
                        <a:rPr lang="sv-SE" sz="1200" dirty="0">
                          <a:latin typeface="+mj-lt"/>
                        </a:rPr>
                        <a:t>  28</a:t>
                      </a:r>
                    </a:p>
                  </a:txBody>
                  <a:tcPr marL="81383" marR="81383" marT="40691" marB="40691"/>
                </a:tc>
                <a:tc>
                  <a:txBody>
                    <a:bodyPr/>
                    <a:lstStyle/>
                    <a:p>
                      <a:r>
                        <a:rPr lang="sv-SE" sz="1200" b="0" dirty="0">
                          <a:latin typeface="+mj-lt"/>
                        </a:rPr>
                        <a:t>  34</a:t>
                      </a:r>
                    </a:p>
                  </a:txBody>
                  <a:tcPr marL="81383" marR="81383" marT="40691" marB="40691"/>
                </a:tc>
                <a:tc>
                  <a:txBody>
                    <a:bodyPr/>
                    <a:lstStyle/>
                    <a:p>
                      <a:r>
                        <a:rPr lang="sv-SE" sz="1200" b="1" dirty="0">
                          <a:latin typeface="+mj-lt"/>
                        </a:rPr>
                        <a:t>   </a:t>
                      </a:r>
                      <a:r>
                        <a:rPr lang="sv-SE" sz="1200" b="1" baseline="0" dirty="0">
                          <a:latin typeface="+mj-lt"/>
                        </a:rPr>
                        <a:t>  64</a:t>
                      </a:r>
                      <a:endParaRPr lang="sv-SE" sz="1200" b="1" dirty="0">
                        <a:latin typeface="+mj-lt"/>
                      </a:endParaRPr>
                    </a:p>
                  </a:txBody>
                  <a:tcPr marL="81383" marR="81383" marT="40691" marB="40691"/>
                </a:tc>
                <a:extLst>
                  <a:ext uri="{0D108BD9-81ED-4DB2-BD59-A6C34878D82A}">
                    <a16:rowId xmlns:a16="http://schemas.microsoft.com/office/drawing/2014/main" val="10008"/>
                  </a:ext>
                </a:extLst>
              </a:tr>
              <a:tr h="304614">
                <a:tc>
                  <a:txBody>
                    <a:bodyPr/>
                    <a:lstStyle/>
                    <a:p>
                      <a:r>
                        <a:rPr lang="sv-SE" sz="1300" dirty="0">
                          <a:latin typeface="+mj-lt"/>
                        </a:rPr>
                        <a:t>Strömstad</a:t>
                      </a:r>
                    </a:p>
                  </a:txBody>
                  <a:tcPr marL="81383" marR="81383" marT="40691" marB="40691"/>
                </a:tc>
                <a:tc>
                  <a:txBody>
                    <a:bodyPr/>
                    <a:lstStyle/>
                    <a:p>
                      <a:r>
                        <a:rPr lang="sv-SE" sz="1200" dirty="0">
                          <a:latin typeface="+mj-lt"/>
                        </a:rPr>
                        <a:t>       1</a:t>
                      </a:r>
                    </a:p>
                  </a:txBody>
                  <a:tcPr marL="81383" marR="81383" marT="40691" marB="40691"/>
                </a:tc>
                <a:tc>
                  <a:txBody>
                    <a:bodyPr/>
                    <a:lstStyle/>
                    <a:p>
                      <a:r>
                        <a:rPr lang="sv-SE" sz="1200" dirty="0">
                          <a:latin typeface="+mj-lt"/>
                        </a:rPr>
                        <a:t>  81</a:t>
                      </a:r>
                    </a:p>
                  </a:txBody>
                  <a:tcPr marL="81383" marR="81383" marT="40691" marB="40691"/>
                </a:tc>
                <a:tc>
                  <a:txBody>
                    <a:bodyPr/>
                    <a:lstStyle/>
                    <a:p>
                      <a:r>
                        <a:rPr lang="sv-SE" sz="1200" b="0" dirty="0">
                          <a:latin typeface="+mj-lt"/>
                        </a:rPr>
                        <a:t>  36</a:t>
                      </a:r>
                    </a:p>
                  </a:txBody>
                  <a:tcPr marL="81383" marR="81383" marT="40691" marB="40691"/>
                </a:tc>
                <a:tc>
                  <a:txBody>
                    <a:bodyPr/>
                    <a:lstStyle/>
                    <a:p>
                      <a:r>
                        <a:rPr lang="sv-SE" sz="1200" b="1" dirty="0">
                          <a:latin typeface="+mj-lt"/>
                        </a:rPr>
                        <a:t>   118</a:t>
                      </a:r>
                    </a:p>
                  </a:txBody>
                  <a:tcPr marL="81383" marR="81383" marT="40691" marB="40691"/>
                </a:tc>
                <a:extLst>
                  <a:ext uri="{0D108BD9-81ED-4DB2-BD59-A6C34878D82A}">
                    <a16:rowId xmlns:a16="http://schemas.microsoft.com/office/drawing/2014/main" val="10009"/>
                  </a:ext>
                </a:extLst>
              </a:tr>
              <a:tr h="304614">
                <a:tc>
                  <a:txBody>
                    <a:bodyPr/>
                    <a:lstStyle/>
                    <a:p>
                      <a:r>
                        <a:rPr lang="sv-SE" sz="1300" dirty="0">
                          <a:latin typeface="+mj-lt"/>
                        </a:rPr>
                        <a:t>Tanum</a:t>
                      </a:r>
                    </a:p>
                  </a:txBody>
                  <a:tcPr marL="81383" marR="81383" marT="40691" marB="40691"/>
                </a:tc>
                <a:tc>
                  <a:txBody>
                    <a:bodyPr/>
                    <a:lstStyle/>
                    <a:p>
                      <a:r>
                        <a:rPr lang="sv-SE" sz="1200" dirty="0">
                          <a:latin typeface="+mj-lt"/>
                        </a:rPr>
                        <a:t>   </a:t>
                      </a:r>
                      <a:r>
                        <a:rPr lang="sv-SE" sz="1200" baseline="0" dirty="0">
                          <a:latin typeface="+mj-lt"/>
                        </a:rPr>
                        <a:t>  14</a:t>
                      </a:r>
                      <a:endParaRPr lang="sv-SE" sz="1200" dirty="0">
                        <a:latin typeface="+mj-lt"/>
                      </a:endParaRPr>
                    </a:p>
                  </a:txBody>
                  <a:tcPr marL="81383" marR="81383" marT="40691" marB="40691"/>
                </a:tc>
                <a:tc>
                  <a:txBody>
                    <a:bodyPr/>
                    <a:lstStyle/>
                    <a:p>
                      <a:r>
                        <a:rPr lang="sv-SE" sz="1200" dirty="0">
                          <a:latin typeface="+mj-lt"/>
                        </a:rPr>
                        <a:t>  31</a:t>
                      </a:r>
                    </a:p>
                  </a:txBody>
                  <a:tcPr marL="81383" marR="81383" marT="40691" marB="40691"/>
                </a:tc>
                <a:tc>
                  <a:txBody>
                    <a:bodyPr/>
                    <a:lstStyle/>
                    <a:p>
                      <a:r>
                        <a:rPr lang="sv-SE" sz="1200" b="0" dirty="0">
                          <a:latin typeface="+mj-lt"/>
                        </a:rPr>
                        <a:t>  43</a:t>
                      </a:r>
                    </a:p>
                  </a:txBody>
                  <a:tcPr marL="81383" marR="81383" marT="40691" marB="40691"/>
                </a:tc>
                <a:tc>
                  <a:txBody>
                    <a:bodyPr/>
                    <a:lstStyle/>
                    <a:p>
                      <a:r>
                        <a:rPr lang="sv-SE" sz="1200" b="1" dirty="0">
                          <a:latin typeface="+mj-lt"/>
                        </a:rPr>
                        <a:t>   </a:t>
                      </a:r>
                      <a:r>
                        <a:rPr lang="sv-SE" sz="1200" b="1" baseline="0" dirty="0">
                          <a:latin typeface="+mj-lt"/>
                        </a:rPr>
                        <a:t>  88</a:t>
                      </a:r>
                      <a:endParaRPr lang="sv-SE" sz="1200" b="1" dirty="0">
                        <a:latin typeface="+mj-lt"/>
                      </a:endParaRPr>
                    </a:p>
                  </a:txBody>
                  <a:tcPr marL="81383" marR="81383" marT="40691" marB="40691"/>
                </a:tc>
                <a:extLst>
                  <a:ext uri="{0D108BD9-81ED-4DB2-BD59-A6C34878D82A}">
                    <a16:rowId xmlns:a16="http://schemas.microsoft.com/office/drawing/2014/main" val="10010"/>
                  </a:ext>
                </a:extLst>
              </a:tr>
              <a:tr h="304614">
                <a:tc>
                  <a:txBody>
                    <a:bodyPr/>
                    <a:lstStyle/>
                    <a:p>
                      <a:r>
                        <a:rPr lang="sv-SE" sz="1300" dirty="0">
                          <a:latin typeface="+mj-lt"/>
                        </a:rPr>
                        <a:t>Trollhättan</a:t>
                      </a:r>
                    </a:p>
                  </a:txBody>
                  <a:tcPr marL="81383" marR="81383" marT="40691" marB="40691"/>
                </a:tc>
                <a:tc>
                  <a:txBody>
                    <a:bodyPr/>
                    <a:lstStyle/>
                    <a:p>
                      <a:r>
                        <a:rPr lang="sv-SE" sz="1200" dirty="0">
                          <a:latin typeface="+mj-lt"/>
                        </a:rPr>
                        <a:t>   119</a:t>
                      </a:r>
                    </a:p>
                  </a:txBody>
                  <a:tcPr marL="81383" marR="81383" marT="40691" marB="40691"/>
                </a:tc>
                <a:tc>
                  <a:txBody>
                    <a:bodyPr/>
                    <a:lstStyle/>
                    <a:p>
                      <a:r>
                        <a:rPr lang="sv-SE" sz="1200" dirty="0">
                          <a:latin typeface="+mj-lt"/>
                        </a:rPr>
                        <a:t>244</a:t>
                      </a:r>
                    </a:p>
                  </a:txBody>
                  <a:tcPr marL="81383" marR="81383" marT="40691" marB="40691"/>
                </a:tc>
                <a:tc>
                  <a:txBody>
                    <a:bodyPr/>
                    <a:lstStyle/>
                    <a:p>
                      <a:r>
                        <a:rPr lang="sv-SE" sz="1200" b="0" dirty="0">
                          <a:latin typeface="+mj-lt"/>
                        </a:rPr>
                        <a:t>105</a:t>
                      </a:r>
                    </a:p>
                  </a:txBody>
                  <a:tcPr marL="81383" marR="81383" marT="40691" marB="40691"/>
                </a:tc>
                <a:tc>
                  <a:txBody>
                    <a:bodyPr/>
                    <a:lstStyle/>
                    <a:p>
                      <a:r>
                        <a:rPr lang="sv-SE" sz="1200" b="1" dirty="0">
                          <a:latin typeface="+mj-lt"/>
                        </a:rPr>
                        <a:t>   468</a:t>
                      </a:r>
                    </a:p>
                  </a:txBody>
                  <a:tcPr marL="81383" marR="81383" marT="40691" marB="40691"/>
                </a:tc>
                <a:extLst>
                  <a:ext uri="{0D108BD9-81ED-4DB2-BD59-A6C34878D82A}">
                    <a16:rowId xmlns:a16="http://schemas.microsoft.com/office/drawing/2014/main" val="10011"/>
                  </a:ext>
                </a:extLst>
              </a:tr>
              <a:tr h="304614">
                <a:tc>
                  <a:txBody>
                    <a:bodyPr/>
                    <a:lstStyle/>
                    <a:p>
                      <a:r>
                        <a:rPr lang="sv-SE" sz="1300" dirty="0">
                          <a:latin typeface="+mj-lt"/>
                        </a:rPr>
                        <a:t>Uddevalla</a:t>
                      </a:r>
                    </a:p>
                  </a:txBody>
                  <a:tcPr marL="81383" marR="81383" marT="40691" marB="40691"/>
                </a:tc>
                <a:tc>
                  <a:txBody>
                    <a:bodyPr/>
                    <a:lstStyle/>
                    <a:p>
                      <a:r>
                        <a:rPr lang="sv-SE" sz="1200" dirty="0">
                          <a:latin typeface="+mj-lt"/>
                        </a:rPr>
                        <a:t>   </a:t>
                      </a:r>
                      <a:r>
                        <a:rPr lang="sv-SE" sz="1200" baseline="0" dirty="0">
                          <a:latin typeface="+mj-lt"/>
                        </a:rPr>
                        <a:t>109</a:t>
                      </a:r>
                      <a:endParaRPr lang="sv-SE" sz="1200" dirty="0">
                        <a:latin typeface="+mj-lt"/>
                      </a:endParaRPr>
                    </a:p>
                  </a:txBody>
                  <a:tcPr marL="81383" marR="81383" marT="40691" marB="40691"/>
                </a:tc>
                <a:tc>
                  <a:txBody>
                    <a:bodyPr/>
                    <a:lstStyle/>
                    <a:p>
                      <a:r>
                        <a:rPr lang="sv-SE" sz="1200" dirty="0">
                          <a:latin typeface="+mj-lt"/>
                        </a:rPr>
                        <a:t>170</a:t>
                      </a:r>
                    </a:p>
                  </a:txBody>
                  <a:tcPr marL="81383" marR="81383" marT="40691" marB="40691"/>
                </a:tc>
                <a:tc>
                  <a:txBody>
                    <a:bodyPr/>
                    <a:lstStyle/>
                    <a:p>
                      <a:r>
                        <a:rPr lang="sv-SE" sz="1200" b="0" dirty="0">
                          <a:latin typeface="+mj-lt"/>
                        </a:rPr>
                        <a:t>143</a:t>
                      </a:r>
                    </a:p>
                  </a:txBody>
                  <a:tcPr marL="81383" marR="81383" marT="40691" marB="40691"/>
                </a:tc>
                <a:tc>
                  <a:txBody>
                    <a:bodyPr/>
                    <a:lstStyle/>
                    <a:p>
                      <a:r>
                        <a:rPr lang="sv-SE" sz="1200" b="1" dirty="0">
                          <a:latin typeface="+mj-lt"/>
                        </a:rPr>
                        <a:t>   422</a:t>
                      </a:r>
                    </a:p>
                  </a:txBody>
                  <a:tcPr marL="81383" marR="81383" marT="40691" marB="40691"/>
                </a:tc>
                <a:extLst>
                  <a:ext uri="{0D108BD9-81ED-4DB2-BD59-A6C34878D82A}">
                    <a16:rowId xmlns:a16="http://schemas.microsoft.com/office/drawing/2014/main" val="10012"/>
                  </a:ext>
                </a:extLst>
              </a:tr>
              <a:tr h="304614">
                <a:tc>
                  <a:txBody>
                    <a:bodyPr/>
                    <a:lstStyle/>
                    <a:p>
                      <a:r>
                        <a:rPr lang="sv-SE" sz="1300" dirty="0">
                          <a:latin typeface="+mj-lt"/>
                        </a:rPr>
                        <a:t>Vänersborg</a:t>
                      </a:r>
                    </a:p>
                  </a:txBody>
                  <a:tcPr marL="81383" marR="81383" marT="40691" marB="40691"/>
                </a:tc>
                <a:tc>
                  <a:txBody>
                    <a:bodyPr/>
                    <a:lstStyle/>
                    <a:p>
                      <a:r>
                        <a:rPr lang="sv-SE" sz="1200" baseline="0" dirty="0">
                          <a:latin typeface="+mj-lt"/>
                        </a:rPr>
                        <a:t>  990</a:t>
                      </a:r>
                      <a:endParaRPr lang="sv-SE" sz="1200" dirty="0">
                        <a:latin typeface="+mj-lt"/>
                      </a:endParaRPr>
                    </a:p>
                  </a:txBody>
                  <a:tcPr marL="81383" marR="81383" marT="40691" marB="40691"/>
                </a:tc>
                <a:tc>
                  <a:txBody>
                    <a:bodyPr/>
                    <a:lstStyle/>
                    <a:p>
                      <a:r>
                        <a:rPr lang="sv-SE" sz="1200" dirty="0">
                          <a:latin typeface="+mj-lt"/>
                        </a:rPr>
                        <a:t>134</a:t>
                      </a:r>
                    </a:p>
                  </a:txBody>
                  <a:tcPr marL="81383" marR="81383" marT="40691" marB="40691"/>
                </a:tc>
                <a:tc>
                  <a:txBody>
                    <a:bodyPr/>
                    <a:lstStyle/>
                    <a:p>
                      <a:r>
                        <a:rPr lang="sv-SE" sz="1200" b="0" baseline="0" dirty="0">
                          <a:latin typeface="+mj-lt"/>
                        </a:rPr>
                        <a:t>  96</a:t>
                      </a:r>
                      <a:endParaRPr lang="sv-SE" sz="1200" b="0" dirty="0">
                        <a:latin typeface="+mj-lt"/>
                      </a:endParaRPr>
                    </a:p>
                  </a:txBody>
                  <a:tcPr marL="81383" marR="81383" marT="40691" marB="40691"/>
                </a:tc>
                <a:tc>
                  <a:txBody>
                    <a:bodyPr/>
                    <a:lstStyle/>
                    <a:p>
                      <a:r>
                        <a:rPr lang="sv-SE" sz="1200" b="1" dirty="0">
                          <a:latin typeface="+mj-lt"/>
                        </a:rPr>
                        <a:t>1 220</a:t>
                      </a:r>
                    </a:p>
                  </a:txBody>
                  <a:tcPr marL="81383" marR="81383" marT="40691" marB="40691"/>
                </a:tc>
                <a:extLst>
                  <a:ext uri="{0D108BD9-81ED-4DB2-BD59-A6C34878D82A}">
                    <a16:rowId xmlns:a16="http://schemas.microsoft.com/office/drawing/2014/main" val="10013"/>
                  </a:ext>
                </a:extLst>
              </a:tr>
              <a:tr h="304614">
                <a:tc>
                  <a:txBody>
                    <a:bodyPr/>
                    <a:lstStyle/>
                    <a:p>
                      <a:r>
                        <a:rPr lang="sv-SE" sz="1300" dirty="0">
                          <a:latin typeface="+mj-lt"/>
                        </a:rPr>
                        <a:t>Åmål</a:t>
                      </a:r>
                    </a:p>
                  </a:txBody>
                  <a:tcPr marL="81383" marR="81383" marT="40691" marB="40691"/>
                </a:tc>
                <a:tc>
                  <a:txBody>
                    <a:bodyPr/>
                    <a:lstStyle/>
                    <a:p>
                      <a:r>
                        <a:rPr lang="sv-SE" sz="1200" dirty="0">
                          <a:latin typeface="+mj-lt"/>
                        </a:rPr>
                        <a:t>   122</a:t>
                      </a:r>
                    </a:p>
                  </a:txBody>
                  <a:tcPr marL="81383" marR="81383" marT="40691" marB="40691"/>
                </a:tc>
                <a:tc>
                  <a:txBody>
                    <a:bodyPr/>
                    <a:lstStyle/>
                    <a:p>
                      <a:r>
                        <a:rPr lang="sv-SE" sz="1200" baseline="0" dirty="0">
                          <a:latin typeface="+mj-lt"/>
                        </a:rPr>
                        <a:t>  50</a:t>
                      </a:r>
                      <a:endParaRPr lang="sv-SE" sz="1200" dirty="0">
                        <a:latin typeface="+mj-lt"/>
                      </a:endParaRPr>
                    </a:p>
                  </a:txBody>
                  <a:tcPr marL="81383" marR="81383" marT="40691" marB="40691"/>
                </a:tc>
                <a:tc>
                  <a:txBody>
                    <a:bodyPr/>
                    <a:lstStyle/>
                    <a:p>
                      <a:r>
                        <a:rPr lang="sv-SE" sz="1200" b="0" dirty="0">
                          <a:latin typeface="+mj-lt"/>
                        </a:rPr>
                        <a:t>  35</a:t>
                      </a:r>
                    </a:p>
                  </a:txBody>
                  <a:tcPr marL="81383" marR="81383" marT="40691" marB="40691"/>
                </a:tc>
                <a:tc>
                  <a:txBody>
                    <a:bodyPr/>
                    <a:lstStyle/>
                    <a:p>
                      <a:r>
                        <a:rPr lang="sv-SE" sz="1200" b="1" dirty="0">
                          <a:latin typeface="+mj-lt"/>
                        </a:rPr>
                        <a:t>   207</a:t>
                      </a:r>
                    </a:p>
                  </a:txBody>
                  <a:tcPr marL="81383" marR="81383" marT="40691" marB="40691"/>
                </a:tc>
                <a:extLst>
                  <a:ext uri="{0D108BD9-81ED-4DB2-BD59-A6C34878D82A}">
                    <a16:rowId xmlns:a16="http://schemas.microsoft.com/office/drawing/2014/main" val="10014"/>
                  </a:ext>
                </a:extLst>
              </a:tr>
              <a:tr h="463992">
                <a:tc>
                  <a:txBody>
                    <a:bodyPr/>
                    <a:lstStyle/>
                    <a:p>
                      <a:r>
                        <a:rPr lang="sv-SE" sz="1300" b="1" dirty="0">
                          <a:latin typeface="+mj-lt"/>
                        </a:rPr>
                        <a:t>Summa</a:t>
                      </a:r>
                      <a:r>
                        <a:rPr lang="sv-SE" sz="1300" b="1" baseline="0" dirty="0">
                          <a:latin typeface="+mj-lt"/>
                        </a:rPr>
                        <a:t> Fyrbodal:</a:t>
                      </a:r>
                      <a:endParaRPr lang="sv-SE" sz="1300" b="1" dirty="0">
                        <a:latin typeface="+mj-lt"/>
                      </a:endParaRPr>
                    </a:p>
                  </a:txBody>
                  <a:tcPr marL="81383" marR="81383" marT="40691" marB="40691"/>
                </a:tc>
                <a:tc>
                  <a:txBody>
                    <a:bodyPr/>
                    <a:lstStyle/>
                    <a:p>
                      <a:r>
                        <a:rPr lang="sv-SE" sz="1200" dirty="0">
                          <a:latin typeface="+mj-lt"/>
                        </a:rPr>
                        <a:t>2 452</a:t>
                      </a:r>
                    </a:p>
                  </a:txBody>
                  <a:tcPr marL="81383" marR="81383" marT="40691" marB="40691"/>
                </a:tc>
                <a:tc>
                  <a:txBody>
                    <a:bodyPr/>
                    <a:lstStyle/>
                    <a:p>
                      <a:r>
                        <a:rPr lang="sv-SE" sz="1200" baseline="0" dirty="0">
                          <a:latin typeface="+mj-lt"/>
                        </a:rPr>
                        <a:t>880</a:t>
                      </a:r>
                      <a:endParaRPr lang="sv-SE" sz="1200" dirty="0">
                        <a:latin typeface="+mj-lt"/>
                      </a:endParaRPr>
                    </a:p>
                  </a:txBody>
                  <a:tcPr marL="81383" marR="81383" marT="40691" marB="40691"/>
                </a:tc>
                <a:tc>
                  <a:txBody>
                    <a:bodyPr/>
                    <a:lstStyle/>
                    <a:p>
                      <a:r>
                        <a:rPr lang="sv-SE" sz="1200" b="0" dirty="0">
                          <a:latin typeface="+mj-lt"/>
                        </a:rPr>
                        <a:t>691</a:t>
                      </a:r>
                    </a:p>
                  </a:txBody>
                  <a:tcPr marL="81383" marR="81383" marT="40691" marB="40691"/>
                </a:tc>
                <a:tc>
                  <a:txBody>
                    <a:bodyPr/>
                    <a:lstStyle/>
                    <a:p>
                      <a:r>
                        <a:rPr lang="sv-SE" sz="1200" b="1" dirty="0">
                          <a:latin typeface="+mj-lt"/>
                        </a:rPr>
                        <a:t>4</a:t>
                      </a:r>
                      <a:r>
                        <a:rPr lang="sv-SE" sz="1200" b="1" baseline="0" dirty="0">
                          <a:latin typeface="+mj-lt"/>
                        </a:rPr>
                        <a:t> 023</a:t>
                      </a:r>
                      <a:endParaRPr lang="sv-SE" sz="1200" b="1" dirty="0">
                        <a:latin typeface="+mj-lt"/>
                      </a:endParaRPr>
                    </a:p>
                  </a:txBody>
                  <a:tcPr marL="81383" marR="81383" marT="40691" marB="40691"/>
                </a:tc>
                <a:extLst>
                  <a:ext uri="{0D108BD9-81ED-4DB2-BD59-A6C34878D82A}">
                    <a16:rowId xmlns:a16="http://schemas.microsoft.com/office/drawing/2014/main" val="10015"/>
                  </a:ext>
                </a:extLst>
              </a:tr>
            </a:tbl>
          </a:graphicData>
        </a:graphic>
      </p:graphicFrame>
      <p:sp>
        <p:nvSpPr>
          <p:cNvPr id="5" name="Rektangel 4"/>
          <p:cNvSpPr/>
          <p:nvPr/>
        </p:nvSpPr>
        <p:spPr>
          <a:xfrm>
            <a:off x="4900411" y="910963"/>
            <a:ext cx="3831465" cy="2154436"/>
          </a:xfrm>
          <a:prstGeom prst="rect">
            <a:avLst/>
          </a:prstGeom>
          <a:ln>
            <a:solidFill>
              <a:schemeClr val="bg1">
                <a:lumMod val="85000"/>
              </a:schemeClr>
            </a:solidFill>
          </a:ln>
        </p:spPr>
        <p:txBody>
          <a:bodyPr wrap="square">
            <a:spAutoFit/>
          </a:bodyPr>
          <a:lstStyle/>
          <a:p>
            <a:pPr lvl="0"/>
            <a:endParaRPr lang="sv-SE" sz="1000" dirty="0">
              <a:solidFill>
                <a:prstClr val="black"/>
              </a:solidFill>
              <a:latin typeface="+mj-lt"/>
            </a:endParaRPr>
          </a:p>
          <a:p>
            <a:pPr lvl="0"/>
            <a:r>
              <a:rPr lang="sv-SE" sz="1000" b="1" dirty="0">
                <a:solidFill>
                  <a:prstClr val="black"/>
                </a:solidFill>
                <a:latin typeface="+mj-lt"/>
              </a:rPr>
              <a:t>ABO </a:t>
            </a:r>
            <a:r>
              <a:rPr lang="sv-SE" sz="1000" dirty="0">
                <a:solidFill>
                  <a:prstClr val="black"/>
                </a:solidFill>
                <a:latin typeface="+mj-lt"/>
              </a:rPr>
              <a:t>= Anläggningsboende är boende som Migrationsverket erbjuder, anläggning eller lägenhet i hyreshus. </a:t>
            </a:r>
          </a:p>
          <a:p>
            <a:pPr lvl="0"/>
            <a:endParaRPr lang="sv-SE" sz="1000" dirty="0">
              <a:solidFill>
                <a:prstClr val="black"/>
              </a:solidFill>
              <a:latin typeface="+mj-lt"/>
            </a:endParaRPr>
          </a:p>
          <a:p>
            <a:pPr lvl="0"/>
            <a:r>
              <a:rPr lang="sv-SE" sz="1000" b="1" dirty="0">
                <a:solidFill>
                  <a:prstClr val="black"/>
                </a:solidFill>
                <a:latin typeface="+mj-lt"/>
              </a:rPr>
              <a:t>EBO </a:t>
            </a:r>
            <a:r>
              <a:rPr lang="sv-SE" sz="1000" dirty="0">
                <a:solidFill>
                  <a:prstClr val="black"/>
                </a:solidFill>
                <a:latin typeface="+mj-lt"/>
              </a:rPr>
              <a:t>= Eget boende avser boende där personen själv ordnat boende hos en släkting eller motsvarande. </a:t>
            </a:r>
          </a:p>
          <a:p>
            <a:pPr lvl="0"/>
            <a:endParaRPr lang="sv-SE" sz="1000" dirty="0">
              <a:solidFill>
                <a:prstClr val="black"/>
              </a:solidFill>
              <a:latin typeface="+mj-lt"/>
            </a:endParaRPr>
          </a:p>
          <a:p>
            <a:pPr lvl="0"/>
            <a:r>
              <a:rPr lang="sv-SE" sz="1000" b="1" dirty="0">
                <a:solidFill>
                  <a:prstClr val="black"/>
                </a:solidFill>
                <a:latin typeface="+mj-lt"/>
              </a:rPr>
              <a:t>Övrigt boende </a:t>
            </a:r>
            <a:r>
              <a:rPr lang="sv-SE" sz="1000" dirty="0">
                <a:solidFill>
                  <a:prstClr val="black"/>
                </a:solidFill>
                <a:latin typeface="+mj-lt"/>
              </a:rPr>
              <a:t>= Består främst av ensamkommande barn i kommunalt boende/familjehem/preplacerade barn (barn som bor hos tex släkting). </a:t>
            </a:r>
          </a:p>
          <a:p>
            <a:pPr lvl="0"/>
            <a:endParaRPr lang="sv-SE" sz="1000" dirty="0">
              <a:solidFill>
                <a:prstClr val="black"/>
              </a:solidFill>
              <a:latin typeface="+mj-lt"/>
            </a:endParaRPr>
          </a:p>
          <a:p>
            <a:pPr lvl="0"/>
            <a:endParaRPr lang="sv-SE" sz="1000" dirty="0">
              <a:solidFill>
                <a:prstClr val="black"/>
              </a:solidFill>
              <a:latin typeface="+mj-lt"/>
            </a:endParaRPr>
          </a:p>
          <a:p>
            <a:pPr lvl="0"/>
            <a:endParaRPr lang="sv-SE" sz="1400" dirty="0">
              <a:solidFill>
                <a:prstClr val="black"/>
              </a:solidFill>
            </a:endParaRPr>
          </a:p>
        </p:txBody>
      </p:sp>
      <p:sp>
        <p:nvSpPr>
          <p:cNvPr id="3" name="Rektangel 2"/>
          <p:cNvSpPr/>
          <p:nvPr/>
        </p:nvSpPr>
        <p:spPr>
          <a:xfrm>
            <a:off x="7408967" y="6317036"/>
            <a:ext cx="1615507" cy="276999"/>
          </a:xfrm>
          <a:prstGeom prst="rect">
            <a:avLst/>
          </a:prstGeom>
        </p:spPr>
        <p:txBody>
          <a:bodyPr wrap="none">
            <a:spAutoFit/>
          </a:bodyPr>
          <a:lstStyle/>
          <a:p>
            <a:pPr lvl="0"/>
            <a:r>
              <a:rPr lang="sv-SE" sz="1200" dirty="0">
                <a:solidFill>
                  <a:prstClr val="black"/>
                </a:solidFill>
              </a:rPr>
              <a:t>Källa: Migrationsverket</a:t>
            </a:r>
          </a:p>
        </p:txBody>
      </p:sp>
    </p:spTree>
    <p:extLst>
      <p:ext uri="{BB962C8B-B14F-4D97-AF65-F5344CB8AC3E}">
        <p14:creationId xmlns:p14="http://schemas.microsoft.com/office/powerpoint/2010/main" val="15693368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z="2000" dirty="0">
                <a:solidFill>
                  <a:srgbClr val="FF0000"/>
                </a:solidFill>
              </a:rPr>
              <a:t>Asylsökande</a:t>
            </a:r>
            <a:r>
              <a:rPr lang="sv-SE" sz="2000" dirty="0"/>
              <a:t> i Sverige över tid, samt prognos 2017 - 2021, baserat på migrationsverkets februari-prognos. </a:t>
            </a:r>
          </a:p>
        </p:txBody>
      </p:sp>
      <p:graphicFrame>
        <p:nvGraphicFramePr>
          <p:cNvPr id="4" name="Platshållare för innehåll 3"/>
          <p:cNvGraphicFramePr>
            <a:graphicFrameLocks noGrp="1"/>
          </p:cNvGraphicFramePr>
          <p:nvPr>
            <p:ph idx="1"/>
            <p:extLst>
              <p:ext uri="{D42A27DB-BD31-4B8C-83A1-F6EECF244321}">
                <p14:modId xmlns:p14="http://schemas.microsoft.com/office/powerpoint/2010/main" val="2556983601"/>
              </p:ext>
            </p:extLst>
          </p:nvPr>
        </p:nvGraphicFramePr>
        <p:xfrm>
          <a:off x="500463" y="1552159"/>
          <a:ext cx="7886700" cy="4351338"/>
        </p:xfrm>
        <a:graphic>
          <a:graphicData uri="http://schemas.openxmlformats.org/drawingml/2006/chart">
            <c:chart xmlns:c="http://schemas.openxmlformats.org/drawingml/2006/chart" xmlns:r="http://schemas.openxmlformats.org/officeDocument/2006/relationships" r:id="rId2"/>
          </a:graphicData>
        </a:graphic>
      </p:graphicFrame>
      <p:sp>
        <p:nvSpPr>
          <p:cNvPr id="14" name="Rektangel 13"/>
          <p:cNvSpPr/>
          <p:nvPr/>
        </p:nvSpPr>
        <p:spPr>
          <a:xfrm>
            <a:off x="7236296" y="6470057"/>
            <a:ext cx="1664238" cy="276999"/>
          </a:xfrm>
          <a:prstGeom prst="rect">
            <a:avLst/>
          </a:prstGeom>
        </p:spPr>
        <p:txBody>
          <a:bodyPr wrap="none">
            <a:spAutoFit/>
          </a:bodyPr>
          <a:lstStyle/>
          <a:p>
            <a:pPr fontAlgn="auto">
              <a:spcBef>
                <a:spcPts val="0"/>
              </a:spcBef>
              <a:spcAft>
                <a:spcPts val="0"/>
              </a:spcAft>
            </a:pPr>
            <a:r>
              <a:rPr lang="sv-SE" sz="1200" dirty="0">
                <a:solidFill>
                  <a:prstClr val="black"/>
                </a:solidFill>
                <a:latin typeface="Calibri" panose="020F0502020204030204"/>
                <a:cs typeface="+mn-cs"/>
              </a:rPr>
              <a:t>Källa: Migrationsverket</a:t>
            </a:r>
          </a:p>
        </p:txBody>
      </p:sp>
      <p:sp>
        <p:nvSpPr>
          <p:cNvPr id="5" name="textruta 4"/>
          <p:cNvSpPr txBox="1"/>
          <p:nvPr/>
        </p:nvSpPr>
        <p:spPr>
          <a:xfrm>
            <a:off x="7596336" y="4548920"/>
            <a:ext cx="1074333" cy="338554"/>
          </a:xfrm>
          <a:prstGeom prst="rect">
            <a:avLst/>
          </a:prstGeom>
          <a:noFill/>
        </p:spPr>
        <p:txBody>
          <a:bodyPr wrap="none" rtlCol="0">
            <a:spAutoFit/>
          </a:bodyPr>
          <a:lstStyle/>
          <a:p>
            <a:r>
              <a:rPr lang="sv-SE" sz="800" dirty="0"/>
              <a:t>(35 000 –</a:t>
            </a:r>
          </a:p>
          <a:p>
            <a:r>
              <a:rPr lang="sv-SE" sz="800" dirty="0"/>
              <a:t>Intervall 25-70 000)</a:t>
            </a:r>
          </a:p>
        </p:txBody>
      </p:sp>
    </p:spTree>
    <p:extLst>
      <p:ext uri="{BB962C8B-B14F-4D97-AF65-F5344CB8AC3E}">
        <p14:creationId xmlns:p14="http://schemas.microsoft.com/office/powerpoint/2010/main" val="17479472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28650" y="188640"/>
            <a:ext cx="7950501" cy="1325563"/>
          </a:xfrm>
        </p:spPr>
        <p:txBody>
          <a:bodyPr/>
          <a:lstStyle/>
          <a:p>
            <a:r>
              <a:rPr lang="sv-SE" sz="2000" dirty="0">
                <a:solidFill>
                  <a:srgbClr val="FF0000"/>
                </a:solidFill>
              </a:rPr>
              <a:t>Asylsökande </a:t>
            </a:r>
            <a:r>
              <a:rPr lang="sv-SE" sz="2000" dirty="0"/>
              <a:t>ensamkommande barn (BUV – barn utan vårdnadshavare) över tid, samt </a:t>
            </a:r>
            <a:r>
              <a:rPr lang="sv-SE" sz="2000" dirty="0">
                <a:solidFill>
                  <a:prstClr val="black"/>
                </a:solidFill>
              </a:rPr>
              <a:t>prognos 2017- 2021, baserat på migrationsverkets februari-prognos. </a:t>
            </a:r>
            <a:endParaRPr lang="sv-SE" sz="2000" dirty="0"/>
          </a:p>
        </p:txBody>
      </p:sp>
      <p:sp>
        <p:nvSpPr>
          <p:cNvPr id="15" name="textruta 14"/>
          <p:cNvSpPr txBox="1"/>
          <p:nvPr/>
        </p:nvSpPr>
        <p:spPr>
          <a:xfrm>
            <a:off x="7308304" y="6453336"/>
            <a:ext cx="1664238" cy="276999"/>
          </a:xfrm>
          <a:prstGeom prst="rect">
            <a:avLst/>
          </a:prstGeom>
          <a:noFill/>
        </p:spPr>
        <p:txBody>
          <a:bodyPr wrap="none" rtlCol="0">
            <a:spAutoFit/>
          </a:bodyPr>
          <a:lstStyle/>
          <a:p>
            <a:pPr fontAlgn="auto">
              <a:spcBef>
                <a:spcPts val="0"/>
              </a:spcBef>
              <a:spcAft>
                <a:spcPts val="0"/>
              </a:spcAft>
            </a:pPr>
            <a:r>
              <a:rPr lang="sv-SE" sz="1200" dirty="0">
                <a:solidFill>
                  <a:prstClr val="black"/>
                </a:solidFill>
                <a:latin typeface="Calibri" panose="020F0502020204030204"/>
                <a:cs typeface="+mn-cs"/>
              </a:rPr>
              <a:t>Källa: Migrationsverket</a:t>
            </a:r>
          </a:p>
        </p:txBody>
      </p:sp>
      <p:graphicFrame>
        <p:nvGraphicFramePr>
          <p:cNvPr id="5" name="Platshållare för innehåll 4"/>
          <p:cNvGraphicFramePr>
            <a:graphicFrameLocks noGrp="1"/>
          </p:cNvGraphicFramePr>
          <p:nvPr>
            <p:ph idx="1"/>
            <p:extLst>
              <p:ext uri="{D42A27DB-BD31-4B8C-83A1-F6EECF244321}">
                <p14:modId xmlns:p14="http://schemas.microsoft.com/office/powerpoint/2010/main" val="701902895"/>
              </p:ext>
            </p:extLst>
          </p:nvPr>
        </p:nvGraphicFramePr>
        <p:xfrm>
          <a:off x="457200" y="1341438"/>
          <a:ext cx="8229600" cy="424815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ruta 5"/>
          <p:cNvSpPr txBox="1"/>
          <p:nvPr/>
        </p:nvSpPr>
        <p:spPr>
          <a:xfrm>
            <a:off x="7236296" y="4915907"/>
            <a:ext cx="1242648" cy="338554"/>
          </a:xfrm>
          <a:prstGeom prst="rect">
            <a:avLst/>
          </a:prstGeom>
          <a:noFill/>
        </p:spPr>
        <p:txBody>
          <a:bodyPr wrap="none" rtlCol="0">
            <a:spAutoFit/>
          </a:bodyPr>
          <a:lstStyle/>
          <a:p>
            <a:r>
              <a:rPr lang="sv-SE" sz="800" dirty="0"/>
              <a:t>(3 800</a:t>
            </a:r>
          </a:p>
          <a:p>
            <a:r>
              <a:rPr lang="sv-SE" sz="800" dirty="0"/>
              <a:t>Intervall 1 500 – 6 200)</a:t>
            </a:r>
          </a:p>
        </p:txBody>
      </p:sp>
      <p:sp>
        <p:nvSpPr>
          <p:cNvPr id="7" name="textruta 6"/>
          <p:cNvSpPr txBox="1"/>
          <p:nvPr/>
        </p:nvSpPr>
        <p:spPr>
          <a:xfrm>
            <a:off x="650696" y="5746080"/>
            <a:ext cx="7396577" cy="276999"/>
          </a:xfrm>
          <a:prstGeom prst="rect">
            <a:avLst/>
          </a:prstGeom>
          <a:noFill/>
        </p:spPr>
        <p:txBody>
          <a:bodyPr wrap="none" rtlCol="0">
            <a:spAutoFit/>
          </a:bodyPr>
          <a:lstStyle/>
          <a:p>
            <a:r>
              <a:rPr lang="sv-SE" sz="1200" dirty="0"/>
              <a:t>(Antalet asylsökande ensamkommande barn, är inräknade i det totala antalet asylsökande på tidigare bild)</a:t>
            </a:r>
          </a:p>
        </p:txBody>
      </p:sp>
    </p:spTree>
    <p:extLst>
      <p:ext uri="{BB962C8B-B14F-4D97-AF65-F5344CB8AC3E}">
        <p14:creationId xmlns:p14="http://schemas.microsoft.com/office/powerpoint/2010/main" val="33956669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Tidsaxel och viktiga termer</a:t>
            </a:r>
          </a:p>
        </p:txBody>
      </p:sp>
      <p:graphicFrame>
        <p:nvGraphicFramePr>
          <p:cNvPr id="4" name="Platshållare för innehåll 3"/>
          <p:cNvGraphicFramePr>
            <a:graphicFrameLocks noGrp="1"/>
          </p:cNvGraphicFramePr>
          <p:nvPr>
            <p:ph idx="1"/>
            <p:extLst>
              <p:ext uri="{D42A27DB-BD31-4B8C-83A1-F6EECF244321}">
                <p14:modId xmlns:p14="http://schemas.microsoft.com/office/powerpoint/2010/main" val="2456006304"/>
              </p:ext>
            </p:extLst>
          </p:nvPr>
        </p:nvGraphicFramePr>
        <p:xfrm>
          <a:off x="64394" y="0"/>
          <a:ext cx="9079606"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ruta 4"/>
          <p:cNvSpPr txBox="1"/>
          <p:nvPr/>
        </p:nvSpPr>
        <p:spPr>
          <a:xfrm>
            <a:off x="592426" y="1068946"/>
            <a:ext cx="7291035" cy="307777"/>
          </a:xfrm>
          <a:prstGeom prst="rect">
            <a:avLst/>
          </a:prstGeom>
          <a:noFill/>
        </p:spPr>
        <p:txBody>
          <a:bodyPr wrap="none" rtlCol="0">
            <a:spAutoFit/>
          </a:bodyPr>
          <a:lstStyle/>
          <a:p>
            <a:r>
              <a:rPr lang="sv-SE" sz="1400" dirty="0"/>
              <a:t>Några dagar       Lång väntetid idag                                        2 år                                                        1 år</a:t>
            </a:r>
          </a:p>
        </p:txBody>
      </p:sp>
      <p:sp>
        <p:nvSpPr>
          <p:cNvPr id="7" name="Rektangel 6"/>
          <p:cNvSpPr/>
          <p:nvPr/>
        </p:nvSpPr>
        <p:spPr>
          <a:xfrm>
            <a:off x="2206300" y="3534129"/>
            <a:ext cx="4063285" cy="2462213"/>
          </a:xfrm>
          <a:prstGeom prst="rect">
            <a:avLst/>
          </a:prstGeom>
          <a:ln>
            <a:solidFill>
              <a:schemeClr val="bg1">
                <a:lumMod val="85000"/>
              </a:schemeClr>
            </a:solidFill>
          </a:ln>
        </p:spPr>
        <p:txBody>
          <a:bodyPr wrap="square">
            <a:spAutoFit/>
          </a:bodyPr>
          <a:lstStyle/>
          <a:p>
            <a:pPr lvl="0"/>
            <a:r>
              <a:rPr lang="sv-SE" dirty="0">
                <a:solidFill>
                  <a:prstClr val="black"/>
                </a:solidFill>
                <a:latin typeface="+mj-lt"/>
              </a:rPr>
              <a:t>Alla nyanlända inom etableringen har rätt till etableringsinsatser under etableringstiden enligt lag 2010:197.</a:t>
            </a:r>
          </a:p>
          <a:p>
            <a:pPr lvl="0"/>
            <a:endParaRPr lang="sv-SE" dirty="0">
              <a:solidFill>
                <a:prstClr val="black"/>
              </a:solidFill>
              <a:latin typeface="+mj-lt"/>
            </a:endParaRPr>
          </a:p>
          <a:p>
            <a:pPr lvl="0"/>
            <a:r>
              <a:rPr lang="sv-SE" i="1" dirty="0">
                <a:solidFill>
                  <a:prstClr val="black"/>
                </a:solidFill>
                <a:latin typeface="+mj-lt"/>
              </a:rPr>
              <a:t>Kommunernas</a:t>
            </a:r>
            <a:r>
              <a:rPr lang="sv-SE" dirty="0">
                <a:solidFill>
                  <a:prstClr val="black"/>
                </a:solidFill>
                <a:latin typeface="+mj-lt"/>
              </a:rPr>
              <a:t> ansvar är bla.:</a:t>
            </a:r>
          </a:p>
          <a:p>
            <a:pPr marL="285750" lvl="0" indent="-285750">
              <a:buFont typeface="Courier New" panose="02070309020205020404" pitchFamily="49" charset="0"/>
              <a:buChar char="o"/>
            </a:pPr>
            <a:r>
              <a:rPr lang="sv-SE" sz="1600" dirty="0">
                <a:solidFill>
                  <a:prstClr val="black"/>
                </a:solidFill>
                <a:latin typeface="+mj-lt"/>
              </a:rPr>
              <a:t>Mottagande och bostadsförsörjning</a:t>
            </a:r>
          </a:p>
          <a:p>
            <a:pPr marL="285750" lvl="0" indent="-285750">
              <a:buFont typeface="Courier New" panose="02070309020205020404" pitchFamily="49" charset="0"/>
              <a:buChar char="o"/>
            </a:pPr>
            <a:r>
              <a:rPr lang="sv-SE" sz="1600" dirty="0">
                <a:solidFill>
                  <a:prstClr val="black"/>
                </a:solidFill>
                <a:latin typeface="+mj-lt"/>
              </a:rPr>
              <a:t>SFI</a:t>
            </a:r>
          </a:p>
          <a:p>
            <a:pPr marL="285750" lvl="0" indent="-285750">
              <a:buFont typeface="Courier New" panose="02070309020205020404" pitchFamily="49" charset="0"/>
              <a:buChar char="o"/>
            </a:pPr>
            <a:r>
              <a:rPr lang="sv-SE" sz="1600" dirty="0">
                <a:solidFill>
                  <a:prstClr val="black"/>
                </a:solidFill>
                <a:latin typeface="+mj-lt"/>
              </a:rPr>
              <a:t>Samhällsorientering</a:t>
            </a:r>
          </a:p>
          <a:p>
            <a:pPr marL="285750" lvl="0" indent="-285750">
              <a:buFont typeface="Courier New" panose="02070309020205020404" pitchFamily="49" charset="0"/>
              <a:buChar char="o"/>
            </a:pPr>
            <a:r>
              <a:rPr lang="sv-SE" sz="1600" dirty="0">
                <a:solidFill>
                  <a:prstClr val="black"/>
                </a:solidFill>
                <a:latin typeface="+mj-lt"/>
              </a:rPr>
              <a:t>Barns etablering</a:t>
            </a:r>
          </a:p>
        </p:txBody>
      </p:sp>
      <p:cxnSp>
        <p:nvCxnSpPr>
          <p:cNvPr id="9" name="Rak pil 8"/>
          <p:cNvCxnSpPr/>
          <p:nvPr/>
        </p:nvCxnSpPr>
        <p:spPr>
          <a:xfrm flipV="1">
            <a:off x="4327301" y="3026535"/>
            <a:ext cx="321972" cy="5075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 name="textruta 2"/>
          <p:cNvSpPr txBox="1"/>
          <p:nvPr/>
        </p:nvSpPr>
        <p:spPr>
          <a:xfrm>
            <a:off x="6412180" y="3844344"/>
            <a:ext cx="2730684" cy="1600438"/>
          </a:xfrm>
          <a:prstGeom prst="rect">
            <a:avLst/>
          </a:prstGeom>
          <a:noFill/>
        </p:spPr>
        <p:txBody>
          <a:bodyPr wrap="none" rtlCol="0">
            <a:spAutoFit/>
          </a:bodyPr>
          <a:lstStyle/>
          <a:p>
            <a:r>
              <a:rPr lang="sv-SE" sz="1400" dirty="0"/>
              <a:t>Etableringen samordnas av</a:t>
            </a:r>
          </a:p>
          <a:p>
            <a:r>
              <a:rPr lang="sv-SE" sz="1400" dirty="0"/>
              <a:t>Arbetsförmedlingen och</a:t>
            </a:r>
          </a:p>
          <a:p>
            <a:r>
              <a:rPr lang="sv-SE" sz="1400" dirty="0"/>
              <a:t>samarbetet mellan aktörerna</a:t>
            </a:r>
          </a:p>
          <a:p>
            <a:r>
              <a:rPr lang="sv-SE" sz="1400" dirty="0"/>
              <a:t>regleras i kommunernas ”LÖK” -</a:t>
            </a:r>
          </a:p>
          <a:p>
            <a:r>
              <a:rPr lang="sv-SE" sz="1400" i="1" dirty="0"/>
              <a:t>Lokal överenskommelse  om</a:t>
            </a:r>
          </a:p>
          <a:p>
            <a:r>
              <a:rPr lang="sv-SE" sz="1400" i="1" dirty="0">
                <a:ea typeface="Times New Roman"/>
              </a:rPr>
              <a:t>etablering av nyanlända flyktingar </a:t>
            </a:r>
          </a:p>
          <a:p>
            <a:r>
              <a:rPr lang="sv-SE" sz="1400" i="1" dirty="0">
                <a:ea typeface="Times New Roman"/>
              </a:rPr>
              <a:t>och andra nyanlända invandrare </a:t>
            </a:r>
            <a:endParaRPr lang="sv-SE" sz="1400" i="1" dirty="0"/>
          </a:p>
        </p:txBody>
      </p:sp>
    </p:spTree>
    <p:extLst>
      <p:ext uri="{BB962C8B-B14F-4D97-AF65-F5344CB8AC3E}">
        <p14:creationId xmlns:p14="http://schemas.microsoft.com/office/powerpoint/2010/main" val="12645365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upp 22"/>
          <p:cNvGrpSpPr/>
          <p:nvPr/>
        </p:nvGrpSpPr>
        <p:grpSpPr>
          <a:xfrm>
            <a:off x="3359549" y="0"/>
            <a:ext cx="5784451" cy="6858000"/>
            <a:chOff x="2267744" y="476672"/>
            <a:chExt cx="5247878" cy="5908795"/>
          </a:xfrm>
        </p:grpSpPr>
        <p:pic>
          <p:nvPicPr>
            <p:cNvPr id="1026" name="Picture 2" descr="\\lansstyrelsen.se\got\group\Bilder\Social Hållbarhet\Intern\Kartor\Integration\fyrbodal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67744" y="476672"/>
              <a:ext cx="5247878" cy="5908795"/>
            </a:xfrm>
            <a:prstGeom prst="rect">
              <a:avLst/>
            </a:prstGeom>
            <a:noFill/>
            <a:extLst>
              <a:ext uri="{909E8E84-426E-40DD-AFC4-6F175D3DCCD1}">
                <a14:hiddenFill xmlns:a14="http://schemas.microsoft.com/office/drawing/2010/main">
                  <a:solidFill>
                    <a:srgbClr val="FFFFFF"/>
                  </a:solidFill>
                </a14:hiddenFill>
              </a:ext>
            </a:extLst>
          </p:spPr>
        </p:pic>
        <p:sp>
          <p:nvSpPr>
            <p:cNvPr id="3" name="textruta 2"/>
            <p:cNvSpPr txBox="1"/>
            <p:nvPr/>
          </p:nvSpPr>
          <p:spPr>
            <a:xfrm>
              <a:off x="5461770" y="1495744"/>
              <a:ext cx="346416" cy="477320"/>
            </a:xfrm>
            <a:prstGeom prst="rect">
              <a:avLst/>
            </a:prstGeom>
            <a:noFill/>
          </p:spPr>
          <p:txBody>
            <a:bodyPr wrap="none" rtlCol="0">
              <a:spAutoFit/>
            </a:bodyPr>
            <a:lstStyle/>
            <a:p>
              <a:r>
                <a:rPr lang="sv-SE" sz="1000" b="1" dirty="0">
                  <a:solidFill>
                    <a:prstClr val="black"/>
                  </a:solidFill>
                </a:rPr>
                <a:t>455</a:t>
              </a:r>
            </a:p>
            <a:p>
              <a:r>
                <a:rPr lang="sv-SE" sz="1000" dirty="0">
                  <a:solidFill>
                    <a:srgbClr val="FF0000"/>
                  </a:solidFill>
                </a:rPr>
                <a:t>254</a:t>
              </a:r>
            </a:p>
            <a:p>
              <a:r>
                <a:rPr lang="sv-SE" sz="1000" dirty="0">
                  <a:solidFill>
                    <a:srgbClr val="FF0000"/>
                  </a:solidFill>
                </a:rPr>
                <a:t>  </a:t>
              </a:r>
            </a:p>
          </p:txBody>
        </p:sp>
        <p:sp>
          <p:nvSpPr>
            <p:cNvPr id="4" name="textruta 3"/>
            <p:cNvSpPr txBox="1"/>
            <p:nvPr/>
          </p:nvSpPr>
          <p:spPr>
            <a:xfrm>
              <a:off x="4607092" y="2051266"/>
              <a:ext cx="365321" cy="344731"/>
            </a:xfrm>
            <a:prstGeom prst="rect">
              <a:avLst/>
            </a:prstGeom>
            <a:noFill/>
          </p:spPr>
          <p:txBody>
            <a:bodyPr wrap="none" rtlCol="0">
              <a:spAutoFit/>
            </a:bodyPr>
            <a:lstStyle/>
            <a:p>
              <a:r>
                <a:rPr lang="sv-SE" sz="1000" b="1" dirty="0">
                  <a:solidFill>
                    <a:prstClr val="black"/>
                  </a:solidFill>
                </a:rPr>
                <a:t>  85</a:t>
              </a:r>
            </a:p>
            <a:p>
              <a:r>
                <a:rPr lang="sv-SE" sz="1000" dirty="0">
                  <a:solidFill>
                    <a:srgbClr val="FF0000"/>
                  </a:solidFill>
                </a:rPr>
                <a:t>  47 </a:t>
              </a:r>
            </a:p>
          </p:txBody>
        </p:sp>
        <p:sp>
          <p:nvSpPr>
            <p:cNvPr id="5" name="textruta 4"/>
            <p:cNvSpPr txBox="1"/>
            <p:nvPr/>
          </p:nvSpPr>
          <p:spPr>
            <a:xfrm>
              <a:off x="4891683" y="3462671"/>
              <a:ext cx="346416" cy="344731"/>
            </a:xfrm>
            <a:prstGeom prst="rect">
              <a:avLst/>
            </a:prstGeom>
            <a:noFill/>
          </p:spPr>
          <p:txBody>
            <a:bodyPr wrap="none" rtlCol="0">
              <a:spAutoFit/>
            </a:bodyPr>
            <a:lstStyle/>
            <a:p>
              <a:r>
                <a:rPr lang="sv-SE" sz="1000" b="1" dirty="0">
                  <a:solidFill>
                    <a:prstClr val="black"/>
                  </a:solidFill>
                </a:rPr>
                <a:t>134</a:t>
              </a:r>
            </a:p>
            <a:p>
              <a:r>
                <a:rPr lang="sv-SE" sz="1000" dirty="0">
                  <a:solidFill>
                    <a:srgbClr val="FF0000"/>
                  </a:solidFill>
                </a:rPr>
                <a:t>156</a:t>
              </a:r>
            </a:p>
          </p:txBody>
        </p:sp>
        <p:sp>
          <p:nvSpPr>
            <p:cNvPr id="6" name="textruta 5"/>
            <p:cNvSpPr txBox="1"/>
            <p:nvPr/>
          </p:nvSpPr>
          <p:spPr>
            <a:xfrm>
              <a:off x="3499954" y="4548794"/>
              <a:ext cx="346416" cy="477320"/>
            </a:xfrm>
            <a:prstGeom prst="rect">
              <a:avLst/>
            </a:prstGeom>
            <a:noFill/>
          </p:spPr>
          <p:txBody>
            <a:bodyPr wrap="none" rtlCol="0">
              <a:spAutoFit/>
            </a:bodyPr>
            <a:lstStyle/>
            <a:p>
              <a:r>
                <a:rPr lang="sv-SE" sz="1000" b="1" dirty="0">
                  <a:solidFill>
                    <a:prstClr val="black"/>
                  </a:solidFill>
                </a:rPr>
                <a:t>371</a:t>
              </a:r>
            </a:p>
            <a:p>
              <a:r>
                <a:rPr lang="sv-SE" sz="1000" dirty="0">
                  <a:solidFill>
                    <a:srgbClr val="FF0000"/>
                  </a:solidFill>
                </a:rPr>
                <a:t>179</a:t>
              </a:r>
            </a:p>
            <a:p>
              <a:r>
                <a:rPr lang="sv-SE" sz="1000" dirty="0">
                  <a:solidFill>
                    <a:srgbClr val="FF0000"/>
                  </a:solidFill>
                </a:rPr>
                <a:t>  </a:t>
              </a:r>
            </a:p>
          </p:txBody>
        </p:sp>
        <p:sp>
          <p:nvSpPr>
            <p:cNvPr id="7" name="textruta 6"/>
            <p:cNvSpPr txBox="1"/>
            <p:nvPr/>
          </p:nvSpPr>
          <p:spPr>
            <a:xfrm>
              <a:off x="6107284" y="3346898"/>
              <a:ext cx="346416" cy="477320"/>
            </a:xfrm>
            <a:prstGeom prst="rect">
              <a:avLst/>
            </a:prstGeom>
            <a:noFill/>
          </p:spPr>
          <p:txBody>
            <a:bodyPr wrap="none" rtlCol="0">
              <a:spAutoFit/>
            </a:bodyPr>
            <a:lstStyle/>
            <a:p>
              <a:r>
                <a:rPr lang="sv-SE" sz="1000" b="1" dirty="0">
                  <a:solidFill>
                    <a:prstClr val="black"/>
                  </a:solidFill>
                </a:rPr>
                <a:t>469</a:t>
              </a:r>
            </a:p>
            <a:p>
              <a:r>
                <a:rPr lang="sv-SE" sz="1000" dirty="0">
                  <a:solidFill>
                    <a:srgbClr val="FF0000"/>
                  </a:solidFill>
                </a:rPr>
                <a:t>444</a:t>
              </a:r>
            </a:p>
            <a:p>
              <a:r>
                <a:rPr lang="sv-SE" sz="1000" dirty="0">
                  <a:solidFill>
                    <a:srgbClr val="FF0000"/>
                  </a:solidFill>
                </a:rPr>
                <a:t>  </a:t>
              </a:r>
            </a:p>
          </p:txBody>
        </p:sp>
        <p:sp>
          <p:nvSpPr>
            <p:cNvPr id="8" name="textruta 7"/>
            <p:cNvSpPr txBox="1"/>
            <p:nvPr/>
          </p:nvSpPr>
          <p:spPr>
            <a:xfrm>
              <a:off x="3935869" y="3822298"/>
              <a:ext cx="346416" cy="344731"/>
            </a:xfrm>
            <a:prstGeom prst="rect">
              <a:avLst/>
            </a:prstGeom>
            <a:noFill/>
          </p:spPr>
          <p:txBody>
            <a:bodyPr wrap="none" rtlCol="0">
              <a:spAutoFit/>
            </a:bodyPr>
            <a:lstStyle/>
            <a:p>
              <a:r>
                <a:rPr lang="sv-SE" sz="1000" b="1" dirty="0">
                  <a:solidFill>
                    <a:prstClr val="black"/>
                  </a:solidFill>
                </a:rPr>
                <a:t>219</a:t>
              </a:r>
            </a:p>
            <a:p>
              <a:r>
                <a:rPr lang="sv-SE" sz="1000" dirty="0">
                  <a:solidFill>
                    <a:srgbClr val="FF0000"/>
                  </a:solidFill>
                </a:rPr>
                <a:t>277</a:t>
              </a:r>
            </a:p>
          </p:txBody>
        </p:sp>
        <p:sp>
          <p:nvSpPr>
            <p:cNvPr id="9" name="textruta 8"/>
            <p:cNvSpPr txBox="1"/>
            <p:nvPr/>
          </p:nvSpPr>
          <p:spPr>
            <a:xfrm>
              <a:off x="3613976" y="5583434"/>
              <a:ext cx="318784" cy="318213"/>
            </a:xfrm>
            <a:prstGeom prst="rect">
              <a:avLst/>
            </a:prstGeom>
            <a:noFill/>
          </p:spPr>
          <p:txBody>
            <a:bodyPr wrap="none" rtlCol="0">
              <a:spAutoFit/>
            </a:bodyPr>
            <a:lstStyle/>
            <a:p>
              <a:r>
                <a:rPr lang="sv-SE" sz="900" b="1" dirty="0">
                  <a:solidFill>
                    <a:prstClr val="black"/>
                  </a:solidFill>
                </a:rPr>
                <a:t>  90</a:t>
              </a:r>
            </a:p>
            <a:p>
              <a:r>
                <a:rPr lang="sv-SE" sz="900" dirty="0">
                  <a:solidFill>
                    <a:srgbClr val="FF0000"/>
                  </a:solidFill>
                </a:rPr>
                <a:t>79 </a:t>
              </a:r>
            </a:p>
          </p:txBody>
        </p:sp>
        <p:sp>
          <p:nvSpPr>
            <p:cNvPr id="10" name="textruta 9"/>
            <p:cNvSpPr txBox="1"/>
            <p:nvPr/>
          </p:nvSpPr>
          <p:spPr>
            <a:xfrm>
              <a:off x="3127811" y="1826064"/>
              <a:ext cx="792088" cy="477320"/>
            </a:xfrm>
            <a:prstGeom prst="rect">
              <a:avLst/>
            </a:prstGeom>
            <a:noFill/>
          </p:spPr>
          <p:txBody>
            <a:bodyPr wrap="square" rtlCol="0">
              <a:spAutoFit/>
            </a:bodyPr>
            <a:lstStyle/>
            <a:p>
              <a:r>
                <a:rPr lang="sv-SE" sz="1000" b="1" dirty="0">
                  <a:solidFill>
                    <a:prstClr val="black"/>
                  </a:solidFill>
                </a:rPr>
                <a:t>139</a:t>
              </a:r>
            </a:p>
            <a:p>
              <a:r>
                <a:rPr lang="sv-SE" sz="1000" dirty="0">
                  <a:solidFill>
                    <a:srgbClr val="FF0000"/>
                  </a:solidFill>
                </a:rPr>
                <a:t>118</a:t>
              </a:r>
            </a:p>
            <a:p>
              <a:r>
                <a:rPr lang="sv-SE" sz="1000" dirty="0">
                  <a:solidFill>
                    <a:srgbClr val="FF0000"/>
                  </a:solidFill>
                </a:rPr>
                <a:t>  </a:t>
              </a:r>
            </a:p>
          </p:txBody>
        </p:sp>
        <p:sp>
          <p:nvSpPr>
            <p:cNvPr id="11" name="textruta 10"/>
            <p:cNvSpPr txBox="1"/>
            <p:nvPr/>
          </p:nvSpPr>
          <p:spPr>
            <a:xfrm>
              <a:off x="3388692" y="2946040"/>
              <a:ext cx="346416" cy="344731"/>
            </a:xfrm>
            <a:prstGeom prst="rect">
              <a:avLst/>
            </a:prstGeom>
            <a:noFill/>
          </p:spPr>
          <p:txBody>
            <a:bodyPr wrap="none" rtlCol="0">
              <a:spAutoFit/>
            </a:bodyPr>
            <a:lstStyle/>
            <a:p>
              <a:r>
                <a:rPr lang="sv-SE" sz="1000" b="1" dirty="0">
                  <a:solidFill>
                    <a:prstClr val="black"/>
                  </a:solidFill>
                </a:rPr>
                <a:t>187</a:t>
              </a:r>
            </a:p>
            <a:p>
              <a:r>
                <a:rPr lang="sv-SE" sz="1000" dirty="0">
                  <a:solidFill>
                    <a:srgbClr val="FF0000"/>
                  </a:solidFill>
                </a:rPr>
                <a:t>  88</a:t>
              </a:r>
            </a:p>
          </p:txBody>
        </p:sp>
        <p:sp>
          <p:nvSpPr>
            <p:cNvPr id="12" name="textruta 11"/>
            <p:cNvSpPr txBox="1"/>
            <p:nvPr/>
          </p:nvSpPr>
          <p:spPr>
            <a:xfrm>
              <a:off x="5582792" y="5576440"/>
              <a:ext cx="372594" cy="344731"/>
            </a:xfrm>
            <a:prstGeom prst="rect">
              <a:avLst/>
            </a:prstGeom>
            <a:noFill/>
          </p:spPr>
          <p:txBody>
            <a:bodyPr wrap="none" rtlCol="0">
              <a:spAutoFit/>
            </a:bodyPr>
            <a:lstStyle/>
            <a:p>
              <a:r>
                <a:rPr lang="sv-SE" sz="1000" b="1" dirty="0">
                  <a:solidFill>
                    <a:prstClr val="black"/>
                  </a:solidFill>
                </a:rPr>
                <a:t>833</a:t>
              </a:r>
            </a:p>
            <a:p>
              <a:r>
                <a:rPr lang="sv-SE" sz="1000" dirty="0">
                  <a:solidFill>
                    <a:srgbClr val="FF0000"/>
                  </a:solidFill>
                </a:rPr>
                <a:t>468 </a:t>
              </a:r>
            </a:p>
          </p:txBody>
        </p:sp>
        <p:sp>
          <p:nvSpPr>
            <p:cNvPr id="13" name="textruta 12"/>
            <p:cNvSpPr txBox="1"/>
            <p:nvPr/>
          </p:nvSpPr>
          <p:spPr>
            <a:xfrm>
              <a:off x="4700765" y="4755907"/>
              <a:ext cx="451126" cy="344731"/>
            </a:xfrm>
            <a:prstGeom prst="rect">
              <a:avLst/>
            </a:prstGeom>
            <a:noFill/>
          </p:spPr>
          <p:txBody>
            <a:bodyPr wrap="none" rtlCol="0">
              <a:spAutoFit/>
            </a:bodyPr>
            <a:lstStyle/>
            <a:p>
              <a:r>
                <a:rPr lang="sv-SE" sz="1000" b="1" dirty="0">
                  <a:solidFill>
                    <a:prstClr val="black"/>
                  </a:solidFill>
                </a:rPr>
                <a:t>1 080</a:t>
              </a:r>
            </a:p>
            <a:p>
              <a:r>
                <a:rPr lang="sv-SE" sz="1000" dirty="0">
                  <a:solidFill>
                    <a:srgbClr val="FF0000"/>
                  </a:solidFill>
                </a:rPr>
                <a:t>   422 </a:t>
              </a:r>
            </a:p>
          </p:txBody>
        </p:sp>
        <p:sp>
          <p:nvSpPr>
            <p:cNvPr id="14" name="textruta 13"/>
            <p:cNvSpPr txBox="1"/>
            <p:nvPr/>
          </p:nvSpPr>
          <p:spPr>
            <a:xfrm>
              <a:off x="5508257" y="4446146"/>
              <a:ext cx="458398" cy="477320"/>
            </a:xfrm>
            <a:prstGeom prst="rect">
              <a:avLst/>
            </a:prstGeom>
            <a:noFill/>
          </p:spPr>
          <p:txBody>
            <a:bodyPr wrap="none" rtlCol="0">
              <a:spAutoFit/>
            </a:bodyPr>
            <a:lstStyle/>
            <a:p>
              <a:r>
                <a:rPr lang="sv-SE" sz="1000" b="1" dirty="0">
                  <a:solidFill>
                    <a:prstClr val="black"/>
                  </a:solidFill>
                </a:rPr>
                <a:t>   815</a:t>
              </a:r>
            </a:p>
            <a:p>
              <a:r>
                <a:rPr lang="sv-SE" sz="1000" dirty="0">
                  <a:solidFill>
                    <a:srgbClr val="FF0000"/>
                  </a:solidFill>
                </a:rPr>
                <a:t>1 220 </a:t>
              </a:r>
            </a:p>
            <a:p>
              <a:r>
                <a:rPr lang="sv-SE" sz="1000" dirty="0">
                  <a:solidFill>
                    <a:srgbClr val="FF0000"/>
                  </a:solidFill>
                </a:rPr>
                <a:t>   </a:t>
              </a:r>
            </a:p>
          </p:txBody>
        </p:sp>
        <p:sp>
          <p:nvSpPr>
            <p:cNvPr id="15" name="textruta 14"/>
            <p:cNvSpPr txBox="1"/>
            <p:nvPr/>
          </p:nvSpPr>
          <p:spPr>
            <a:xfrm>
              <a:off x="6542663" y="2211912"/>
              <a:ext cx="372594" cy="477320"/>
            </a:xfrm>
            <a:prstGeom prst="rect">
              <a:avLst/>
            </a:prstGeom>
            <a:noFill/>
          </p:spPr>
          <p:txBody>
            <a:bodyPr wrap="none" rtlCol="0">
              <a:spAutoFit/>
            </a:bodyPr>
            <a:lstStyle/>
            <a:p>
              <a:r>
                <a:rPr lang="sv-SE" sz="1000" b="1" dirty="0">
                  <a:solidFill>
                    <a:prstClr val="black"/>
                  </a:solidFill>
                </a:rPr>
                <a:t>485</a:t>
              </a:r>
            </a:p>
            <a:p>
              <a:r>
                <a:rPr lang="sv-SE" sz="1000" dirty="0">
                  <a:solidFill>
                    <a:srgbClr val="FF0000"/>
                  </a:solidFill>
                </a:rPr>
                <a:t>207 </a:t>
              </a:r>
            </a:p>
            <a:p>
              <a:r>
                <a:rPr lang="sv-SE" sz="1000" dirty="0">
                  <a:solidFill>
                    <a:srgbClr val="FF0000"/>
                  </a:solidFill>
                </a:rPr>
                <a:t>  </a:t>
              </a:r>
            </a:p>
          </p:txBody>
        </p:sp>
      </p:grpSp>
      <p:sp>
        <p:nvSpPr>
          <p:cNvPr id="16" name="textruta 15"/>
          <p:cNvSpPr txBox="1"/>
          <p:nvPr/>
        </p:nvSpPr>
        <p:spPr>
          <a:xfrm>
            <a:off x="4412973" y="4207031"/>
            <a:ext cx="609548" cy="400110"/>
          </a:xfrm>
          <a:prstGeom prst="rect">
            <a:avLst/>
          </a:prstGeom>
          <a:noFill/>
        </p:spPr>
        <p:txBody>
          <a:bodyPr wrap="square" rtlCol="0">
            <a:spAutoFit/>
          </a:bodyPr>
          <a:lstStyle/>
          <a:p>
            <a:r>
              <a:rPr lang="sv-SE" sz="1000" b="1" dirty="0">
                <a:solidFill>
                  <a:prstClr val="black"/>
                </a:solidFill>
              </a:rPr>
              <a:t>  99</a:t>
            </a:r>
          </a:p>
          <a:p>
            <a:r>
              <a:rPr lang="sv-SE" sz="1000" dirty="0">
                <a:solidFill>
                  <a:srgbClr val="FF0000"/>
                </a:solidFill>
              </a:rPr>
              <a:t>  64 </a:t>
            </a:r>
          </a:p>
        </p:txBody>
      </p:sp>
      <p:sp>
        <p:nvSpPr>
          <p:cNvPr id="17" name="Rektangel 16"/>
          <p:cNvSpPr/>
          <p:nvPr/>
        </p:nvSpPr>
        <p:spPr>
          <a:xfrm>
            <a:off x="7558995" y="6423503"/>
            <a:ext cx="1650773" cy="276999"/>
          </a:xfrm>
          <a:prstGeom prst="rect">
            <a:avLst/>
          </a:prstGeom>
        </p:spPr>
        <p:txBody>
          <a:bodyPr wrap="none">
            <a:spAutoFit/>
          </a:bodyPr>
          <a:lstStyle/>
          <a:p>
            <a:r>
              <a:rPr lang="sv-SE" sz="1200" dirty="0">
                <a:solidFill>
                  <a:prstClr val="black"/>
                </a:solidFill>
              </a:rPr>
              <a:t>Källa: Migrationsverket </a:t>
            </a:r>
          </a:p>
        </p:txBody>
      </p:sp>
      <p:sp>
        <p:nvSpPr>
          <p:cNvPr id="20" name="Rektangel 19"/>
          <p:cNvSpPr/>
          <p:nvPr/>
        </p:nvSpPr>
        <p:spPr>
          <a:xfrm>
            <a:off x="395129" y="1825773"/>
            <a:ext cx="3007233" cy="1938992"/>
          </a:xfrm>
          <a:prstGeom prst="rect">
            <a:avLst/>
          </a:prstGeom>
        </p:spPr>
        <p:txBody>
          <a:bodyPr wrap="square">
            <a:spAutoFit/>
          </a:bodyPr>
          <a:lstStyle/>
          <a:p>
            <a:r>
              <a:rPr lang="sv-SE" sz="1200" b="1" dirty="0">
                <a:solidFill>
                  <a:prstClr val="black"/>
                </a:solidFill>
                <a:latin typeface="+mj-lt"/>
              </a:rPr>
              <a:t>Fyrbodal</a:t>
            </a:r>
          </a:p>
          <a:p>
            <a:r>
              <a:rPr lang="sv-SE" sz="1200" b="1" dirty="0">
                <a:solidFill>
                  <a:prstClr val="black"/>
                </a:solidFill>
                <a:latin typeface="+mj-lt"/>
              </a:rPr>
              <a:t>5 461 </a:t>
            </a:r>
            <a:r>
              <a:rPr lang="sv-SE" sz="1200" dirty="0">
                <a:solidFill>
                  <a:prstClr val="black"/>
                </a:solidFill>
                <a:latin typeface="+mj-lt"/>
              </a:rPr>
              <a:t>nyanlända med uppehållstillstånd inom etableringen</a:t>
            </a:r>
          </a:p>
          <a:p>
            <a:endParaRPr lang="sv-SE" sz="1200" dirty="0">
              <a:solidFill>
                <a:prstClr val="black"/>
              </a:solidFill>
              <a:latin typeface="+mj-lt"/>
            </a:endParaRPr>
          </a:p>
          <a:p>
            <a:pPr lvl="0"/>
            <a:r>
              <a:rPr lang="sv-SE" sz="1200" dirty="0">
                <a:solidFill>
                  <a:srgbClr val="FF0000"/>
                </a:solidFill>
                <a:latin typeface="+mj-lt"/>
              </a:rPr>
              <a:t>+ 4 023 asylsökande som bor i    </a:t>
            </a:r>
          </a:p>
          <a:p>
            <a:pPr lvl="0"/>
            <a:r>
              <a:rPr lang="sv-SE" sz="1200" dirty="0">
                <a:solidFill>
                  <a:srgbClr val="FF0000"/>
                </a:solidFill>
                <a:latin typeface="+mj-lt"/>
              </a:rPr>
              <a:t>    migrationsverkets boenden i Fyrbodal,</a:t>
            </a:r>
          </a:p>
          <a:p>
            <a:pPr lvl="0"/>
            <a:r>
              <a:rPr lang="sv-SE" sz="1200" dirty="0">
                <a:solidFill>
                  <a:srgbClr val="FF0000"/>
                </a:solidFill>
                <a:latin typeface="+mj-lt"/>
              </a:rPr>
              <a:t>    samt i kommunernas boende och omsorg    </a:t>
            </a:r>
          </a:p>
          <a:p>
            <a:pPr lvl="0"/>
            <a:r>
              <a:rPr lang="sv-SE" sz="1200" dirty="0">
                <a:solidFill>
                  <a:srgbClr val="FF0000"/>
                </a:solidFill>
                <a:latin typeface="+mj-lt"/>
              </a:rPr>
              <a:t>   (ensamkommande barn)</a:t>
            </a:r>
          </a:p>
          <a:p>
            <a:pPr lvl="0"/>
            <a:r>
              <a:rPr lang="sv-SE" sz="1200" dirty="0">
                <a:solidFill>
                  <a:srgbClr val="FF0000"/>
                </a:solidFill>
                <a:latin typeface="+mj-lt"/>
              </a:rPr>
              <a:t>   1 april 2017</a:t>
            </a:r>
          </a:p>
          <a:p>
            <a:pPr lvl="0"/>
            <a:endParaRPr lang="sv-SE" sz="1200" dirty="0">
              <a:solidFill>
                <a:srgbClr val="FF0000"/>
              </a:solidFill>
              <a:latin typeface="+mj-lt"/>
            </a:endParaRPr>
          </a:p>
        </p:txBody>
      </p:sp>
      <p:sp>
        <p:nvSpPr>
          <p:cNvPr id="2" name="textruta 1"/>
          <p:cNvSpPr txBox="1"/>
          <p:nvPr/>
        </p:nvSpPr>
        <p:spPr>
          <a:xfrm>
            <a:off x="319929" y="188640"/>
            <a:ext cx="3949158" cy="1754326"/>
          </a:xfrm>
          <a:prstGeom prst="rect">
            <a:avLst/>
          </a:prstGeom>
          <a:noFill/>
        </p:spPr>
        <p:txBody>
          <a:bodyPr wrap="none" rtlCol="0">
            <a:spAutoFit/>
          </a:bodyPr>
          <a:lstStyle/>
          <a:p>
            <a:r>
              <a:rPr lang="sv-SE" sz="2800" dirty="0">
                <a:solidFill>
                  <a:srgbClr val="000000"/>
                </a:solidFill>
                <a:latin typeface="+mj-lt"/>
              </a:rPr>
              <a:t>Karta nyanlända max 2 år </a:t>
            </a:r>
          </a:p>
          <a:p>
            <a:r>
              <a:rPr lang="sv-SE" sz="1400" b="1" dirty="0">
                <a:solidFill>
                  <a:srgbClr val="000000"/>
                </a:solidFill>
                <a:latin typeface="+mj-lt"/>
              </a:rPr>
              <a:t>2017-03-01</a:t>
            </a:r>
            <a:r>
              <a:rPr lang="sv-SE" sz="1400" dirty="0">
                <a:solidFill>
                  <a:srgbClr val="000000"/>
                </a:solidFill>
                <a:latin typeface="+mj-lt"/>
              </a:rPr>
              <a:t> hade respektive kommun så här många </a:t>
            </a:r>
          </a:p>
          <a:p>
            <a:r>
              <a:rPr lang="sv-SE" sz="1400" dirty="0">
                <a:solidFill>
                  <a:srgbClr val="000000"/>
                </a:solidFill>
                <a:latin typeface="+mj-lt"/>
              </a:rPr>
              <a:t>som har rätt till etableringsinsatser.</a:t>
            </a:r>
          </a:p>
          <a:p>
            <a:r>
              <a:rPr lang="sv-SE" sz="1200" dirty="0">
                <a:solidFill>
                  <a:srgbClr val="000000"/>
                </a:solidFill>
                <a:latin typeface="+mj-lt"/>
              </a:rPr>
              <a:t>Statistik för nyanlända med uppehållstillstånd </a:t>
            </a:r>
          </a:p>
          <a:p>
            <a:r>
              <a:rPr lang="sv-SE" sz="1200" dirty="0">
                <a:solidFill>
                  <a:srgbClr val="000000"/>
                </a:solidFill>
                <a:latin typeface="+mj-lt"/>
              </a:rPr>
              <a:t>”släpar efter” en månad.</a:t>
            </a:r>
          </a:p>
          <a:p>
            <a:endParaRPr lang="sv-SE" sz="1400" dirty="0">
              <a:solidFill>
                <a:srgbClr val="000000"/>
              </a:solidFill>
            </a:endParaRPr>
          </a:p>
          <a:p>
            <a:endParaRPr lang="sv-SE" sz="1400" dirty="0">
              <a:solidFill>
                <a:srgbClr val="000000"/>
              </a:solidFill>
            </a:endParaRPr>
          </a:p>
        </p:txBody>
      </p:sp>
      <p:sp>
        <p:nvSpPr>
          <p:cNvPr id="22" name="textruta 21"/>
          <p:cNvSpPr txBox="1"/>
          <p:nvPr/>
        </p:nvSpPr>
        <p:spPr>
          <a:xfrm>
            <a:off x="319929" y="5909407"/>
            <a:ext cx="210314" cy="230832"/>
          </a:xfrm>
          <a:prstGeom prst="rect">
            <a:avLst/>
          </a:prstGeom>
          <a:noFill/>
        </p:spPr>
        <p:txBody>
          <a:bodyPr wrap="none" rtlCol="0">
            <a:spAutoFit/>
          </a:bodyPr>
          <a:lstStyle/>
          <a:p>
            <a:r>
              <a:rPr lang="sv-SE" sz="900" b="1" dirty="0"/>
              <a:t> </a:t>
            </a:r>
            <a:endParaRPr lang="sv-SE" sz="900" dirty="0"/>
          </a:p>
        </p:txBody>
      </p:sp>
    </p:spTree>
    <p:extLst>
      <p:ext uri="{BB962C8B-B14F-4D97-AF65-F5344CB8AC3E}">
        <p14:creationId xmlns:p14="http://schemas.microsoft.com/office/powerpoint/2010/main" val="40033282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615771" y="1312050"/>
            <a:ext cx="8421582" cy="4979228"/>
          </a:xfrm>
        </p:spPr>
        <p:txBody>
          <a:bodyPr/>
          <a:lstStyle/>
          <a:p>
            <a:pPr marL="0" indent="0">
              <a:buNone/>
            </a:pPr>
            <a:r>
              <a:rPr lang="sv-SE" sz="1600" dirty="0">
                <a:latin typeface="+mj-lt"/>
              </a:rPr>
              <a:t>			1 mars  2017	                          1 oktober 2015 (17 mån. tidigare)</a:t>
            </a:r>
          </a:p>
          <a:p>
            <a:pPr marL="0" indent="0">
              <a:buNone/>
            </a:pPr>
            <a:r>
              <a:rPr lang="sv-SE" sz="1600" b="1" dirty="0">
                <a:latin typeface="+mj-lt"/>
              </a:rPr>
              <a:t>Bengtsfors</a:t>
            </a:r>
            <a:r>
              <a:rPr lang="sv-SE" sz="1600" dirty="0">
                <a:latin typeface="+mj-lt"/>
              </a:rPr>
              <a:t>		455	(21)				244	(11)</a:t>
            </a:r>
          </a:p>
          <a:p>
            <a:pPr marL="0" indent="0">
              <a:buNone/>
            </a:pPr>
            <a:r>
              <a:rPr lang="sv-SE" sz="1600" b="1" dirty="0">
                <a:latin typeface="+mj-lt"/>
              </a:rPr>
              <a:t>Dals-Ed</a:t>
            </a:r>
            <a:r>
              <a:rPr lang="sv-SE" sz="1600" dirty="0">
                <a:latin typeface="+mj-lt"/>
              </a:rPr>
              <a:t>		  	  85        (10)				  56	  (9)</a:t>
            </a:r>
          </a:p>
          <a:p>
            <a:pPr marL="0" indent="0">
              <a:buNone/>
            </a:pPr>
            <a:r>
              <a:rPr lang="sv-SE" sz="1600" b="1" dirty="0">
                <a:latin typeface="+mj-lt"/>
              </a:rPr>
              <a:t>Färgelanda</a:t>
            </a:r>
            <a:r>
              <a:rPr lang="sv-SE" sz="1600" dirty="0">
                <a:latin typeface="+mj-lt"/>
              </a:rPr>
              <a:t>		134 	(21)				  84	(11)</a:t>
            </a:r>
          </a:p>
          <a:p>
            <a:pPr marL="0" indent="0">
              <a:buNone/>
            </a:pPr>
            <a:r>
              <a:rPr lang="sv-SE" sz="1600" b="1" dirty="0">
                <a:latin typeface="+mj-lt"/>
              </a:rPr>
              <a:t>Lysekil	</a:t>
            </a:r>
            <a:r>
              <a:rPr lang="sv-SE" sz="1600" dirty="0">
                <a:latin typeface="+mj-lt"/>
              </a:rPr>
              <a:t>		371 	(18)				171	(13)</a:t>
            </a:r>
          </a:p>
          <a:p>
            <a:pPr marL="0" indent="0">
              <a:buNone/>
            </a:pPr>
            <a:r>
              <a:rPr lang="sv-SE" sz="1600" b="1" dirty="0">
                <a:latin typeface="+mj-lt"/>
              </a:rPr>
              <a:t>Mellerud</a:t>
            </a:r>
            <a:r>
              <a:rPr lang="sv-SE" sz="1600" dirty="0">
                <a:latin typeface="+mj-lt"/>
              </a:rPr>
              <a:t>		469 	(25)				276	  (6)</a:t>
            </a:r>
          </a:p>
          <a:p>
            <a:pPr marL="0" indent="0">
              <a:buNone/>
            </a:pPr>
            <a:r>
              <a:rPr lang="sv-SE" sz="1600" b="1" dirty="0">
                <a:latin typeface="+mj-lt"/>
              </a:rPr>
              <a:t>Munkedal</a:t>
            </a:r>
            <a:r>
              <a:rPr lang="sv-SE" sz="1600" dirty="0">
                <a:latin typeface="+mj-lt"/>
              </a:rPr>
              <a:t>		219 	(12)				123	(11)</a:t>
            </a:r>
          </a:p>
          <a:p>
            <a:pPr marL="0" indent="0">
              <a:buNone/>
            </a:pPr>
            <a:r>
              <a:rPr lang="sv-SE" sz="1600" b="1" dirty="0">
                <a:latin typeface="+mj-lt"/>
              </a:rPr>
              <a:t>Orust</a:t>
            </a:r>
            <a:r>
              <a:rPr lang="sv-SE" sz="1600" dirty="0">
                <a:latin typeface="+mj-lt"/>
              </a:rPr>
              <a:t>			  90        (11)				  46	  (7)</a:t>
            </a:r>
          </a:p>
          <a:p>
            <a:pPr marL="0" indent="0">
              <a:buNone/>
            </a:pPr>
            <a:r>
              <a:rPr lang="sv-SE" sz="1600" b="1" dirty="0">
                <a:latin typeface="+mj-lt"/>
              </a:rPr>
              <a:t>Sotenäs	</a:t>
            </a:r>
            <a:r>
              <a:rPr lang="sv-SE" sz="1600" dirty="0">
                <a:latin typeface="+mj-lt"/>
              </a:rPr>
              <a:t>	  	  99          (9)				  31	  (8)</a:t>
            </a:r>
          </a:p>
          <a:p>
            <a:pPr marL="0" indent="0">
              <a:buNone/>
            </a:pPr>
            <a:r>
              <a:rPr lang="sv-SE" sz="1600" b="1" dirty="0">
                <a:latin typeface="+mj-lt"/>
              </a:rPr>
              <a:t>Strömstad</a:t>
            </a:r>
            <a:r>
              <a:rPr lang="sv-SE" sz="1600" dirty="0">
                <a:latin typeface="+mj-lt"/>
              </a:rPr>
              <a:t>		139 	(11)				  67	(11)</a:t>
            </a:r>
          </a:p>
          <a:p>
            <a:pPr marL="0" indent="0">
              <a:buNone/>
            </a:pPr>
            <a:r>
              <a:rPr lang="sv-SE" sz="1600" b="1" dirty="0">
                <a:latin typeface="+mj-lt"/>
              </a:rPr>
              <a:t>Tanum</a:t>
            </a:r>
            <a:r>
              <a:rPr lang="sv-SE" sz="1600" dirty="0">
                <a:latin typeface="+mj-lt"/>
              </a:rPr>
              <a:t>			187 	(17)				102	(11)</a:t>
            </a:r>
          </a:p>
          <a:p>
            <a:pPr marL="0" indent="0">
              <a:buNone/>
            </a:pPr>
            <a:r>
              <a:rPr lang="sv-SE" sz="1600" b="1" dirty="0">
                <a:latin typeface="+mj-lt"/>
              </a:rPr>
              <a:t>Trollhättan</a:t>
            </a:r>
            <a:r>
              <a:rPr lang="sv-SE" sz="1600" dirty="0">
                <a:latin typeface="+mj-lt"/>
              </a:rPr>
              <a:t>		833 	(56)				819	(59)</a:t>
            </a:r>
          </a:p>
          <a:p>
            <a:pPr marL="0" indent="0">
              <a:buNone/>
            </a:pPr>
            <a:r>
              <a:rPr lang="sv-SE" sz="1600" b="1" dirty="0">
                <a:latin typeface="+mj-lt"/>
              </a:rPr>
              <a:t>Uddevalla</a:t>
            </a:r>
            <a:r>
              <a:rPr lang="sv-SE" sz="1600" dirty="0">
                <a:latin typeface="+mj-lt"/>
              </a:rPr>
              <a:t>	            1 080 	(84)				773	(50)</a:t>
            </a:r>
          </a:p>
          <a:p>
            <a:pPr marL="0" indent="0">
              <a:buNone/>
            </a:pPr>
            <a:r>
              <a:rPr lang="sv-SE" sz="1600" b="1" dirty="0">
                <a:latin typeface="+mj-lt"/>
              </a:rPr>
              <a:t>Vänersborg</a:t>
            </a:r>
            <a:r>
              <a:rPr lang="sv-SE" sz="1600" dirty="0">
                <a:latin typeface="+mj-lt"/>
              </a:rPr>
              <a:t>		815 	(68) 				671	(20)</a:t>
            </a:r>
          </a:p>
          <a:p>
            <a:pPr marL="0" indent="0">
              <a:buNone/>
            </a:pPr>
            <a:r>
              <a:rPr lang="sv-SE" sz="1600" b="1" dirty="0">
                <a:latin typeface="+mj-lt"/>
              </a:rPr>
              <a:t>Åmål</a:t>
            </a:r>
            <a:r>
              <a:rPr lang="sv-SE" sz="1600" dirty="0">
                <a:latin typeface="+mj-lt"/>
              </a:rPr>
              <a:t>			485 	(27)				508	(16)</a:t>
            </a:r>
          </a:p>
          <a:p>
            <a:pPr marL="0" indent="0">
              <a:buNone/>
            </a:pPr>
            <a:r>
              <a:rPr lang="sv-SE" sz="1600" dirty="0">
                <a:latin typeface="+mj-lt"/>
              </a:rPr>
              <a:t>		</a:t>
            </a:r>
            <a:r>
              <a:rPr lang="sv-SE" sz="1600" b="1" dirty="0">
                <a:latin typeface="+mj-lt"/>
              </a:rPr>
              <a:t>            5 461</a:t>
            </a:r>
            <a:r>
              <a:rPr lang="sv-SE" sz="1600" dirty="0">
                <a:latin typeface="+mj-lt"/>
              </a:rPr>
              <a:t>		</a:t>
            </a:r>
            <a:r>
              <a:rPr lang="sv-SE" sz="1400" dirty="0">
                <a:latin typeface="+mj-lt"/>
              </a:rPr>
              <a:t>	</a:t>
            </a:r>
            <a:r>
              <a:rPr lang="sv-SE" sz="1600" dirty="0">
                <a:latin typeface="+mj-lt"/>
              </a:rPr>
              <a:t>            		</a:t>
            </a:r>
            <a:r>
              <a:rPr lang="sv-SE" sz="1600" b="1" dirty="0">
                <a:latin typeface="+mj-lt"/>
              </a:rPr>
              <a:t>3 971</a:t>
            </a:r>
          </a:p>
        </p:txBody>
      </p:sp>
      <p:sp>
        <p:nvSpPr>
          <p:cNvPr id="4" name="Rektangel 3"/>
          <p:cNvSpPr/>
          <p:nvPr/>
        </p:nvSpPr>
        <p:spPr>
          <a:xfrm>
            <a:off x="7421846" y="6458703"/>
            <a:ext cx="1615507" cy="276999"/>
          </a:xfrm>
          <a:prstGeom prst="rect">
            <a:avLst/>
          </a:prstGeom>
        </p:spPr>
        <p:txBody>
          <a:bodyPr wrap="none">
            <a:spAutoFit/>
          </a:bodyPr>
          <a:lstStyle/>
          <a:p>
            <a:pPr lvl="0"/>
            <a:r>
              <a:rPr lang="sv-SE" sz="1200" dirty="0">
                <a:solidFill>
                  <a:prstClr val="black"/>
                </a:solidFill>
              </a:rPr>
              <a:t>Källa: Migrationsverket</a:t>
            </a:r>
          </a:p>
        </p:txBody>
      </p:sp>
      <p:sp>
        <p:nvSpPr>
          <p:cNvPr id="6" name="textruta 5"/>
          <p:cNvSpPr txBox="1"/>
          <p:nvPr/>
        </p:nvSpPr>
        <p:spPr>
          <a:xfrm>
            <a:off x="340540" y="188640"/>
            <a:ext cx="6492739" cy="892552"/>
          </a:xfrm>
          <a:prstGeom prst="rect">
            <a:avLst/>
          </a:prstGeom>
          <a:noFill/>
        </p:spPr>
        <p:txBody>
          <a:bodyPr wrap="none" rtlCol="0">
            <a:spAutoFit/>
          </a:bodyPr>
          <a:lstStyle/>
          <a:p>
            <a:r>
              <a:rPr lang="sv-SE" sz="2400" dirty="0">
                <a:solidFill>
                  <a:srgbClr val="000000"/>
                </a:solidFill>
                <a:latin typeface="+mj-lt"/>
              </a:rPr>
              <a:t>Tabell nyanlända max 2 år </a:t>
            </a:r>
          </a:p>
          <a:p>
            <a:r>
              <a:rPr lang="sv-SE" sz="1400" dirty="0">
                <a:solidFill>
                  <a:srgbClr val="000000"/>
                </a:solidFill>
                <a:latin typeface="+mj-lt"/>
              </a:rPr>
              <a:t>2017-03-01 hade respektive kommun så här många som har rätt till etableringsinsatser. </a:t>
            </a:r>
            <a:endParaRPr lang="sv-SE" sz="1400" dirty="0">
              <a:latin typeface="+mj-lt"/>
            </a:endParaRPr>
          </a:p>
          <a:p>
            <a:r>
              <a:rPr lang="sv-SE" sz="1400" dirty="0">
                <a:latin typeface="+mj-lt"/>
              </a:rPr>
              <a:t>Varav ensamkommande barn med uppehållstillstånd inom parentes.</a:t>
            </a:r>
            <a:endParaRPr lang="sv-SE" sz="1400" dirty="0">
              <a:solidFill>
                <a:srgbClr val="000000"/>
              </a:solidFill>
              <a:latin typeface="+mj-lt"/>
            </a:endParaRPr>
          </a:p>
        </p:txBody>
      </p:sp>
    </p:spTree>
    <p:extLst>
      <p:ext uri="{BB962C8B-B14F-4D97-AF65-F5344CB8AC3E}">
        <p14:creationId xmlns:p14="http://schemas.microsoft.com/office/powerpoint/2010/main" val="9572263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a:xfrm>
            <a:off x="629841" y="429520"/>
            <a:ext cx="7886700" cy="587911"/>
          </a:xfrm>
        </p:spPr>
        <p:txBody>
          <a:bodyPr/>
          <a:lstStyle/>
          <a:p>
            <a:r>
              <a:rPr lang="sv-SE" sz="2400" dirty="0"/>
              <a:t>Förändring gällande antal personer inom etableringen </a:t>
            </a:r>
            <a:r>
              <a:rPr lang="sv-SE" sz="2000" dirty="0"/>
              <a:t>(etableringstid max 2 år) </a:t>
            </a:r>
            <a:r>
              <a:rPr lang="sv-SE" sz="2400" dirty="0"/>
              <a:t>i </a:t>
            </a:r>
            <a:r>
              <a:rPr lang="sv-SE" sz="2400" b="1" dirty="0"/>
              <a:t>Fyrbodal</a:t>
            </a:r>
            <a:r>
              <a:rPr lang="sv-SE" sz="2400" dirty="0"/>
              <a:t> de sista 17 månaderna</a:t>
            </a:r>
          </a:p>
        </p:txBody>
      </p:sp>
      <p:sp>
        <p:nvSpPr>
          <p:cNvPr id="5" name="Platshållare för text 4"/>
          <p:cNvSpPr>
            <a:spLocks noGrp="1"/>
          </p:cNvSpPr>
          <p:nvPr>
            <p:ph type="body" idx="1"/>
          </p:nvPr>
        </p:nvSpPr>
        <p:spPr>
          <a:xfrm>
            <a:off x="642721" y="1468192"/>
            <a:ext cx="3868340" cy="643944"/>
          </a:xfrm>
        </p:spPr>
        <p:txBody>
          <a:bodyPr/>
          <a:lstStyle/>
          <a:p>
            <a:r>
              <a:rPr lang="sv-SE" sz="1600" dirty="0"/>
              <a:t>Antal inskrivna i etableringen alla åldrar</a:t>
            </a:r>
          </a:p>
          <a:p>
            <a:r>
              <a:rPr lang="sv-SE" sz="1600" b="0" dirty="0"/>
              <a:t>(inkl. ensamkommande)</a:t>
            </a:r>
          </a:p>
        </p:txBody>
      </p:sp>
      <p:graphicFrame>
        <p:nvGraphicFramePr>
          <p:cNvPr id="9" name="Platshållare för innehåll 8"/>
          <p:cNvGraphicFramePr>
            <a:graphicFrameLocks noGrp="1"/>
          </p:cNvGraphicFramePr>
          <p:nvPr>
            <p:ph sz="half" idx="2"/>
            <p:extLst>
              <p:ext uri="{D42A27DB-BD31-4B8C-83A1-F6EECF244321}">
                <p14:modId xmlns:p14="http://schemas.microsoft.com/office/powerpoint/2010/main" val="663140199"/>
              </p:ext>
            </p:extLst>
          </p:nvPr>
        </p:nvGraphicFramePr>
        <p:xfrm>
          <a:off x="0" y="2169560"/>
          <a:ext cx="4475057" cy="4019042"/>
        </p:xfrm>
        <a:graphic>
          <a:graphicData uri="http://schemas.openxmlformats.org/drawingml/2006/chart">
            <c:chart xmlns:c="http://schemas.openxmlformats.org/drawingml/2006/chart" xmlns:r="http://schemas.openxmlformats.org/officeDocument/2006/relationships" r:id="rId2"/>
          </a:graphicData>
        </a:graphic>
      </p:graphicFrame>
      <p:sp>
        <p:nvSpPr>
          <p:cNvPr id="7" name="Platshållare för text 6"/>
          <p:cNvSpPr>
            <a:spLocks noGrp="1"/>
          </p:cNvSpPr>
          <p:nvPr>
            <p:ph type="body" sz="quarter" idx="3"/>
          </p:nvPr>
        </p:nvSpPr>
        <p:spPr>
          <a:xfrm>
            <a:off x="4629150" y="1043189"/>
            <a:ext cx="3887391" cy="708338"/>
          </a:xfrm>
        </p:spPr>
        <p:txBody>
          <a:bodyPr/>
          <a:lstStyle/>
          <a:p>
            <a:r>
              <a:rPr lang="sv-SE" sz="1600" dirty="0"/>
              <a:t>Antal asylsökande</a:t>
            </a:r>
          </a:p>
        </p:txBody>
      </p:sp>
      <p:graphicFrame>
        <p:nvGraphicFramePr>
          <p:cNvPr id="10" name="Platshållare för innehåll 9"/>
          <p:cNvGraphicFramePr>
            <a:graphicFrameLocks noGrp="1"/>
          </p:cNvGraphicFramePr>
          <p:nvPr>
            <p:ph sz="quarter" idx="4"/>
            <p:extLst>
              <p:ext uri="{D42A27DB-BD31-4B8C-83A1-F6EECF244321}">
                <p14:modId xmlns:p14="http://schemas.microsoft.com/office/powerpoint/2010/main" val="4232197477"/>
              </p:ext>
            </p:extLst>
          </p:nvPr>
        </p:nvGraphicFramePr>
        <p:xfrm>
          <a:off x="4353743" y="2169559"/>
          <a:ext cx="4849247" cy="4020104"/>
        </p:xfrm>
        <a:graphic>
          <a:graphicData uri="http://schemas.openxmlformats.org/drawingml/2006/chart">
            <c:chart xmlns:c="http://schemas.openxmlformats.org/drawingml/2006/chart" xmlns:r="http://schemas.openxmlformats.org/officeDocument/2006/relationships" r:id="rId3"/>
          </a:graphicData>
        </a:graphic>
      </p:graphicFrame>
      <p:sp>
        <p:nvSpPr>
          <p:cNvPr id="11" name="Rektangel 10"/>
          <p:cNvSpPr/>
          <p:nvPr/>
        </p:nvSpPr>
        <p:spPr>
          <a:xfrm>
            <a:off x="7528493" y="6407188"/>
            <a:ext cx="1615507" cy="276999"/>
          </a:xfrm>
          <a:prstGeom prst="rect">
            <a:avLst/>
          </a:prstGeom>
        </p:spPr>
        <p:txBody>
          <a:bodyPr wrap="none">
            <a:spAutoFit/>
          </a:bodyPr>
          <a:lstStyle/>
          <a:p>
            <a:r>
              <a:rPr lang="sv-SE" sz="1200" dirty="0">
                <a:solidFill>
                  <a:prstClr val="black"/>
                </a:solidFill>
              </a:rPr>
              <a:t>Källa: Migrationsverket</a:t>
            </a:r>
          </a:p>
        </p:txBody>
      </p:sp>
      <p:sp>
        <p:nvSpPr>
          <p:cNvPr id="2" name="textruta 1"/>
          <p:cNvSpPr txBox="1"/>
          <p:nvPr/>
        </p:nvSpPr>
        <p:spPr>
          <a:xfrm>
            <a:off x="315876" y="3348172"/>
            <a:ext cx="476412" cy="246221"/>
          </a:xfrm>
          <a:prstGeom prst="rect">
            <a:avLst/>
          </a:prstGeom>
          <a:noFill/>
        </p:spPr>
        <p:txBody>
          <a:bodyPr wrap="none" rtlCol="0">
            <a:spAutoFit/>
          </a:bodyPr>
          <a:lstStyle/>
          <a:p>
            <a:r>
              <a:rPr lang="sv-SE" sz="1000" dirty="0">
                <a:solidFill>
                  <a:prstClr val="black"/>
                </a:solidFill>
              </a:rPr>
              <a:t>3 971</a:t>
            </a:r>
          </a:p>
        </p:txBody>
      </p:sp>
      <p:sp>
        <p:nvSpPr>
          <p:cNvPr id="6" name="textruta 5"/>
          <p:cNvSpPr txBox="1"/>
          <p:nvPr/>
        </p:nvSpPr>
        <p:spPr>
          <a:xfrm>
            <a:off x="5853996" y="1707894"/>
            <a:ext cx="3348994" cy="461665"/>
          </a:xfrm>
          <a:prstGeom prst="rect">
            <a:avLst/>
          </a:prstGeom>
          <a:noFill/>
        </p:spPr>
        <p:txBody>
          <a:bodyPr wrap="none" rtlCol="0">
            <a:spAutoFit/>
          </a:bodyPr>
          <a:lstStyle/>
          <a:p>
            <a:r>
              <a:rPr lang="sv-SE" sz="1200" dirty="0">
                <a:solidFill>
                  <a:prstClr val="black"/>
                </a:solidFill>
              </a:rPr>
              <a:t>Ensamkommande är inräknade i den röda stapeln, </a:t>
            </a:r>
          </a:p>
          <a:p>
            <a:r>
              <a:rPr lang="sv-SE" sz="1200" dirty="0">
                <a:solidFill>
                  <a:prstClr val="black"/>
                </a:solidFill>
              </a:rPr>
              <a:t>men visas  till antal i en orange stapel bredvid</a:t>
            </a:r>
          </a:p>
        </p:txBody>
      </p:sp>
      <p:sp>
        <p:nvSpPr>
          <p:cNvPr id="8" name="textruta 7"/>
          <p:cNvSpPr txBox="1"/>
          <p:nvPr/>
        </p:nvSpPr>
        <p:spPr>
          <a:xfrm>
            <a:off x="3940936" y="2736646"/>
            <a:ext cx="476412" cy="246221"/>
          </a:xfrm>
          <a:prstGeom prst="rect">
            <a:avLst/>
          </a:prstGeom>
          <a:noFill/>
        </p:spPr>
        <p:txBody>
          <a:bodyPr wrap="none" rtlCol="0">
            <a:spAutoFit/>
          </a:bodyPr>
          <a:lstStyle/>
          <a:p>
            <a:r>
              <a:rPr lang="sv-SE" sz="1000" dirty="0">
                <a:solidFill>
                  <a:prstClr val="black"/>
                </a:solidFill>
              </a:rPr>
              <a:t>5 461</a:t>
            </a:r>
          </a:p>
        </p:txBody>
      </p:sp>
      <p:sp>
        <p:nvSpPr>
          <p:cNvPr id="3" name="textruta 2"/>
          <p:cNvSpPr txBox="1"/>
          <p:nvPr/>
        </p:nvSpPr>
        <p:spPr>
          <a:xfrm>
            <a:off x="4636499" y="3355975"/>
            <a:ext cx="476412" cy="246221"/>
          </a:xfrm>
          <a:prstGeom prst="rect">
            <a:avLst/>
          </a:prstGeom>
          <a:noFill/>
        </p:spPr>
        <p:txBody>
          <a:bodyPr wrap="none" rtlCol="0">
            <a:spAutoFit/>
          </a:bodyPr>
          <a:lstStyle/>
          <a:p>
            <a:r>
              <a:rPr lang="sv-SE" sz="1000" dirty="0">
                <a:solidFill>
                  <a:prstClr val="black"/>
                </a:solidFill>
              </a:rPr>
              <a:t>5 645</a:t>
            </a:r>
          </a:p>
        </p:txBody>
      </p:sp>
      <p:sp>
        <p:nvSpPr>
          <p:cNvPr id="12" name="textruta 11"/>
          <p:cNvSpPr txBox="1"/>
          <p:nvPr/>
        </p:nvSpPr>
        <p:spPr>
          <a:xfrm>
            <a:off x="8668869" y="3845659"/>
            <a:ext cx="476412" cy="246221"/>
          </a:xfrm>
          <a:prstGeom prst="rect">
            <a:avLst/>
          </a:prstGeom>
          <a:noFill/>
        </p:spPr>
        <p:txBody>
          <a:bodyPr wrap="none" rtlCol="0">
            <a:spAutoFit/>
          </a:bodyPr>
          <a:lstStyle/>
          <a:p>
            <a:r>
              <a:rPr lang="sv-SE" sz="1000" dirty="0">
                <a:solidFill>
                  <a:prstClr val="black"/>
                </a:solidFill>
              </a:rPr>
              <a:t>4 023</a:t>
            </a:r>
          </a:p>
        </p:txBody>
      </p:sp>
    </p:spTree>
    <p:extLst>
      <p:ext uri="{BB962C8B-B14F-4D97-AF65-F5344CB8AC3E}">
        <p14:creationId xmlns:p14="http://schemas.microsoft.com/office/powerpoint/2010/main" val="21627028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z="2400" dirty="0">
                <a:solidFill>
                  <a:prstClr val="black"/>
                </a:solidFill>
              </a:rPr>
              <a:t>Förändring gällande antal personer inom etableringen </a:t>
            </a:r>
            <a:r>
              <a:rPr lang="sv-SE" sz="2000" dirty="0">
                <a:solidFill>
                  <a:prstClr val="black"/>
                </a:solidFill>
              </a:rPr>
              <a:t>(etableringstid max 2 år) </a:t>
            </a:r>
            <a:r>
              <a:rPr lang="sv-SE" sz="2400" dirty="0">
                <a:solidFill>
                  <a:prstClr val="black"/>
                </a:solidFill>
              </a:rPr>
              <a:t>i </a:t>
            </a:r>
            <a:r>
              <a:rPr lang="sv-SE" sz="2400" b="1" dirty="0">
                <a:solidFill>
                  <a:prstClr val="black"/>
                </a:solidFill>
              </a:rPr>
              <a:t>Bengtsfors</a:t>
            </a:r>
            <a:r>
              <a:rPr lang="sv-SE" sz="2400" dirty="0">
                <a:solidFill>
                  <a:prstClr val="black"/>
                </a:solidFill>
              </a:rPr>
              <a:t> de sista 17 månaderna, samt</a:t>
            </a:r>
            <a:br>
              <a:rPr lang="sv-SE" sz="2400" dirty="0">
                <a:solidFill>
                  <a:prstClr val="black"/>
                </a:solidFill>
              </a:rPr>
            </a:br>
            <a:r>
              <a:rPr lang="sv-SE" sz="2400" dirty="0">
                <a:solidFill>
                  <a:prstClr val="black"/>
                </a:solidFill>
              </a:rPr>
              <a:t>antal asylsökande boende i kommunen i migrationsverkets mottagningssystem.</a:t>
            </a:r>
            <a:br>
              <a:rPr lang="sv-SE" sz="2400" dirty="0">
                <a:solidFill>
                  <a:prstClr val="black"/>
                </a:solidFill>
              </a:rPr>
            </a:br>
            <a:endParaRPr lang="sv-SE" b="1" dirty="0"/>
          </a:p>
        </p:txBody>
      </p:sp>
      <p:sp>
        <p:nvSpPr>
          <p:cNvPr id="3" name="Platshållare för text 2"/>
          <p:cNvSpPr>
            <a:spLocks noGrp="1"/>
          </p:cNvSpPr>
          <p:nvPr>
            <p:ph type="body" idx="1"/>
          </p:nvPr>
        </p:nvSpPr>
        <p:spPr>
          <a:xfrm>
            <a:off x="399245" y="1681163"/>
            <a:ext cx="4098937" cy="823912"/>
          </a:xfrm>
        </p:spPr>
        <p:txBody>
          <a:bodyPr/>
          <a:lstStyle/>
          <a:p>
            <a:r>
              <a:rPr lang="sv-SE" dirty="0"/>
              <a:t>Antal inskrivna i etableringen alla åldrar</a:t>
            </a:r>
          </a:p>
        </p:txBody>
      </p:sp>
      <p:graphicFrame>
        <p:nvGraphicFramePr>
          <p:cNvPr id="7" name="Platshållare för innehåll 6"/>
          <p:cNvGraphicFramePr>
            <a:graphicFrameLocks noGrp="1"/>
          </p:cNvGraphicFramePr>
          <p:nvPr>
            <p:ph sz="half" idx="2"/>
            <p:extLst>
              <p:ext uri="{D42A27DB-BD31-4B8C-83A1-F6EECF244321}">
                <p14:modId xmlns:p14="http://schemas.microsoft.com/office/powerpoint/2010/main" val="2493623490"/>
              </p:ext>
            </p:extLst>
          </p:nvPr>
        </p:nvGraphicFramePr>
        <p:xfrm>
          <a:off x="373488" y="2485623"/>
          <a:ext cx="4125488" cy="3704040"/>
        </p:xfrm>
        <a:graphic>
          <a:graphicData uri="http://schemas.openxmlformats.org/drawingml/2006/chart">
            <c:chart xmlns:c="http://schemas.openxmlformats.org/drawingml/2006/chart" xmlns:r="http://schemas.openxmlformats.org/officeDocument/2006/relationships" r:id="rId2"/>
          </a:graphicData>
        </a:graphic>
      </p:graphicFrame>
      <p:sp>
        <p:nvSpPr>
          <p:cNvPr id="5" name="Platshållare för text 4"/>
          <p:cNvSpPr>
            <a:spLocks noGrp="1"/>
          </p:cNvSpPr>
          <p:nvPr>
            <p:ph type="body" sz="quarter" idx="3"/>
          </p:nvPr>
        </p:nvSpPr>
        <p:spPr/>
        <p:txBody>
          <a:bodyPr/>
          <a:lstStyle/>
          <a:p>
            <a:r>
              <a:rPr lang="sv-SE" dirty="0"/>
              <a:t>Antal asylsökande </a:t>
            </a:r>
          </a:p>
        </p:txBody>
      </p:sp>
      <p:graphicFrame>
        <p:nvGraphicFramePr>
          <p:cNvPr id="8" name="Platshållare för innehåll 7"/>
          <p:cNvGraphicFramePr>
            <a:graphicFrameLocks noGrp="1"/>
          </p:cNvGraphicFramePr>
          <p:nvPr>
            <p:ph sz="quarter" idx="4"/>
            <p:extLst>
              <p:ext uri="{D42A27DB-BD31-4B8C-83A1-F6EECF244321}">
                <p14:modId xmlns:p14="http://schemas.microsoft.com/office/powerpoint/2010/main" val="1642293431"/>
              </p:ext>
            </p:extLst>
          </p:nvPr>
        </p:nvGraphicFramePr>
        <p:xfrm>
          <a:off x="4629150" y="2472744"/>
          <a:ext cx="4167120" cy="3716919"/>
        </p:xfrm>
        <a:graphic>
          <a:graphicData uri="http://schemas.openxmlformats.org/drawingml/2006/chart">
            <c:chart xmlns:c="http://schemas.openxmlformats.org/drawingml/2006/chart" xmlns:r="http://schemas.openxmlformats.org/officeDocument/2006/relationships" r:id="rId3"/>
          </a:graphicData>
        </a:graphic>
      </p:graphicFrame>
      <p:sp>
        <p:nvSpPr>
          <p:cNvPr id="4" name="Rektangel 3"/>
          <p:cNvSpPr/>
          <p:nvPr/>
        </p:nvSpPr>
        <p:spPr>
          <a:xfrm>
            <a:off x="7528493" y="6381431"/>
            <a:ext cx="1615507" cy="276999"/>
          </a:xfrm>
          <a:prstGeom prst="rect">
            <a:avLst/>
          </a:prstGeom>
        </p:spPr>
        <p:txBody>
          <a:bodyPr wrap="none">
            <a:spAutoFit/>
          </a:bodyPr>
          <a:lstStyle/>
          <a:p>
            <a:pPr lvl="0"/>
            <a:r>
              <a:rPr lang="sv-SE" sz="1200" dirty="0">
                <a:solidFill>
                  <a:prstClr val="black"/>
                </a:solidFill>
              </a:rPr>
              <a:t>Källa: Migrationsverket</a:t>
            </a:r>
          </a:p>
        </p:txBody>
      </p:sp>
    </p:spTree>
    <p:extLst>
      <p:ext uri="{BB962C8B-B14F-4D97-AF65-F5344CB8AC3E}">
        <p14:creationId xmlns:p14="http://schemas.microsoft.com/office/powerpoint/2010/main" val="82135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z="2400" dirty="0">
                <a:solidFill>
                  <a:prstClr val="black"/>
                </a:solidFill>
              </a:rPr>
              <a:t>Förändring gällande antal personer inom etableringen </a:t>
            </a:r>
            <a:r>
              <a:rPr lang="sv-SE" sz="2000" dirty="0">
                <a:solidFill>
                  <a:prstClr val="black"/>
                </a:solidFill>
              </a:rPr>
              <a:t>(etableringstid max 2 år) </a:t>
            </a:r>
            <a:r>
              <a:rPr lang="sv-SE" sz="2400" dirty="0">
                <a:solidFill>
                  <a:prstClr val="black"/>
                </a:solidFill>
              </a:rPr>
              <a:t>i </a:t>
            </a:r>
            <a:r>
              <a:rPr lang="sv-SE" sz="2400" b="1" dirty="0">
                <a:solidFill>
                  <a:prstClr val="black"/>
                </a:solidFill>
              </a:rPr>
              <a:t>Dals-Ed </a:t>
            </a:r>
            <a:r>
              <a:rPr lang="sv-SE" sz="2400" dirty="0">
                <a:solidFill>
                  <a:prstClr val="black"/>
                </a:solidFill>
              </a:rPr>
              <a:t>de sista 17 månaderna, samt</a:t>
            </a:r>
            <a:br>
              <a:rPr lang="sv-SE" sz="2400" dirty="0">
                <a:solidFill>
                  <a:prstClr val="black"/>
                </a:solidFill>
              </a:rPr>
            </a:br>
            <a:r>
              <a:rPr lang="sv-SE" sz="2400" dirty="0">
                <a:solidFill>
                  <a:prstClr val="black"/>
                </a:solidFill>
              </a:rPr>
              <a:t>antal asylsökande boende i kommunen i migrationsverkets mottagningssystem.</a:t>
            </a:r>
            <a:br>
              <a:rPr lang="sv-SE" sz="2400" dirty="0">
                <a:solidFill>
                  <a:prstClr val="black"/>
                </a:solidFill>
              </a:rPr>
            </a:br>
            <a:endParaRPr lang="sv-SE" b="1" dirty="0"/>
          </a:p>
        </p:txBody>
      </p:sp>
      <p:sp>
        <p:nvSpPr>
          <p:cNvPr id="3" name="Platshållare för text 2"/>
          <p:cNvSpPr>
            <a:spLocks noGrp="1"/>
          </p:cNvSpPr>
          <p:nvPr>
            <p:ph type="body" idx="1"/>
          </p:nvPr>
        </p:nvSpPr>
        <p:spPr>
          <a:xfrm>
            <a:off x="399245" y="1681163"/>
            <a:ext cx="4098937" cy="823912"/>
          </a:xfrm>
        </p:spPr>
        <p:txBody>
          <a:bodyPr/>
          <a:lstStyle/>
          <a:p>
            <a:r>
              <a:rPr lang="sv-SE" dirty="0"/>
              <a:t>Antal inskrivna i etableringen alla åldrar</a:t>
            </a:r>
          </a:p>
        </p:txBody>
      </p:sp>
      <p:graphicFrame>
        <p:nvGraphicFramePr>
          <p:cNvPr id="7" name="Platshållare för innehåll 6"/>
          <p:cNvGraphicFramePr>
            <a:graphicFrameLocks noGrp="1"/>
          </p:cNvGraphicFramePr>
          <p:nvPr>
            <p:ph sz="half" idx="2"/>
            <p:extLst>
              <p:ext uri="{D42A27DB-BD31-4B8C-83A1-F6EECF244321}">
                <p14:modId xmlns:p14="http://schemas.microsoft.com/office/powerpoint/2010/main" val="1977389944"/>
              </p:ext>
            </p:extLst>
          </p:nvPr>
        </p:nvGraphicFramePr>
        <p:xfrm>
          <a:off x="296214" y="2498501"/>
          <a:ext cx="4202761" cy="3691162"/>
        </p:xfrm>
        <a:graphic>
          <a:graphicData uri="http://schemas.openxmlformats.org/drawingml/2006/chart">
            <c:chart xmlns:c="http://schemas.openxmlformats.org/drawingml/2006/chart" xmlns:r="http://schemas.openxmlformats.org/officeDocument/2006/relationships" r:id="rId2"/>
          </a:graphicData>
        </a:graphic>
      </p:graphicFrame>
      <p:sp>
        <p:nvSpPr>
          <p:cNvPr id="5" name="Platshållare för text 4"/>
          <p:cNvSpPr>
            <a:spLocks noGrp="1"/>
          </p:cNvSpPr>
          <p:nvPr>
            <p:ph type="body" sz="quarter" idx="3"/>
          </p:nvPr>
        </p:nvSpPr>
        <p:spPr/>
        <p:txBody>
          <a:bodyPr/>
          <a:lstStyle/>
          <a:p>
            <a:r>
              <a:rPr lang="sv-SE" dirty="0"/>
              <a:t>Antal asylsökande </a:t>
            </a:r>
          </a:p>
        </p:txBody>
      </p:sp>
      <p:graphicFrame>
        <p:nvGraphicFramePr>
          <p:cNvPr id="8" name="Platshållare för innehåll 7"/>
          <p:cNvGraphicFramePr>
            <a:graphicFrameLocks noGrp="1"/>
          </p:cNvGraphicFramePr>
          <p:nvPr>
            <p:ph sz="quarter" idx="4"/>
            <p:extLst>
              <p:ext uri="{D42A27DB-BD31-4B8C-83A1-F6EECF244321}">
                <p14:modId xmlns:p14="http://schemas.microsoft.com/office/powerpoint/2010/main" val="1775066612"/>
              </p:ext>
            </p:extLst>
          </p:nvPr>
        </p:nvGraphicFramePr>
        <p:xfrm>
          <a:off x="4629150" y="2485623"/>
          <a:ext cx="4283030" cy="3704040"/>
        </p:xfrm>
        <a:graphic>
          <a:graphicData uri="http://schemas.openxmlformats.org/drawingml/2006/chart">
            <c:chart xmlns:c="http://schemas.openxmlformats.org/drawingml/2006/chart" xmlns:r="http://schemas.openxmlformats.org/officeDocument/2006/relationships" r:id="rId3"/>
          </a:graphicData>
        </a:graphic>
      </p:graphicFrame>
      <p:sp>
        <p:nvSpPr>
          <p:cNvPr id="4" name="Rektangel 3"/>
          <p:cNvSpPr/>
          <p:nvPr/>
        </p:nvSpPr>
        <p:spPr>
          <a:xfrm>
            <a:off x="7421846" y="6355672"/>
            <a:ext cx="1615507" cy="276999"/>
          </a:xfrm>
          <a:prstGeom prst="rect">
            <a:avLst/>
          </a:prstGeom>
        </p:spPr>
        <p:txBody>
          <a:bodyPr wrap="none">
            <a:spAutoFit/>
          </a:bodyPr>
          <a:lstStyle/>
          <a:p>
            <a:pPr lvl="0"/>
            <a:r>
              <a:rPr lang="sv-SE" sz="1200" dirty="0">
                <a:solidFill>
                  <a:prstClr val="black"/>
                </a:solidFill>
              </a:rPr>
              <a:t>Källa: Migrationsverket</a:t>
            </a:r>
          </a:p>
        </p:txBody>
      </p:sp>
    </p:spTree>
    <p:extLst>
      <p:ext uri="{BB962C8B-B14F-4D97-AF65-F5344CB8AC3E}">
        <p14:creationId xmlns:p14="http://schemas.microsoft.com/office/powerpoint/2010/main" val="17523313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z="2400" dirty="0">
                <a:solidFill>
                  <a:prstClr val="black"/>
                </a:solidFill>
              </a:rPr>
              <a:t>Förändring gällande antal personer inom etableringen </a:t>
            </a:r>
            <a:r>
              <a:rPr lang="sv-SE" sz="2000" dirty="0">
                <a:solidFill>
                  <a:prstClr val="black"/>
                </a:solidFill>
              </a:rPr>
              <a:t>(etableringstid max 2 år) </a:t>
            </a:r>
            <a:r>
              <a:rPr lang="sv-SE" sz="2400" dirty="0">
                <a:solidFill>
                  <a:prstClr val="black"/>
                </a:solidFill>
              </a:rPr>
              <a:t>i </a:t>
            </a:r>
            <a:r>
              <a:rPr lang="sv-SE" sz="2400" b="1" dirty="0">
                <a:solidFill>
                  <a:prstClr val="black"/>
                </a:solidFill>
              </a:rPr>
              <a:t>Färgelanda </a:t>
            </a:r>
            <a:r>
              <a:rPr lang="sv-SE" sz="2400" dirty="0">
                <a:solidFill>
                  <a:prstClr val="black"/>
                </a:solidFill>
              </a:rPr>
              <a:t>de sista 17 månaderna, samt antal asylsökande boende i kommunen i migrationsverkets mottagningssystem.</a:t>
            </a:r>
            <a:br>
              <a:rPr lang="sv-SE" sz="2400" dirty="0">
                <a:solidFill>
                  <a:prstClr val="black"/>
                </a:solidFill>
              </a:rPr>
            </a:br>
            <a:endParaRPr lang="sv-SE" b="1" dirty="0"/>
          </a:p>
        </p:txBody>
      </p:sp>
      <p:sp>
        <p:nvSpPr>
          <p:cNvPr id="3" name="Platshållare för text 2"/>
          <p:cNvSpPr>
            <a:spLocks noGrp="1"/>
          </p:cNvSpPr>
          <p:nvPr>
            <p:ph type="body" idx="1"/>
          </p:nvPr>
        </p:nvSpPr>
        <p:spPr>
          <a:xfrm>
            <a:off x="399245" y="1681163"/>
            <a:ext cx="4098937" cy="823912"/>
          </a:xfrm>
        </p:spPr>
        <p:txBody>
          <a:bodyPr/>
          <a:lstStyle/>
          <a:p>
            <a:r>
              <a:rPr lang="sv-SE" dirty="0"/>
              <a:t>Antal inskrivna i etableringen alla åldrar</a:t>
            </a:r>
          </a:p>
        </p:txBody>
      </p:sp>
      <p:graphicFrame>
        <p:nvGraphicFramePr>
          <p:cNvPr id="7" name="Platshållare för innehåll 6"/>
          <p:cNvGraphicFramePr>
            <a:graphicFrameLocks noGrp="1"/>
          </p:cNvGraphicFramePr>
          <p:nvPr>
            <p:ph sz="half" idx="2"/>
            <p:extLst>
              <p:ext uri="{D42A27DB-BD31-4B8C-83A1-F6EECF244321}">
                <p14:modId xmlns:p14="http://schemas.microsoft.com/office/powerpoint/2010/main" val="4238640537"/>
              </p:ext>
            </p:extLst>
          </p:nvPr>
        </p:nvGraphicFramePr>
        <p:xfrm>
          <a:off x="296214" y="2524259"/>
          <a:ext cx="4202761" cy="3665404"/>
        </p:xfrm>
        <a:graphic>
          <a:graphicData uri="http://schemas.openxmlformats.org/drawingml/2006/chart">
            <c:chart xmlns:c="http://schemas.openxmlformats.org/drawingml/2006/chart" xmlns:r="http://schemas.openxmlformats.org/officeDocument/2006/relationships" r:id="rId2"/>
          </a:graphicData>
        </a:graphic>
      </p:graphicFrame>
      <p:sp>
        <p:nvSpPr>
          <p:cNvPr id="5" name="Platshållare för text 4"/>
          <p:cNvSpPr>
            <a:spLocks noGrp="1"/>
          </p:cNvSpPr>
          <p:nvPr>
            <p:ph type="body" sz="quarter" idx="3"/>
          </p:nvPr>
        </p:nvSpPr>
        <p:spPr/>
        <p:txBody>
          <a:bodyPr/>
          <a:lstStyle/>
          <a:p>
            <a:r>
              <a:rPr lang="sv-SE" dirty="0"/>
              <a:t>Antal asylsökande </a:t>
            </a:r>
          </a:p>
        </p:txBody>
      </p:sp>
      <p:graphicFrame>
        <p:nvGraphicFramePr>
          <p:cNvPr id="8" name="Platshållare för innehåll 7"/>
          <p:cNvGraphicFramePr>
            <a:graphicFrameLocks noGrp="1"/>
          </p:cNvGraphicFramePr>
          <p:nvPr>
            <p:ph sz="quarter" idx="4"/>
            <p:extLst>
              <p:ext uri="{D42A27DB-BD31-4B8C-83A1-F6EECF244321}">
                <p14:modId xmlns:p14="http://schemas.microsoft.com/office/powerpoint/2010/main" val="4227894875"/>
              </p:ext>
            </p:extLst>
          </p:nvPr>
        </p:nvGraphicFramePr>
        <p:xfrm>
          <a:off x="4629150" y="2472744"/>
          <a:ext cx="4192878" cy="3716919"/>
        </p:xfrm>
        <a:graphic>
          <a:graphicData uri="http://schemas.openxmlformats.org/drawingml/2006/chart">
            <c:chart xmlns:c="http://schemas.openxmlformats.org/drawingml/2006/chart" xmlns:r="http://schemas.openxmlformats.org/officeDocument/2006/relationships" r:id="rId3"/>
          </a:graphicData>
        </a:graphic>
      </p:graphicFrame>
      <p:sp>
        <p:nvSpPr>
          <p:cNvPr id="4" name="Rektangel 3"/>
          <p:cNvSpPr/>
          <p:nvPr/>
        </p:nvSpPr>
        <p:spPr>
          <a:xfrm>
            <a:off x="7528493" y="6368551"/>
            <a:ext cx="1615507" cy="276999"/>
          </a:xfrm>
          <a:prstGeom prst="rect">
            <a:avLst/>
          </a:prstGeom>
        </p:spPr>
        <p:txBody>
          <a:bodyPr wrap="none">
            <a:spAutoFit/>
          </a:bodyPr>
          <a:lstStyle/>
          <a:p>
            <a:pPr lvl="0"/>
            <a:r>
              <a:rPr lang="sv-SE" sz="1200" dirty="0">
                <a:solidFill>
                  <a:prstClr val="black"/>
                </a:solidFill>
              </a:rPr>
              <a:t>Källa: Migrationsverket</a:t>
            </a:r>
          </a:p>
        </p:txBody>
      </p:sp>
    </p:spTree>
    <p:extLst>
      <p:ext uri="{BB962C8B-B14F-4D97-AF65-F5344CB8AC3E}">
        <p14:creationId xmlns:p14="http://schemas.microsoft.com/office/powerpoint/2010/main" val="850154175"/>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ll powerpoint [Skrivskyddad]" id="{731AEA25-2670-4736-9747-737D3E62D8E6}" vid="{3E8FEF94-975F-4642-A6FF-C1CD0217BAE3}"/>
    </a:ext>
  </a:extLst>
</a:theme>
</file>

<file path=ppt/theme/theme2.xml><?xml version="1.0" encoding="utf-8"?>
<a:theme xmlns:a="http://schemas.openxmlformats.org/drawingml/2006/main" name="1_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ll powerpoint [Skrivskyddad]" id="{731AEA25-2670-4736-9747-737D3E62D8E6}" vid="{3E8FEF94-975F-4642-A6FF-C1CD0217BAE3}"/>
    </a:ext>
  </a:extLst>
</a:theme>
</file>

<file path=ppt/theme/theme3.xml><?xml version="1.0" encoding="utf-8"?>
<a:theme xmlns:a="http://schemas.openxmlformats.org/drawingml/2006/main" name="3_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ll powerpoint [Skrivskyddad]" id="{731AEA25-2670-4736-9747-737D3E62D8E6}" vid="{3E8FEF94-975F-4642-A6FF-C1CD0217BAE3}"/>
    </a:ext>
  </a:extLst>
</a:theme>
</file>

<file path=ppt/theme/theme4.xml><?xml version="1.0" encoding="utf-8"?>
<a:theme xmlns:a="http://schemas.openxmlformats.org/drawingml/2006/main" name="2_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ll powerpoint [Skrivskyddad]" id="{731AEA25-2670-4736-9747-737D3E62D8E6}" vid="{3E8FEF94-975F-4642-A6FF-C1CD0217BAE3}"/>
    </a:ext>
  </a:extLst>
</a:theme>
</file>

<file path=ppt/theme/theme5.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ct:contentTypeSchema xmlns:ct="http://schemas.microsoft.com/office/2006/metadata/contentType" xmlns:ma="http://schemas.microsoft.com/office/2006/metadata/properties/metaAttributes" ct:_="" ma:_="" ma:contentTypeName="dokument" ma:contentTypeID="0x0101002D9591DA32DA6443AE0B53CDDC7D693D" ma:contentTypeVersion="7" ma:contentTypeDescription="Skapa ett nytt dokument." ma:contentTypeScope="" ma:versionID="d544115dfe1d40c93fbd7b9f6a24b78b">
  <xsd:schema xmlns:xsd="http://www.w3.org/2001/XMLSchema" xmlns:xs="http://www.w3.org/2001/XMLSchema" xmlns:p="http://schemas.microsoft.com/office/2006/metadata/properties" xmlns:ns2="2888919c-a327-408e-b645-ef9c18c64f32" xmlns:ns3="ae8c15e2-a0d7-459e-adf0-a01dabdcbb7c" targetNamespace="http://schemas.microsoft.com/office/2006/metadata/properties" ma:root="true" ma:fieldsID="4dd6cdc7ea26b7c424c9e6c00afa3eb8" ns2:_="" ns3:_="">
    <xsd:import namespace="2888919c-a327-408e-b645-ef9c18c64f32"/>
    <xsd:import namespace="ae8c15e2-a0d7-459e-adf0-a01dabdcbb7c"/>
    <xsd:element name="properties">
      <xsd:complexType>
        <xsd:sequence>
          <xsd:element name="documentManagement">
            <xsd:complexType>
              <xsd:all>
                <xsd:element ref="ns2:_dlc_DocId" minOccurs="0"/>
                <xsd:element ref="ns2:_dlc_DocIdUrl" minOccurs="0"/>
                <xsd:element ref="ns2:_dlc_DocIdPersistId" minOccurs="0"/>
                <xsd:element ref="ns3:h8fc83188f23483db4e891ad3671aa39" minOccurs="0"/>
                <xsd:element ref="ns2:TaxCatchAll" minOccurs="0"/>
                <xsd:element ref="ns2:SharedWithUsers" minOccurs="0"/>
                <xsd:element ref="ns2:SharingHintHash"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888919c-a327-408e-b645-ef9c18c64f32" elementFormDefault="qualified">
    <xsd:import namespace="http://schemas.microsoft.com/office/2006/documentManagement/types"/>
    <xsd:import namespace="http://schemas.microsoft.com/office/infopath/2007/PartnerControls"/>
    <xsd:element name="_dlc_DocId" ma:index="8" nillable="true" ma:displayName="Dokument-ID-värde" ma:description="Värdet för dokument-ID som tilldelats till det här objektet." ma:internalName="_dlc_DocId" ma:readOnly="true">
      <xsd:simpleType>
        <xsd:restriction base="dms:Text"/>
      </xsd:simpleType>
    </xsd:element>
    <xsd:element name="_dlc_DocIdUrl" ma:index="9" nillable="true" ma:displayName="Dokument-ID" ma:description="Permanent länk till det här dokumente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TaxCatchAll" ma:index="13" nillable="true" ma:displayName="Taxonomy Catch All Column" ma:hidden="true" ma:list="{b0898364-2d96-4b58-a874-80eba6ea987f}" ma:internalName="TaxCatchAll" ma:showField="CatchAllData" ma:web="2888919c-a327-408e-b645-ef9c18c64f32">
      <xsd:complexType>
        <xsd:complexContent>
          <xsd:extension base="dms:MultiChoiceLookup">
            <xsd:sequence>
              <xsd:element name="Value" type="dms:Lookup" maxOccurs="unbounded" minOccurs="0" nillable="true"/>
            </xsd:sequence>
          </xsd:extension>
        </xsd:complexContent>
      </xsd:complexType>
    </xsd:element>
    <xsd:element name="SharedWithUsers" ma:index="14"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15" nillable="true" ma:displayName="Delar tips, Hash" ma:internalName="SharingHintHash" ma:readOnly="true">
      <xsd:simpleType>
        <xsd:restriction base="dms:Text"/>
      </xsd:simpleType>
    </xsd:element>
    <xsd:element name="SharedWithDetails" ma:index="16" nillable="true" ma:displayName="Delat med informa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e8c15e2-a0d7-459e-adf0-a01dabdcbb7c" elementFormDefault="qualified">
    <xsd:import namespace="http://schemas.microsoft.com/office/2006/documentManagement/types"/>
    <xsd:import namespace="http://schemas.microsoft.com/office/infopath/2007/PartnerControls"/>
    <xsd:element name="h8fc83188f23483db4e891ad3671aa39" ma:index="12" nillable="true" ma:taxonomy="true" ma:internalName="h8fc83188f23483db4e891ad3671aa39" ma:taxonomyFieldName="Dokumenttyp" ma:displayName="Dokumenttyp" ma:readOnly="false" ma:default="" ma:fieldId="{18fc8318-8f23-483d-b4e8-91ad3671aa39}" ma:taxonomyMulti="true" ma:sspId="934a252a-d2c1-4403-a0e1-cc66eb4ddf79" ma:termSetId="78b7568c-6eec-48d7-8848-975d461d6079"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h8fc83188f23483db4e891ad3671aa39 xmlns="ae8c15e2-a0d7-459e-adf0-a01dabdcbb7c">
      <Terms xmlns="http://schemas.microsoft.com/office/infopath/2007/PartnerControls">
        <TermInfo xmlns="http://schemas.microsoft.com/office/infopath/2007/PartnerControls">
          <TermName xmlns="http://schemas.microsoft.com/office/infopath/2007/PartnerControls">Mallar</TermName>
          <TermId xmlns="http://schemas.microsoft.com/office/infopath/2007/PartnerControls">b7108b44-6128-4f1f-8538-62307a92a8b1</TermId>
        </TermInfo>
      </Terms>
    </h8fc83188f23483db4e891ad3671aa39>
    <TaxCatchAll xmlns="2888919c-a327-408e-b645-ef9c18c64f32">
      <Value>9</Value>
    </TaxCatchAll>
    <_dlc_DocId xmlns="2888919c-a327-408e-b645-ef9c18c64f32">FYRBODAL-114-8</_dlc_DocId>
    <_dlc_DocIdUrl xmlns="2888919c-a327-408e-b645-ef9c18c64f32">
      <Url>https://fyrbodal.sharepoint.com/_layouts/15/DocIdRedir.aspx?ID=FYRBODAL-114-8</Url>
      <Description>FYRBODAL-114-8</Description>
    </_dlc_DocIdUrl>
    <SharedWithUsers xmlns="2888919c-a327-408e-b645-ef9c18c64f32">
      <UserInfo>
        <DisplayName/>
        <AccountId xsi:nil="true"/>
        <AccountType/>
      </UserInfo>
    </SharedWithUsers>
  </documentManagement>
</p:properties>
</file>

<file path=customXml/itemProps1.xml><?xml version="1.0" encoding="utf-8"?>
<ds:datastoreItem xmlns:ds="http://schemas.openxmlformats.org/officeDocument/2006/customXml" ds:itemID="{3F15AD2F-3085-4BBD-8537-0E7EDC293BA0}">
  <ds:schemaRefs>
    <ds:schemaRef ds:uri="http://schemas.microsoft.com/sharepoint/events"/>
  </ds:schemaRefs>
</ds:datastoreItem>
</file>

<file path=customXml/itemProps2.xml><?xml version="1.0" encoding="utf-8"?>
<ds:datastoreItem xmlns:ds="http://schemas.openxmlformats.org/officeDocument/2006/customXml" ds:itemID="{234ECB00-BF86-4933-A162-FAF9E06709B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888919c-a327-408e-b645-ef9c18c64f32"/>
    <ds:schemaRef ds:uri="ae8c15e2-a0d7-459e-adf0-a01dabdcbb7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04C1DC5-4EBB-45C9-9A0D-464FD1C96C67}">
  <ds:schemaRefs>
    <ds:schemaRef ds:uri="http://schemas.microsoft.com/sharepoint/v3/contenttype/forms"/>
  </ds:schemaRefs>
</ds:datastoreItem>
</file>

<file path=customXml/itemProps4.xml><?xml version="1.0" encoding="utf-8"?>
<ds:datastoreItem xmlns:ds="http://schemas.openxmlformats.org/officeDocument/2006/customXml" ds:itemID="{B4A8F61A-1517-4F18-BBEF-4976208F30ED}">
  <ds:schemaRefs>
    <ds:schemaRef ds:uri="http://schemas.microsoft.com/office/2006/documentManagement/types"/>
    <ds:schemaRef ds:uri="ae8c15e2-a0d7-459e-adf0-a01dabdcbb7c"/>
    <ds:schemaRef ds:uri="http://purl.org/dc/elements/1.1/"/>
    <ds:schemaRef ds:uri="http://schemas.microsoft.com/office/2006/metadata/properties"/>
    <ds:schemaRef ds:uri="http://www.w3.org/XML/1998/namespace"/>
    <ds:schemaRef ds:uri="http://purl.org/dc/dcmitype/"/>
    <ds:schemaRef ds:uri="http://schemas.openxmlformats.org/package/2006/metadata/core-properties"/>
    <ds:schemaRef ds:uri="http://schemas.microsoft.com/office/infopath/2007/PartnerControls"/>
    <ds:schemaRef ds:uri="2888919c-a327-408e-b645-ef9c18c64f32"/>
    <ds:schemaRef ds:uri="http://purl.org/dc/terms/"/>
  </ds:schemaRefs>
</ds:datastoreItem>
</file>

<file path=docProps/app.xml><?xml version="1.0" encoding="utf-8"?>
<Properties xmlns="http://schemas.openxmlformats.org/officeDocument/2006/extended-properties" xmlns:vt="http://schemas.openxmlformats.org/officeDocument/2006/docPropsVTypes">
  <Template>Svar%20på%20frågor</Template>
  <TotalTime>6111</TotalTime>
  <Words>1202</Words>
  <Application>Microsoft Office PowerPoint</Application>
  <PresentationFormat>Bildspel på skärmen (4:3)</PresentationFormat>
  <Paragraphs>292</Paragraphs>
  <Slides>25</Slides>
  <Notes>1</Notes>
  <HiddenSlides>0</HiddenSlides>
  <MMClips>0</MMClips>
  <ScaleCrop>false</ScaleCrop>
  <HeadingPairs>
    <vt:vector size="6" baseType="variant">
      <vt:variant>
        <vt:lpstr>Använt teckensnitt</vt:lpstr>
      </vt:variant>
      <vt:variant>
        <vt:i4>6</vt:i4>
      </vt:variant>
      <vt:variant>
        <vt:lpstr>Tema</vt:lpstr>
      </vt:variant>
      <vt:variant>
        <vt:i4>4</vt:i4>
      </vt:variant>
      <vt:variant>
        <vt:lpstr>Bildrubriker</vt:lpstr>
      </vt:variant>
      <vt:variant>
        <vt:i4>25</vt:i4>
      </vt:variant>
    </vt:vector>
  </HeadingPairs>
  <TitlesOfParts>
    <vt:vector size="35" baseType="lpstr">
      <vt:lpstr>Arial</vt:lpstr>
      <vt:lpstr>Calibri</vt:lpstr>
      <vt:lpstr>Calibri Light</vt:lpstr>
      <vt:lpstr>Century Gothic</vt:lpstr>
      <vt:lpstr>Courier New</vt:lpstr>
      <vt:lpstr>Times New Roman</vt:lpstr>
      <vt:lpstr>Office-tema</vt:lpstr>
      <vt:lpstr>1_Office-tema</vt:lpstr>
      <vt:lpstr>3_Office-tema</vt:lpstr>
      <vt:lpstr>2_Office-tema</vt:lpstr>
      <vt:lpstr>STATISTIK FYRBODAL 1 april 2017  Nyanlända med uppehållstillstånd  samt de som ännu inte fått besked på sin asylansökan</vt:lpstr>
      <vt:lpstr>Förklaring följande bilder:  En nyanländ med uppehållstillstånd av flykting/skyddsskäl, samt anhöriga till dessa, kan ingå i etableringen under max två år i kommunen. Under denna tid får kommunen ersättning från staten för att tillhandahålla insatser enligt etableringslagen 2010:197.   All statistik för kommunmottagna enligt detta bildspel, redovisar personer som fortfarande kommunen får ersättning för enligt ersättningsförordningen.   Följande bilder visar totala antalet personer som varje kommun har som ingår i etableringen.  Antal inskrivna kan ”hoppa” månad för månad beroende på om många lämnar etableringen samtidigt en månad (de kom nya för två år sedan). Detta eventuellt även i kombination med att färre nya flyttar in till kommunen samma månad.  Samma sak gäller för motsatsen.  En ytterligare faktor som spelar in är den vidareflytt som sker under etableringstiden (se senare i detta bildspel).</vt:lpstr>
      <vt:lpstr>Tidsaxel och viktiga termer</vt:lpstr>
      <vt:lpstr>PowerPoint-presentation</vt:lpstr>
      <vt:lpstr>PowerPoint-presentation</vt:lpstr>
      <vt:lpstr>Förändring gällande antal personer inom etableringen (etableringstid max 2 år) i Fyrbodal de sista 17 månaderna</vt:lpstr>
      <vt:lpstr>Förändring gällande antal personer inom etableringen (etableringstid max 2 år) i Bengtsfors de sista 17 månaderna, samt antal asylsökande boende i kommunen i migrationsverkets mottagningssystem. </vt:lpstr>
      <vt:lpstr>Förändring gällande antal personer inom etableringen (etableringstid max 2 år) i Dals-Ed de sista 17 månaderna, samt antal asylsökande boende i kommunen i migrationsverkets mottagningssystem. </vt:lpstr>
      <vt:lpstr>Förändring gällande antal personer inom etableringen (etableringstid max 2 år) i Färgelanda de sista 17 månaderna, samt antal asylsökande boende i kommunen i migrationsverkets mottagningssystem. </vt:lpstr>
      <vt:lpstr>Förändring gällande antal personer inom etableringen (etableringstid max 2 år) i Lysekil de sista 17 månaderna, samt antal asylsökande boende i kommunen i migrationsverkets mottagningssystem. </vt:lpstr>
      <vt:lpstr>Förändring gällande antal personer inom etableringen (etableringstid max 2 år) i Mellerud de sista 17 månaderna, samt antal asylsökande boende i kommunen i migrationsverkets mottagningssystem. </vt:lpstr>
      <vt:lpstr>Förändring gällande antal personer inom etableringen (etableringstid max 2 år) i Munkedal de sista 17 månaderna, samt antal asylsökande boende i kommunen i migrationsverkets mottagningssystem. </vt:lpstr>
      <vt:lpstr>Förändring gällande antal personer inom etableringen (etableringstid max 2 år) i Orust de sista 17 månaderna, samt antal asylsökande boende i kommunen i migrationsverkets mottagningssystem. </vt:lpstr>
      <vt:lpstr>Förändring gällande antal personer inom etableringen (etableringstid max 2 år) i Sotenäs de sista 17 månaderna, samt antal asylsökande boende i kommunen i migrationsverkets mottagningssystem. </vt:lpstr>
      <vt:lpstr>Förändring gällande antal personer inom etableringen (etableringstid max 2 år) i Strömstad de sista 17 månaderna, samt antal asylsökande boende i kommunen i migrationsverkets mottagningssystem. </vt:lpstr>
      <vt:lpstr>Förändring gällande antal personer inom etableringen (etableringstid max 2 år) i Tanum de sista 17 månaderna, samt antal asylsökande boende i kommunen i migrationsverkets mottagningssystem. </vt:lpstr>
      <vt:lpstr>Förändring gällande antal personer inom etableringen (etableringstid max 2 år) i Trollhättan de sista 17 månaderna, samt antal asylsökande boende i kommunen i migrationsverkets mottagningssystem. </vt:lpstr>
      <vt:lpstr>Förändring gällande antal personer inom etableringen (etableringstid max 2 år) i Uddevalla de sista 17 månaderna, samt antal asylsökande boende i kommunen i migrationsverkets mottagningssystem. </vt:lpstr>
      <vt:lpstr>Förändring gällande antal personer inom etableringen (etableringstid max 2 år) i Vänersborg de sista 17 månaderna, samt antal asylsökande boende i kommunen i migrationsverkets mottagningssystem. </vt:lpstr>
      <vt:lpstr>Förändring gällande antal personer inom etableringen (etableringstid max 2 år) i Åmål de sista 17 månaderna, samt antal asylsökande boende i kommunen i migrationsverkets mottagningssystem. </vt:lpstr>
      <vt:lpstr>Vidareflytt under etableringstiden år 2017   Är i etableringsfasen och har flyttat någon gång under januari - februari 2017.  Detta innebär att personen ingår i den nya kommunens etablering,  respektive lämnat den gamla kommunens etablering.</vt:lpstr>
      <vt:lpstr>Vidareflytt under etableringen år 2016  Är i etableringsfasen och har flyttat någon gång under 2016.   Detta innebär att personen ingår i den nya kommunens etablering,  respektive lämnat den gamla kommunens etablering. </vt:lpstr>
      <vt:lpstr>Så bor de asylsökande i respektive kommun 1 april 2017  </vt:lpstr>
      <vt:lpstr>Asylsökande i Sverige över tid, samt prognos 2017 - 2021, baserat på migrationsverkets februari-prognos. </vt:lpstr>
      <vt:lpstr>Asylsökande ensamkommande barn (BUV – barn utan vårdnadshavare) över tid, samt prognos 2017- 2021, baserat på migrationsverkets februari-prognos.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Frågor från sist styrgruppsmöte:</dc:title>
  <dc:creator>Annette Nyman</dc:creator>
  <cp:lastModifiedBy>Linus Lindblad</cp:lastModifiedBy>
  <cp:revision>933</cp:revision>
  <dcterms:created xsi:type="dcterms:W3CDTF">2015-05-29T11:04:39Z</dcterms:created>
  <dcterms:modified xsi:type="dcterms:W3CDTF">2017-04-04T12:20:16Z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0x0101002D9591DA32DA6443AE0B53CDDC7D693D</vt:lpwstr>
  </property>
  <property fmtid="{D5CDD505-2E9C-101B-9397-08002B2CF9AE}" pid="3" name="_dlc_DocIdItemGuid">
    <vt:lpwstr>46cdd2a6-0dce-44b7-86fb-fa50b1e80dc5</vt:lpwstr>
  </property>
  <property fmtid="{D5CDD505-2E9C-101B-9397-08002B2CF9AE}" pid="4" name="Dokumenttyp">
    <vt:lpwstr>9;#Mallar|b7108b44-6128-4f1f-8538-62307a92a8b1</vt:lpwstr>
  </property>
</Properties>
</file>