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7"/>
  </p:sldMasterIdLst>
  <p:notesMasterIdLst>
    <p:notesMasterId r:id="rId48"/>
  </p:notesMasterIdLst>
  <p:sldIdLst>
    <p:sldId id="623" r:id="rId8"/>
    <p:sldId id="624" r:id="rId9"/>
    <p:sldId id="625" r:id="rId10"/>
    <p:sldId id="626" r:id="rId11"/>
    <p:sldId id="627" r:id="rId12"/>
    <p:sldId id="628" r:id="rId13"/>
    <p:sldId id="629" r:id="rId14"/>
    <p:sldId id="666" r:id="rId15"/>
    <p:sldId id="631" r:id="rId16"/>
    <p:sldId id="632" r:id="rId17"/>
    <p:sldId id="634" r:id="rId18"/>
    <p:sldId id="635" r:id="rId19"/>
    <p:sldId id="636" r:id="rId20"/>
    <p:sldId id="667" r:id="rId21"/>
    <p:sldId id="638" r:id="rId22"/>
    <p:sldId id="639" r:id="rId23"/>
    <p:sldId id="640" r:id="rId24"/>
    <p:sldId id="641" r:id="rId25"/>
    <p:sldId id="642" r:id="rId26"/>
    <p:sldId id="668" r:id="rId27"/>
    <p:sldId id="645" r:id="rId28"/>
    <p:sldId id="646" r:id="rId29"/>
    <p:sldId id="647" r:id="rId30"/>
    <p:sldId id="648" r:id="rId31"/>
    <p:sldId id="649" r:id="rId32"/>
    <p:sldId id="669" r:id="rId33"/>
    <p:sldId id="651" r:id="rId34"/>
    <p:sldId id="652" r:id="rId35"/>
    <p:sldId id="670" r:id="rId36"/>
    <p:sldId id="654" r:id="rId37"/>
    <p:sldId id="657" r:id="rId38"/>
    <p:sldId id="658" r:id="rId39"/>
    <p:sldId id="659" r:id="rId40"/>
    <p:sldId id="621" r:id="rId41"/>
    <p:sldId id="660" r:id="rId42"/>
    <p:sldId id="661" r:id="rId43"/>
    <p:sldId id="662" r:id="rId44"/>
    <p:sldId id="663" r:id="rId45"/>
    <p:sldId id="664" r:id="rId46"/>
    <p:sldId id="665" r:id="rId47"/>
  </p:sldIdLst>
  <p:sldSz cx="12192000" cy="6858000"/>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845" userDrawn="1">
          <p15:clr>
            <a:srgbClr val="A4A3A4"/>
          </p15:clr>
        </p15:guide>
        <p15:guide id="2" orient="horz" pos="1200">
          <p15:clr>
            <a:srgbClr val="A4A3A4"/>
          </p15:clr>
        </p15:guide>
        <p15:guide id="3" orient="horz" pos="3504">
          <p15:clr>
            <a:srgbClr val="A4A3A4"/>
          </p15:clr>
        </p15:guide>
        <p15:guide id="4" pos="576">
          <p15:clr>
            <a:srgbClr val="A4A3A4"/>
          </p15:clr>
        </p15:guide>
        <p15:guide id="5" pos="6656">
          <p15:clr>
            <a:srgbClr val="A4A3A4"/>
          </p15:clr>
        </p15:guide>
        <p15:guide id="6" pos="3712">
          <p15:clr>
            <a:srgbClr val="A4A3A4"/>
          </p15:clr>
        </p15:guide>
        <p15:guide id="7" pos="338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79F"/>
    <a:srgbClr val="2D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65376" autoAdjust="0"/>
  </p:normalViewPr>
  <p:slideViewPr>
    <p:cSldViewPr showGuides="1">
      <p:cViewPr varScale="1">
        <p:scale>
          <a:sx n="56" d="100"/>
          <a:sy n="56" d="100"/>
        </p:scale>
        <p:origin x="744" y="43"/>
      </p:cViewPr>
      <p:guideLst>
        <p:guide orient="horz" pos="845"/>
        <p:guide orient="horz" pos="1200"/>
        <p:guide orient="horz" pos="3504"/>
        <p:guide pos="576"/>
        <p:guide pos="6656"/>
        <p:guide pos="3712"/>
        <p:guide pos="338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howGuides="1">
      <p:cViewPr varScale="1">
        <p:scale>
          <a:sx n="60" d="100"/>
          <a:sy n="60" d="100"/>
        </p:scale>
        <p:origin x="-20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9D82DC-5434-4B13-AFDE-361B5E2118B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099" name="Rectangle 3">
            <a:extLst>
              <a:ext uri="{FF2B5EF4-FFF2-40B4-BE49-F238E27FC236}">
                <a16:creationId xmlns:a16="http://schemas.microsoft.com/office/drawing/2014/main" id="{3D1AD93E-D021-4F3F-8073-4A550286A78A}"/>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endParaRPr lang="sv-SE"/>
          </a:p>
        </p:txBody>
      </p:sp>
      <p:sp>
        <p:nvSpPr>
          <p:cNvPr id="3076" name="Rectangle 4">
            <a:extLst>
              <a:ext uri="{FF2B5EF4-FFF2-40B4-BE49-F238E27FC236}">
                <a16:creationId xmlns:a16="http://schemas.microsoft.com/office/drawing/2014/main" id="{3D1B3C60-9B66-4B3C-BD18-03B9C358845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705CAB4D-95FC-4E1E-9C91-39D38488AF57}"/>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a:extLst>
              <a:ext uri="{FF2B5EF4-FFF2-40B4-BE49-F238E27FC236}">
                <a16:creationId xmlns:a16="http://schemas.microsoft.com/office/drawing/2014/main" id="{AFC18B5E-4434-42F2-8907-0C97DA06F6A6}"/>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sv-SE"/>
          </a:p>
        </p:txBody>
      </p:sp>
      <p:sp>
        <p:nvSpPr>
          <p:cNvPr id="4103" name="Rectangle 7">
            <a:extLst>
              <a:ext uri="{FF2B5EF4-FFF2-40B4-BE49-F238E27FC236}">
                <a16:creationId xmlns:a16="http://schemas.microsoft.com/office/drawing/2014/main" id="{4EEC4E84-ADB6-447F-BDFA-AB701CF2603F}"/>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ea typeface="ヒラギノ角ゴ Pro W3"/>
                <a:cs typeface="ヒラギノ角ゴ Pro W3"/>
              </a:defRPr>
            </a:lvl1pPr>
          </a:lstStyle>
          <a:p>
            <a:pPr>
              <a:defRPr/>
            </a:pPr>
            <a:fld id="{B1BF5E35-0CD6-4D01-8E8D-A31FF9510064}" type="slidenum">
              <a:rPr lang="sv-SE" altLang="sv-SE"/>
              <a:pPr>
                <a:defRPr/>
              </a:pPr>
              <a:t>‹#›</a:t>
            </a:fld>
            <a:endParaRPr lang="sv-SE" altLang="sv-SE"/>
          </a:p>
        </p:txBody>
      </p:sp>
    </p:spTree>
    <p:extLst>
      <p:ext uri="{BB962C8B-B14F-4D97-AF65-F5344CB8AC3E}">
        <p14:creationId xmlns:p14="http://schemas.microsoft.com/office/powerpoint/2010/main" val="1815768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Arbetat på BUP i snart 20 år. Hela tiden med de yngsta barnen, på VG ett av småbarnsteamen i regionen. Alla späd och småbarnsteam har åldersgrupp 0-4 år.</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a:t>
            </a:fld>
            <a:endParaRPr lang="sv-SE" altLang="sv-SE"/>
          </a:p>
        </p:txBody>
      </p:sp>
    </p:spTree>
    <p:extLst>
      <p:ext uri="{BB962C8B-B14F-4D97-AF65-F5344CB8AC3E}">
        <p14:creationId xmlns:p14="http://schemas.microsoft.com/office/powerpoint/2010/main" val="97601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88DE665-3437-4D38-A599-B10691E2A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D1DDE2-D51C-4561-BE95-77A3F5C104F0}" type="slidenum">
              <a:rPr lang="sv-SE" altLang="sv-SE" smtClean="0"/>
              <a:pPr>
                <a:spcBef>
                  <a:spcPct val="0"/>
                </a:spcBef>
              </a:pPr>
              <a:t>10</a:t>
            </a:fld>
            <a:endParaRPr lang="sv-SE" altLang="sv-SE"/>
          </a:p>
        </p:txBody>
      </p:sp>
      <p:sp>
        <p:nvSpPr>
          <p:cNvPr id="72707" name="Rectangle 2">
            <a:extLst>
              <a:ext uri="{FF2B5EF4-FFF2-40B4-BE49-F238E27FC236}">
                <a16:creationId xmlns:a16="http://schemas.microsoft.com/office/drawing/2014/main" id="{F2A22E5C-9BAE-4FDE-A59B-093C08B7D863}"/>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4DD101D-992E-4CEE-BD5D-CC3F9FD848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z="1000" dirty="0">
              <a:latin typeface="Calibri Light" panose="020F0302020204030204" pitchFamily="34" charset="0"/>
            </a:endParaRPr>
          </a:p>
          <a:p>
            <a:r>
              <a:rPr lang="sv-SE" altLang="sv-SE" sz="1000" dirty="0">
                <a:latin typeface="Calibri Light" panose="020F0302020204030204" pitchFamily="34" charset="0"/>
              </a:rPr>
              <a:t>Olika barn behöver olika mycket hjälp </a:t>
            </a:r>
            <a:r>
              <a:rPr lang="sv-SE" altLang="sv-SE" sz="1000" dirty="0" err="1">
                <a:latin typeface="Calibri Light" panose="020F0302020204030204" pitchFamily="34" charset="0"/>
              </a:rPr>
              <a:t>m,ed</a:t>
            </a:r>
            <a:r>
              <a:rPr lang="sv-SE" altLang="sv-SE" sz="1000" dirty="0">
                <a:latin typeface="Calibri Light" panose="020F0302020204030204" pitchFamily="34" charset="0"/>
              </a:rPr>
              <a:t> reglering</a:t>
            </a:r>
          </a:p>
          <a:p>
            <a:endParaRPr lang="sv-SE" altLang="sv-SE" sz="1000" dirty="0">
              <a:latin typeface="Calibri Light" panose="020F0302020204030204" pitchFamily="34" charset="0"/>
            </a:endParaRPr>
          </a:p>
          <a:p>
            <a:r>
              <a:rPr lang="sv-SE" altLang="sv-SE" sz="1000" dirty="0">
                <a:latin typeface="Calibri Light" panose="020F0302020204030204" pitchFamily="34" charset="0"/>
              </a:rPr>
              <a:t>Kommer helt naturligt i de flesta föräldraskap!</a:t>
            </a:r>
          </a:p>
          <a:p>
            <a:endParaRPr lang="sv-SE" altLang="sv-SE" sz="1000" dirty="0">
              <a:latin typeface="Calibri Light" panose="020F0302020204030204" pitchFamily="34" charset="0"/>
            </a:endParaRPr>
          </a:p>
          <a:p>
            <a:r>
              <a:rPr lang="sv-SE" altLang="sv-SE" sz="1000" dirty="0">
                <a:latin typeface="Calibri Light" panose="020F0302020204030204" pitchFamily="34" charset="0"/>
              </a:rPr>
              <a:t>Detta viktiga moment i allt samspel, ngt vi arbetar mycket med!</a:t>
            </a:r>
          </a:p>
          <a:p>
            <a:endParaRPr lang="sv-SE" altLang="sv-SE" sz="1000" dirty="0">
              <a:latin typeface="Calibri Light" panose="020F0302020204030204" pitchFamily="34" charset="0"/>
            </a:endParaRPr>
          </a:p>
          <a:p>
            <a:r>
              <a:rPr lang="sv-SE" altLang="sv-SE" sz="1000" dirty="0" err="1">
                <a:latin typeface="Calibri Light" panose="020F0302020204030204" pitchFamily="34" charset="0"/>
              </a:rPr>
              <a:t>Fetat</a:t>
            </a:r>
            <a:r>
              <a:rPr lang="sv-SE" altLang="sv-SE" sz="1000" dirty="0">
                <a:latin typeface="Calibri Light" panose="020F0302020204030204" pitchFamily="34" charset="0"/>
              </a:rPr>
              <a:t> det första, celt centralt för små barn</a:t>
            </a:r>
          </a:p>
          <a:p>
            <a:endParaRPr lang="sv-SE" altLang="sv-SE" sz="1000" dirty="0">
              <a:latin typeface="Calibri Light" panose="020F0302020204030204" pitchFamily="34" charset="0"/>
            </a:endParaRPr>
          </a:p>
          <a:p>
            <a:pPr algn="l"/>
            <a:r>
              <a:rPr lang="sv-SE" sz="1000" b="1" i="0" u="none" strike="noStrike" baseline="0" dirty="0">
                <a:solidFill>
                  <a:srgbClr val="FFFFFF"/>
                </a:solidFill>
                <a:latin typeface="Arial" panose="020B0604020202020204" pitchFamily="34" charset="0"/>
              </a:rPr>
              <a:t>Vi må </a:t>
            </a:r>
            <a:r>
              <a:rPr lang="sv-SE" sz="1000" b="1" i="0" u="none" strike="noStrike" baseline="0" dirty="0" err="1">
                <a:solidFill>
                  <a:srgbClr val="FFFF00"/>
                </a:solidFill>
                <a:latin typeface="Arial" panose="020B0604020202020204" pitchFamily="34" charset="0"/>
              </a:rPr>
              <a:t>være</a:t>
            </a:r>
            <a:r>
              <a:rPr lang="sv-SE" sz="1000" b="1" i="0" u="none" strike="noStrike" baseline="0" dirty="0">
                <a:solidFill>
                  <a:srgbClr val="FFFF00"/>
                </a:solidFill>
                <a:latin typeface="Arial" panose="020B0604020202020204" pitchFamily="34" charset="0"/>
              </a:rPr>
              <a:t> </a:t>
            </a:r>
            <a:r>
              <a:rPr lang="sv-SE" sz="1000" b="1" i="0" u="none" strike="noStrike" baseline="0" dirty="0">
                <a:solidFill>
                  <a:srgbClr val="FFFFFF"/>
                </a:solidFill>
                <a:latin typeface="Arial" panose="020B0604020202020204" pitchFamily="34" charset="0"/>
              </a:rPr>
              <a:t>barnets</a:t>
            </a:r>
          </a:p>
          <a:p>
            <a:pPr algn="l"/>
            <a:r>
              <a:rPr lang="sv-SE" sz="1000" b="1" i="0" u="none" strike="noStrike" baseline="0" dirty="0">
                <a:solidFill>
                  <a:srgbClr val="FFFFFF"/>
                </a:solidFill>
                <a:latin typeface="Arial" panose="020B0604020202020204" pitchFamily="34" charset="0"/>
              </a:rPr>
              <a:t>regleringssystem</a:t>
            </a:r>
          </a:p>
          <a:p>
            <a:pPr algn="l"/>
            <a:r>
              <a:rPr lang="sv-SE" sz="1000" b="0" i="0" u="none" strike="noStrike" baseline="0" dirty="0">
                <a:solidFill>
                  <a:srgbClr val="FF0000"/>
                </a:solidFill>
                <a:latin typeface="Wingdings" panose="05000000000000000000" pitchFamily="2" charset="2"/>
              </a:rPr>
              <a:t> </a:t>
            </a:r>
            <a:r>
              <a:rPr lang="sv-SE" sz="1000" b="1" i="0" u="none" strike="noStrike" baseline="0" dirty="0">
                <a:solidFill>
                  <a:srgbClr val="FFFFFF"/>
                </a:solidFill>
                <a:latin typeface="Arial" panose="020B0604020202020204" pitchFamily="34" charset="0"/>
              </a:rPr>
              <a:t>Vi gir barnet erfarenhet</a:t>
            </a:r>
          </a:p>
          <a:p>
            <a:pPr algn="l"/>
            <a:r>
              <a:rPr lang="sv-SE" sz="1000" b="1" i="0" u="none" strike="noStrike" baseline="0" dirty="0">
                <a:solidFill>
                  <a:srgbClr val="FFFFFF"/>
                </a:solidFill>
                <a:latin typeface="Arial" panose="020B0604020202020204" pitchFamily="34" charset="0"/>
              </a:rPr>
              <a:t>med </a:t>
            </a:r>
            <a:r>
              <a:rPr lang="sv-SE" sz="1000" b="1" i="0" u="none" strike="noStrike" baseline="0" dirty="0" err="1">
                <a:solidFill>
                  <a:srgbClr val="FFFFFF"/>
                </a:solidFill>
                <a:latin typeface="Arial" panose="020B0604020202020204" pitchFamily="34" charset="0"/>
              </a:rPr>
              <a:t>hvordan</a:t>
            </a:r>
            <a:r>
              <a:rPr lang="sv-SE" sz="1000" b="1" i="0" u="none" strike="noStrike" baseline="0" dirty="0">
                <a:solidFill>
                  <a:srgbClr val="FFFFFF"/>
                </a:solidFill>
                <a:latin typeface="Arial" panose="020B0604020202020204" pitchFamily="34" charset="0"/>
              </a:rPr>
              <a:t> </a:t>
            </a:r>
            <a:r>
              <a:rPr lang="sv-SE" sz="1000" b="1" i="0" u="none" strike="noStrike" baseline="0" dirty="0" err="1">
                <a:solidFill>
                  <a:srgbClr val="FFFFFF"/>
                </a:solidFill>
                <a:latin typeface="Arial" panose="020B0604020202020204" pitchFamily="34" charset="0"/>
              </a:rPr>
              <a:t>reglere</a:t>
            </a:r>
            <a:endParaRPr lang="sv-SE" sz="1000" b="1" i="0" u="none" strike="noStrike" baseline="0" dirty="0">
              <a:solidFill>
                <a:srgbClr val="FFFFFF"/>
              </a:solidFill>
              <a:latin typeface="Arial" panose="020B0604020202020204" pitchFamily="34" charset="0"/>
            </a:endParaRPr>
          </a:p>
          <a:p>
            <a:pPr algn="l"/>
            <a:r>
              <a:rPr lang="sv-SE" sz="1000" b="1" i="0" u="none" strike="noStrike" baseline="0" dirty="0">
                <a:solidFill>
                  <a:srgbClr val="FFFFFF"/>
                </a:solidFill>
                <a:latin typeface="Arial" panose="020B0604020202020204" pitchFamily="34" charset="0"/>
              </a:rPr>
              <a:t>affekter </a:t>
            </a:r>
            <a:r>
              <a:rPr lang="sv-SE" sz="1000" b="1" i="0" u="none" strike="noStrike" baseline="0" dirty="0" err="1">
                <a:solidFill>
                  <a:srgbClr val="FFFFFF"/>
                </a:solidFill>
                <a:latin typeface="Arial" panose="020B0604020202020204" pitchFamily="34" charset="0"/>
              </a:rPr>
              <a:t>og</a:t>
            </a:r>
            <a:r>
              <a:rPr lang="sv-SE" sz="1000" b="1" i="0" u="none" strike="noStrike" baseline="0" dirty="0">
                <a:solidFill>
                  <a:srgbClr val="FFFFFF"/>
                </a:solidFill>
                <a:latin typeface="Arial" panose="020B0604020202020204" pitchFamily="34" charset="0"/>
              </a:rPr>
              <a:t> kropp</a:t>
            </a:r>
          </a:p>
          <a:p>
            <a:pPr algn="l"/>
            <a:r>
              <a:rPr lang="sv-SE" sz="1000" b="0" i="0" u="none" strike="noStrike" baseline="0" dirty="0">
                <a:solidFill>
                  <a:srgbClr val="FF0000"/>
                </a:solidFill>
                <a:latin typeface="Wingdings" panose="05000000000000000000" pitchFamily="2" charset="2"/>
              </a:rPr>
              <a:t> </a:t>
            </a:r>
            <a:r>
              <a:rPr lang="sv-SE" sz="1000" b="1" i="0" u="none" strike="noStrike" baseline="0" dirty="0">
                <a:solidFill>
                  <a:srgbClr val="FFFFFF"/>
                </a:solidFill>
                <a:latin typeface="Arial" panose="020B0604020202020204" pitchFamily="34" charset="0"/>
              </a:rPr>
              <a:t>Gradvis blir erfarenheten</a:t>
            </a:r>
          </a:p>
          <a:p>
            <a:pPr algn="l"/>
            <a:r>
              <a:rPr lang="sv-SE" sz="1000" b="1" i="0" u="none" strike="noStrike" baseline="0" dirty="0" err="1">
                <a:solidFill>
                  <a:srgbClr val="FFFFFF"/>
                </a:solidFill>
                <a:latin typeface="Arial" panose="020B0604020202020204" pitchFamily="34" charset="0"/>
              </a:rPr>
              <a:t>internalisert</a:t>
            </a:r>
            <a:r>
              <a:rPr lang="sv-SE" sz="1000" b="1" i="0" u="none" strike="noStrike" baseline="0" dirty="0">
                <a:solidFill>
                  <a:srgbClr val="FFFFFF"/>
                </a:solidFill>
                <a:latin typeface="Arial" panose="020B0604020202020204" pitchFamily="34" charset="0"/>
              </a:rPr>
              <a:t> som egne</a:t>
            </a:r>
          </a:p>
          <a:p>
            <a:pPr algn="l"/>
            <a:r>
              <a:rPr lang="sv-SE" sz="1000" b="1" i="0" u="none" strike="noStrike" baseline="0" dirty="0" err="1">
                <a:solidFill>
                  <a:srgbClr val="FFFFFF"/>
                </a:solidFill>
                <a:latin typeface="Arial" panose="020B0604020202020204" pitchFamily="34" charset="0"/>
              </a:rPr>
              <a:t>ferdigheter</a:t>
            </a:r>
            <a:r>
              <a:rPr lang="sv-SE" sz="1000" b="1" i="0" u="none" strike="noStrike" baseline="0" dirty="0">
                <a:solidFill>
                  <a:srgbClr val="FFFFFF"/>
                </a:solidFill>
                <a:latin typeface="Arial" panose="020B0604020202020204" pitchFamily="34" charset="0"/>
              </a:rPr>
              <a:t> (</a:t>
            </a:r>
            <a:r>
              <a:rPr lang="sv-SE" sz="1000" b="1" i="0" u="none" strike="noStrike" baseline="0" dirty="0" err="1">
                <a:solidFill>
                  <a:srgbClr val="FFFFFF"/>
                </a:solidFill>
                <a:latin typeface="Arial" panose="020B0604020202020204" pitchFamily="34" charset="0"/>
              </a:rPr>
              <a:t>hjernen</a:t>
            </a:r>
            <a:r>
              <a:rPr lang="sv-SE" sz="1000" b="1" i="0" u="none" strike="noStrike" baseline="0" dirty="0">
                <a:solidFill>
                  <a:srgbClr val="FFFFFF"/>
                </a:solidFill>
                <a:latin typeface="Arial" panose="020B0604020202020204" pitchFamily="34" charset="0"/>
              </a:rPr>
              <a:t> er</a:t>
            </a:r>
          </a:p>
          <a:p>
            <a:pPr algn="l"/>
            <a:r>
              <a:rPr lang="sv-SE" sz="1000" b="1" i="0" u="none" strike="noStrike" baseline="0" dirty="0" err="1">
                <a:solidFill>
                  <a:srgbClr val="FFFFFF"/>
                </a:solidFill>
                <a:latin typeface="Arial" panose="020B0604020202020204" pitchFamily="34" charset="0"/>
              </a:rPr>
              <a:t>bruksavhengig</a:t>
            </a:r>
            <a:r>
              <a:rPr lang="sv-SE" sz="1000" b="1" i="0" u="none" strike="noStrike" baseline="0" dirty="0">
                <a:solidFill>
                  <a:srgbClr val="FFFFFF"/>
                </a:solidFill>
                <a:latin typeface="Arial" panose="020B0604020202020204" pitchFamily="34" charset="0"/>
              </a:rPr>
              <a:t>)</a:t>
            </a:r>
          </a:p>
          <a:p>
            <a:pPr algn="l"/>
            <a:r>
              <a:rPr lang="sv-SE" sz="1000" b="0" i="0" u="none" strike="noStrike" baseline="0" dirty="0">
                <a:solidFill>
                  <a:srgbClr val="FF0000"/>
                </a:solidFill>
                <a:latin typeface="Wingdings" panose="05000000000000000000" pitchFamily="2" charset="2"/>
              </a:rPr>
              <a:t> </a:t>
            </a:r>
            <a:r>
              <a:rPr lang="sv-SE" sz="1000" b="1" i="0" u="none" strike="noStrike" baseline="0" dirty="0" err="1">
                <a:solidFill>
                  <a:srgbClr val="FFFFFF"/>
                </a:solidFill>
                <a:latin typeface="Arial" panose="020B0604020202020204" pitchFamily="34" charset="0"/>
              </a:rPr>
              <a:t>Logikkhjernen</a:t>
            </a:r>
            <a:r>
              <a:rPr lang="sv-SE" sz="1000" b="1" i="0" u="none" strike="noStrike" baseline="0" dirty="0">
                <a:solidFill>
                  <a:srgbClr val="FFFFFF"/>
                </a:solidFill>
                <a:latin typeface="Arial" panose="020B0604020202020204" pitchFamily="34" charset="0"/>
              </a:rPr>
              <a:t> får kraft</a:t>
            </a:r>
          </a:p>
          <a:p>
            <a:pPr algn="l"/>
            <a:r>
              <a:rPr lang="sv-SE" sz="1000" b="1" i="0" u="none" strike="noStrike" baseline="0" dirty="0" err="1">
                <a:solidFill>
                  <a:srgbClr val="FFFFFF"/>
                </a:solidFill>
                <a:latin typeface="Arial" panose="020B0604020202020204" pitchFamily="34" charset="0"/>
              </a:rPr>
              <a:t>til</a:t>
            </a:r>
            <a:r>
              <a:rPr lang="sv-SE" sz="1000" b="1" i="0" u="none" strike="noStrike" baseline="0" dirty="0">
                <a:solidFill>
                  <a:srgbClr val="FFFFFF"/>
                </a:solidFill>
                <a:latin typeface="Arial" panose="020B0604020202020204" pitchFamily="34" charset="0"/>
              </a:rPr>
              <a:t> å </a:t>
            </a:r>
            <a:r>
              <a:rPr lang="sv-SE" sz="1000" b="1" i="0" u="none" strike="noStrike" baseline="0" dirty="0" err="1">
                <a:solidFill>
                  <a:srgbClr val="FFFFFF"/>
                </a:solidFill>
                <a:latin typeface="Arial" panose="020B0604020202020204" pitchFamily="34" charset="0"/>
              </a:rPr>
              <a:t>bufre</a:t>
            </a:r>
            <a:r>
              <a:rPr lang="sv-SE" sz="1000" b="1" i="0" u="none" strike="noStrike" baseline="0" dirty="0">
                <a:solidFill>
                  <a:srgbClr val="FFFFFF"/>
                </a:solidFill>
                <a:latin typeface="Arial" panose="020B0604020202020204" pitchFamily="34" charset="0"/>
              </a:rPr>
              <a:t> alarmen</a:t>
            </a:r>
          </a:p>
          <a:p>
            <a:pPr algn="l"/>
            <a:r>
              <a:rPr lang="sv-SE" sz="1000" b="0" i="0" u="none" strike="noStrike" baseline="0" dirty="0">
                <a:solidFill>
                  <a:srgbClr val="FF0000"/>
                </a:solidFill>
                <a:latin typeface="Wingdings" panose="05000000000000000000" pitchFamily="2" charset="2"/>
              </a:rPr>
              <a:t> </a:t>
            </a:r>
            <a:r>
              <a:rPr lang="sv-SE" sz="1000" b="1" i="0" u="none" strike="noStrike" baseline="0" dirty="0" err="1">
                <a:solidFill>
                  <a:srgbClr val="FFFFFF"/>
                </a:solidFill>
                <a:latin typeface="Arial" panose="020B0604020202020204" pitchFamily="34" charset="0"/>
              </a:rPr>
              <a:t>Hippokampus</a:t>
            </a:r>
            <a:r>
              <a:rPr lang="sv-SE" sz="1000" b="1" i="0" u="none" strike="noStrike" baseline="0" dirty="0">
                <a:solidFill>
                  <a:srgbClr val="FFFFFF"/>
                </a:solidFill>
                <a:latin typeface="Arial" panose="020B0604020202020204" pitchFamily="34" charset="0"/>
              </a:rPr>
              <a:t> blir </a:t>
            </a:r>
            <a:r>
              <a:rPr lang="sv-SE" sz="1000" b="1" i="0" u="none" strike="noStrike" baseline="0" dirty="0" err="1">
                <a:solidFill>
                  <a:srgbClr val="FFFFFF"/>
                </a:solidFill>
                <a:latin typeface="Arial" panose="020B0604020202020204" pitchFamily="34" charset="0"/>
              </a:rPr>
              <a:t>fylt</a:t>
            </a:r>
            <a:endParaRPr lang="sv-SE" sz="1000" b="1" i="0" u="none" strike="noStrike" baseline="0" dirty="0">
              <a:solidFill>
                <a:srgbClr val="FFFFFF"/>
              </a:solidFill>
              <a:latin typeface="Arial" panose="020B0604020202020204" pitchFamily="34" charset="0"/>
            </a:endParaRPr>
          </a:p>
          <a:p>
            <a:pPr algn="l"/>
            <a:r>
              <a:rPr lang="sv-SE" sz="1000" b="1" i="0" u="none" strike="noStrike" baseline="0" dirty="0">
                <a:solidFill>
                  <a:srgbClr val="FFFFFF"/>
                </a:solidFill>
                <a:latin typeface="Arial" panose="020B0604020202020204" pitchFamily="34" charset="0"/>
              </a:rPr>
              <a:t>med minner om gode</a:t>
            </a:r>
          </a:p>
          <a:p>
            <a:pPr algn="l"/>
            <a:r>
              <a:rPr lang="sv-SE" sz="1000" b="1" i="0" u="none" strike="noStrike" baseline="0" dirty="0">
                <a:solidFill>
                  <a:srgbClr val="FFFFFF"/>
                </a:solidFill>
                <a:latin typeface="Arial" panose="020B0604020202020204" pitchFamily="34" charset="0"/>
              </a:rPr>
              <a:t>andre – gode </a:t>
            </a:r>
            <a:r>
              <a:rPr lang="sv-SE" sz="1000" b="1" i="0" u="none" strike="noStrike" baseline="0" dirty="0" err="1">
                <a:solidFill>
                  <a:srgbClr val="FFFFFF"/>
                </a:solidFill>
                <a:latin typeface="Arial" panose="020B0604020202020204" pitchFamily="34" charset="0"/>
              </a:rPr>
              <a:t>sirkler</a:t>
            </a:r>
            <a:endParaRPr lang="sv-SE" altLang="sv-SE" sz="1000" dirty="0">
              <a:latin typeface="Arial" panose="020B0604020202020204" pitchFamily="34" charset="0"/>
            </a:endParaRPr>
          </a:p>
          <a:p>
            <a:endParaRPr lang="sv-SE" altLang="sv-SE" sz="1000" dirty="0">
              <a:latin typeface="Arial" panose="020B0604020202020204" pitchFamily="34" charset="0"/>
            </a:endParaRPr>
          </a:p>
          <a:p>
            <a:endParaRPr lang="sv-SE" altLang="sv-SE" sz="1000" dirty="0">
              <a:latin typeface="Calibri Light" panose="020F0302020204030204" pitchFamily="34" charset="0"/>
            </a:endParaRPr>
          </a:p>
          <a:p>
            <a:pPr>
              <a:lnSpc>
                <a:spcPct val="90000"/>
              </a:lnSpc>
            </a:pPr>
            <a:endParaRPr lang="sv-SE" altLang="sv-SE" sz="1000" dirty="0">
              <a:latin typeface="Arial" panose="020B0604020202020204" pitchFamily="34" charset="0"/>
            </a:endParaRPr>
          </a:p>
        </p:txBody>
      </p:sp>
    </p:spTree>
    <p:extLst>
      <p:ext uri="{BB962C8B-B14F-4D97-AF65-F5344CB8AC3E}">
        <p14:creationId xmlns:p14="http://schemas.microsoft.com/office/powerpoint/2010/main" val="284461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Anknytningsrelationen buffrar för trauma för de yngre barnen. Har inte kognitiva förmågan att överblicka </a:t>
            </a:r>
            <a:r>
              <a:rPr lang="sv-SE" dirty="0" err="1"/>
              <a:t>riksen</a:t>
            </a:r>
            <a:r>
              <a:rPr lang="sv-SE" dirty="0"/>
              <a:t> i en situation utan förlitar sig på föräldern. Om föräldern förmedlar lugn och trygghet så kommer barnet, ju yngre det </a:t>
            </a:r>
            <a:r>
              <a:rPr lang="sv-SE" dirty="0" err="1"/>
              <a:t>äratt</a:t>
            </a:r>
            <a:r>
              <a:rPr lang="sv-SE" dirty="0"/>
              <a:t> </a:t>
            </a:r>
            <a:r>
              <a:rPr lang="sv-SE" dirty="0" err="1"/>
              <a:t>påverklas</a:t>
            </a:r>
            <a:r>
              <a:rPr lang="sv-SE" dirty="0"/>
              <a:t> mindre. </a:t>
            </a:r>
          </a:p>
          <a:p>
            <a:endParaRPr lang="sv-SE" dirty="0"/>
          </a:p>
          <a:p>
            <a:r>
              <a:rPr lang="sv-SE" dirty="0"/>
              <a:t>Trauma föräldern kan trygga</a:t>
            </a:r>
          </a:p>
          <a:p>
            <a:endParaRPr lang="sv-SE" dirty="0"/>
          </a:p>
          <a:p>
            <a:pPr algn="l"/>
            <a:endParaRPr lang="sv-SE" sz="1800" b="0" i="0" u="none" strike="noStrike" baseline="0" dirty="0">
              <a:solidFill>
                <a:srgbClr val="000000"/>
              </a:solidFill>
              <a:latin typeface="Calibri" panose="020F0502020204030204" pitchFamily="34" charset="0"/>
            </a:endParaRPr>
          </a:p>
          <a:p>
            <a:r>
              <a:rPr lang="sv-SE" sz="1800" b="0" i="0" u="none" strike="noStrike" baseline="0" dirty="0">
                <a:latin typeface="Calibri" panose="020F0502020204030204" pitchFamily="34" charset="0"/>
              </a:rPr>
              <a:t>Det handlar om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den objektiva omgivningen och om förälderns faktiska förmåga att skydda sitt barn från fara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förälderns förmåga att tro på den egna förmågan att skydda sitt barn och att tro på framtiden </a:t>
            </a:r>
          </a:p>
          <a:p>
            <a:endParaRPr lang="sv-SE" sz="1800" b="0" i="0" u="none" strike="noStrike" baseline="0" dirty="0">
              <a:latin typeface="Calibri" panose="020F0502020204030204" pitchFamily="34" charset="0"/>
            </a:endParaRPr>
          </a:p>
          <a:p>
            <a:r>
              <a:rPr lang="sv-SE" sz="1800" b="0" i="0" u="none" strike="noStrike" baseline="0" dirty="0">
                <a:latin typeface="Calibri" panose="020F0502020204030204" pitchFamily="34" charset="0"/>
              </a:rPr>
              <a:t>- För det är på tilltron som förmågan att lugna och trösta vilar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barnets ålder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hur länge påfrestningarna varar </a:t>
            </a:r>
          </a:p>
          <a:p>
            <a:endParaRPr lang="sv-SE" sz="1800" b="0" i="0" u="none" strike="noStrike" baseline="0" dirty="0">
              <a:latin typeface="Calibri" panose="020F0502020204030204" pitchFamily="34" charset="0"/>
            </a:endParaRPr>
          </a:p>
          <a:p>
            <a:r>
              <a:rPr lang="sv-SE" sz="1800" b="0" i="0" u="none" strike="noStrike" baseline="0" dirty="0">
                <a:latin typeface="Calibri" panose="020F0502020204030204" pitchFamily="34" charset="0"/>
              </a:rPr>
              <a:t>Kom ihåg: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Det finns situationer som spräcker alla sköldar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Men en del föräldrar har större förmåga än andra </a:t>
            </a:r>
          </a:p>
          <a:p>
            <a:r>
              <a:rPr lang="sv-SE" sz="1800" b="0" i="0" u="none" strike="noStrike" baseline="0" dirty="0">
                <a:latin typeface="Arial" panose="020B0604020202020204" pitchFamily="34" charset="0"/>
              </a:rPr>
              <a:t>•</a:t>
            </a:r>
            <a:r>
              <a:rPr lang="sv-SE" sz="1800" b="0" i="0" u="none" strike="noStrike" baseline="0" dirty="0">
                <a:latin typeface="Calibri" panose="020F0502020204030204" pitchFamily="34" charset="0"/>
              </a:rPr>
              <a:t>När man lugnar barn är alla medel tillåtna – bra föräldrar gör det som behövs. </a:t>
            </a:r>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11</a:t>
            </a:fld>
            <a:endParaRPr lang="sv-SE" altLang="sv-SE"/>
          </a:p>
        </p:txBody>
      </p:sp>
    </p:spTree>
    <p:extLst>
      <p:ext uri="{BB962C8B-B14F-4D97-AF65-F5344CB8AC3E}">
        <p14:creationId xmlns:p14="http://schemas.microsoft.com/office/powerpoint/2010/main" val="385766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800" b="0" i="0" u="none" strike="noStrike" baseline="0" dirty="0">
                <a:latin typeface="Arial" panose="020B0604020202020204" pitchFamily="34" charset="0"/>
              </a:rPr>
              <a:t>I denna situation finns dessutom ett yttre trauma. Det kanske är medicinska ingrepp, en förälder som har försvunnit, bombangrepp. Skrämmande situationer utan </a:t>
            </a:r>
            <a:r>
              <a:rPr lang="sv-SE" sz="1800" b="0" i="0" u="none" strike="noStrike" baseline="0" dirty="0" err="1">
                <a:latin typeface="Arial" panose="020B0604020202020204" pitchFamily="34" charset="0"/>
              </a:rPr>
              <a:t>regleringsstöd</a:t>
            </a:r>
            <a:endParaRPr lang="sv-SE" sz="1800" b="0" i="0" u="none" strike="noStrike" baseline="0" dirty="0">
              <a:latin typeface="Arial" panose="020B0604020202020204" pitchFamily="34" charset="0"/>
            </a:endParaRPr>
          </a:p>
          <a:p>
            <a:pPr algn="l"/>
            <a:endParaRPr lang="sv-SE" sz="1800" b="0" i="0" u="none" strike="noStrike" baseline="0" dirty="0">
              <a:latin typeface="Arial" panose="020B0604020202020204" pitchFamily="34" charset="0"/>
            </a:endParaRPr>
          </a:p>
          <a:p>
            <a:pPr algn="l"/>
            <a:r>
              <a:rPr lang="sv-SE" sz="1800" b="0" i="0" u="none" strike="noStrike" baseline="0" dirty="0">
                <a:latin typeface="Arial" panose="020B0604020202020204" pitchFamily="34" charset="0"/>
              </a:rPr>
              <a:t>Detta är en stressande situation i sig för barnet, får ingen hjälp. Det jobbar vi med ofta i vårt kliniska arbete.</a:t>
            </a:r>
          </a:p>
          <a:p>
            <a:pPr algn="l"/>
            <a:r>
              <a:rPr lang="sv-SE" sz="1800" b="0" i="0" u="none" strike="noStrike" baseline="0" dirty="0">
                <a:latin typeface="Arial" panose="020B0604020202020204" pitchFamily="34" charset="0"/>
              </a:rPr>
              <a:t>Kan vara att man är så stressad och rädd själv, egen traumareaktion tar över. Kan också vara depression, ångest, stress. Eller en föräldrastil som inte medger så mycket av tröst och omhändertagande </a:t>
            </a:r>
          </a:p>
          <a:p>
            <a:pPr marL="457200" marR="0" lvl="1" indent="0" algn="l" rtl="0">
              <a:lnSpc>
                <a:spcPct val="90000"/>
              </a:lnSpc>
              <a:spcBef>
                <a:spcPts val="500"/>
              </a:spcBef>
              <a:spcAft>
                <a:spcPts val="0"/>
              </a:spcAft>
              <a:buClr>
                <a:schemeClr val="dk1"/>
              </a:buClr>
              <a:buSzPts val="2400"/>
              <a:buFontTx/>
              <a:buNone/>
            </a:pPr>
            <a:endParaRPr lang="sv-SE" sz="1800" b="0" i="0" u="none" strike="noStrike" cap="none" baseline="0" dirty="0">
              <a:solidFill>
                <a:schemeClr val="tx1"/>
              </a:solidFill>
              <a:latin typeface="Arial" panose="020B0604020202020204" pitchFamily="34" charset="0"/>
              <a:ea typeface="ヒラギノ角ゴ Pro W3" pitchFamily="1" charset="-128"/>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lang="sv-SE" sz="2400" b="0" i="0" u="none" strike="noStrike" cap="none" dirty="0">
              <a:solidFill>
                <a:schemeClr val="dk1"/>
              </a:solidFill>
              <a:latin typeface="Calibri"/>
              <a:ea typeface="Calibri"/>
              <a:cs typeface="Calibri"/>
              <a:sym typeface="Calibri"/>
            </a:endParaRPr>
          </a:p>
          <a:p>
            <a:pPr algn="l"/>
            <a:endParaRPr lang="sv-SE" sz="1800" b="0" i="0" u="none" strike="noStrike" baseline="0" dirty="0">
              <a:latin typeface="Arial" panose="020B0604020202020204" pitchFamily="34" charset="0"/>
            </a:endParaRPr>
          </a:p>
          <a:p>
            <a:pPr algn="l"/>
            <a:r>
              <a:rPr lang="sv-SE" sz="1800" b="0" i="0" u="none" strike="noStrike" baseline="0" dirty="0">
                <a:latin typeface="Arial" panose="020B0604020202020204" pitchFamily="34" charset="0"/>
              </a:rPr>
              <a:t>Traumer som </a:t>
            </a:r>
            <a:r>
              <a:rPr lang="sv-SE" sz="1800" b="0" i="0" u="none" strike="noStrike" baseline="0" dirty="0" err="1">
                <a:latin typeface="Arial" panose="020B0604020202020204" pitchFamily="34" charset="0"/>
              </a:rPr>
              <a:t>skjer</a:t>
            </a:r>
            <a:r>
              <a:rPr lang="sv-SE" sz="1800" b="0" i="0" u="none" strike="noStrike" baseline="0" dirty="0">
                <a:latin typeface="Arial" panose="020B0604020202020204" pitchFamily="34" charset="0"/>
              </a:rPr>
              <a:t> i en</a:t>
            </a:r>
          </a:p>
          <a:p>
            <a:pPr algn="l"/>
            <a:r>
              <a:rPr lang="sv-SE" sz="1800" b="0" i="0" u="none" strike="noStrike" baseline="0" dirty="0" err="1">
                <a:latin typeface="Arial" panose="020B0604020202020204" pitchFamily="34" charset="0"/>
              </a:rPr>
              <a:t>kontekst</a:t>
            </a:r>
            <a:r>
              <a:rPr lang="sv-SE" sz="1800" b="0" i="0" u="none" strike="noStrike" baseline="0" dirty="0">
                <a:latin typeface="Arial" panose="020B0604020202020204" pitchFamily="34" charset="0"/>
              </a:rPr>
              <a:t> av sviktande</a:t>
            </a:r>
          </a:p>
          <a:p>
            <a:pPr algn="l"/>
            <a:r>
              <a:rPr lang="sv-SE" sz="1800" b="0" i="0" u="none" strike="noStrike" baseline="0" dirty="0" err="1">
                <a:latin typeface="Arial" panose="020B0604020202020204" pitchFamily="34" charset="0"/>
              </a:rPr>
              <a:t>regleringsstød</a:t>
            </a:r>
            <a:r>
              <a:rPr lang="sv-SE" sz="1800" b="0" i="0" u="none" strike="noStrike" baseline="0" dirty="0">
                <a:latin typeface="Arial" panose="020B0604020202020204" pitchFamily="34" charset="0"/>
              </a:rPr>
              <a:t> får </a:t>
            </a:r>
            <a:r>
              <a:rPr lang="sv-SE" sz="1800" b="0" i="0" u="none" strike="noStrike" baseline="0" dirty="0" err="1">
                <a:latin typeface="Arial" panose="020B0604020202020204" pitchFamily="34" charset="0"/>
              </a:rPr>
              <a:t>størst</a:t>
            </a:r>
            <a:endParaRPr lang="sv-SE" sz="1800" b="0" i="0" u="none" strike="noStrike" baseline="0" dirty="0">
              <a:latin typeface="Arial" panose="020B0604020202020204" pitchFamily="34" charset="0"/>
            </a:endParaRPr>
          </a:p>
          <a:p>
            <a:pPr algn="l"/>
            <a:r>
              <a:rPr lang="sv-SE" sz="1800" b="0" i="0" u="none" strike="noStrike" baseline="0" dirty="0">
                <a:latin typeface="Arial" panose="020B0604020202020204" pitchFamily="34" charset="0"/>
              </a:rPr>
              <a:t>konsekvensen</a:t>
            </a:r>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12</a:t>
            </a:fld>
            <a:endParaRPr lang="sv-SE" altLang="sv-SE"/>
          </a:p>
        </p:txBody>
      </p:sp>
    </p:spTree>
    <p:extLst>
      <p:ext uri="{BB962C8B-B14F-4D97-AF65-F5344CB8AC3E}">
        <p14:creationId xmlns:p14="http://schemas.microsoft.com/office/powerpoint/2010/main" val="39311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66568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1" i="0" u="none" strike="noStrike" baseline="0" dirty="0" err="1">
                <a:latin typeface="Arial" panose="020B0604020202020204" pitchFamily="34" charset="0"/>
              </a:rPr>
              <a:t>Utviklingstraumer</a:t>
            </a:r>
            <a:endParaRPr lang="sv-SE" sz="1800" b="1" i="0" u="none" strike="noStrike" baseline="0" dirty="0">
              <a:latin typeface="Arial" panose="020B0604020202020204" pitchFamily="34" charset="0"/>
            </a:endParaRPr>
          </a:p>
          <a:p>
            <a:pPr algn="l"/>
            <a:r>
              <a:rPr lang="sv-SE" sz="1800" b="0" i="0" u="none" strike="noStrike" baseline="0" dirty="0" err="1">
                <a:latin typeface="Arial" panose="020B0604020202020204" pitchFamily="34" charset="0"/>
              </a:rPr>
              <a:t>Hvordan</a:t>
            </a:r>
            <a:r>
              <a:rPr lang="sv-SE" sz="1800" b="0" i="0" u="none" strike="noStrike" baseline="0" dirty="0">
                <a:latin typeface="Arial" panose="020B0604020202020204" pitchFamily="34" charset="0"/>
              </a:rPr>
              <a:t> traumatisk</a:t>
            </a:r>
          </a:p>
          <a:p>
            <a:pPr algn="l"/>
            <a:r>
              <a:rPr lang="sv-SE" sz="1800" b="0" i="0" u="none" strike="noStrike" baseline="0" dirty="0">
                <a:latin typeface="Arial" panose="020B0604020202020204" pitchFamily="34" charset="0"/>
              </a:rPr>
              <a:t>stress </a:t>
            </a:r>
            <a:r>
              <a:rPr lang="sv-SE" sz="1800" b="0" i="0" u="none" strike="noStrike" baseline="0" dirty="0" err="1">
                <a:latin typeface="Arial" panose="020B0604020202020204" pitchFamily="34" charset="0"/>
              </a:rPr>
              <a:t>og</a:t>
            </a:r>
            <a:r>
              <a:rPr lang="sv-SE" sz="1800" b="0" i="0" u="none" strike="noStrike" baseline="0" dirty="0">
                <a:latin typeface="Arial" panose="020B0604020202020204" pitchFamily="34" charset="0"/>
              </a:rPr>
              <a:t> sviktande</a:t>
            </a:r>
          </a:p>
          <a:p>
            <a:pPr algn="l"/>
            <a:r>
              <a:rPr lang="sv-SE" sz="1800" b="0" i="0" u="none" strike="noStrike" baseline="0" dirty="0" err="1">
                <a:latin typeface="Arial" panose="020B0604020202020204" pitchFamily="34" charset="0"/>
              </a:rPr>
              <a:t>reguleringsstød</a:t>
            </a:r>
            <a:r>
              <a:rPr lang="sv-SE" sz="1800" b="0" i="0" u="none" strike="noStrike" baseline="0" dirty="0">
                <a:latin typeface="Arial" panose="020B0604020202020204" pitchFamily="34" charset="0"/>
              </a:rPr>
              <a:t> i</a:t>
            </a:r>
          </a:p>
          <a:p>
            <a:pPr algn="l"/>
            <a:r>
              <a:rPr lang="sv-SE" sz="1800" b="0" i="1" u="none" strike="noStrike" baseline="0" dirty="0" err="1">
                <a:latin typeface="Arial" panose="020B0604020202020204" pitchFamily="34" charset="0"/>
              </a:rPr>
              <a:t>kombinasjon</a:t>
            </a:r>
            <a:r>
              <a:rPr lang="sv-SE" sz="1800" b="0" i="1" u="none" strike="noStrike" baseline="0" dirty="0">
                <a:latin typeface="Arial" panose="020B0604020202020204" pitchFamily="34" charset="0"/>
              </a:rPr>
              <a:t> </a:t>
            </a:r>
            <a:r>
              <a:rPr lang="sv-SE" sz="1800" b="0" i="0" u="none" strike="noStrike" baseline="0" dirty="0" err="1">
                <a:latin typeface="Arial" panose="020B0604020202020204" pitchFamily="34" charset="0"/>
              </a:rPr>
              <a:t>preger</a:t>
            </a:r>
            <a:endParaRPr lang="sv-SE" sz="1800" b="0" i="0" u="none" strike="noStrike" baseline="0" dirty="0">
              <a:latin typeface="Arial" panose="020B0604020202020204" pitchFamily="34" charset="0"/>
            </a:endParaRPr>
          </a:p>
          <a:p>
            <a:pPr algn="l"/>
            <a:r>
              <a:rPr lang="sv-SE" sz="1800" b="0" i="0" u="none" strike="noStrike" baseline="0" dirty="0" err="1">
                <a:latin typeface="Arial" panose="020B0604020202020204" pitchFamily="34" charset="0"/>
              </a:rPr>
              <a:t>hjernens</a:t>
            </a:r>
            <a:r>
              <a:rPr lang="sv-SE" sz="1800" b="0" i="0" u="none" strike="noStrike" baseline="0" dirty="0">
                <a:latin typeface="Arial" panose="020B0604020202020204" pitchFamily="34" charset="0"/>
              </a:rPr>
              <a:t> </a:t>
            </a:r>
            <a:r>
              <a:rPr lang="sv-SE" sz="1800" b="0" i="0" u="none" strike="noStrike" baseline="0" dirty="0" err="1">
                <a:latin typeface="Arial" panose="020B0604020202020204" pitchFamily="34" charset="0"/>
              </a:rPr>
              <a:t>oppkopling</a:t>
            </a:r>
            <a:r>
              <a:rPr lang="sv-SE" sz="1800" b="0" i="0" u="none" strike="noStrike" baseline="0" dirty="0">
                <a:latin typeface="Arial" panose="020B0604020202020204" pitchFamily="34" charset="0"/>
              </a:rPr>
              <a:t>,</a:t>
            </a:r>
          </a:p>
          <a:p>
            <a:pPr algn="l"/>
            <a:r>
              <a:rPr lang="sv-SE" sz="1800" b="0" i="0" u="none" strike="noStrike" baseline="0" dirty="0" err="1">
                <a:latin typeface="Arial" panose="020B0604020202020204" pitchFamily="34" charset="0"/>
              </a:rPr>
              <a:t>og</a:t>
            </a:r>
            <a:r>
              <a:rPr lang="sv-SE" sz="1800" b="0" i="0" u="none" strike="noStrike" baseline="0" dirty="0">
                <a:latin typeface="Arial" panose="020B0604020202020204" pitchFamily="34" charset="0"/>
              </a:rPr>
              <a:t> </a:t>
            </a:r>
            <a:r>
              <a:rPr lang="sv-SE" sz="1800" b="0" i="0" u="none" strike="noStrike" baseline="0" dirty="0" err="1">
                <a:latin typeface="Arial" panose="020B0604020202020204" pitchFamily="34" charset="0"/>
              </a:rPr>
              <a:t>dermed</a:t>
            </a:r>
            <a:r>
              <a:rPr lang="sv-SE" sz="1800" b="0" i="0" u="none" strike="noStrike" baseline="0" dirty="0">
                <a:latin typeface="Arial" panose="020B0604020202020204" pitchFamily="34" charset="0"/>
              </a:rPr>
              <a:t> barnets</a:t>
            </a:r>
          </a:p>
          <a:p>
            <a:pPr algn="l"/>
            <a:r>
              <a:rPr lang="sv-SE" sz="1800" b="0" i="0" u="none" strike="noStrike" baseline="0" dirty="0" err="1">
                <a:latin typeface="Arial" panose="020B0604020202020204" pitchFamily="34" charset="0"/>
              </a:rPr>
              <a:t>utvikling</a:t>
            </a:r>
            <a:r>
              <a:rPr lang="sv-SE" sz="1800" b="0" i="0" u="none" strike="noStrike" baseline="0" dirty="0">
                <a:latin typeface="Arial" panose="020B0604020202020204" pitchFamily="34" charset="0"/>
              </a:rPr>
              <a:t> </a:t>
            </a:r>
            <a:r>
              <a:rPr lang="sv-SE" sz="1800" b="0" i="0" u="none" strike="noStrike" baseline="0" dirty="0" err="1">
                <a:latin typeface="Arial" panose="020B0604020202020204" pitchFamily="34" charset="0"/>
              </a:rPr>
              <a:t>og</a:t>
            </a:r>
            <a:r>
              <a:rPr lang="sv-SE" sz="1800" b="0" i="0" u="none" strike="noStrike" baseline="0" dirty="0">
                <a:latin typeface="Arial" panose="020B0604020202020204" pitchFamily="34" charset="0"/>
              </a:rPr>
              <a:t> </a:t>
            </a:r>
            <a:r>
              <a:rPr lang="sv-SE" sz="1800" b="0" i="0" u="none" strike="noStrike" baseline="0" dirty="0" err="1">
                <a:latin typeface="Arial" panose="020B0604020202020204" pitchFamily="34" charset="0"/>
              </a:rPr>
              <a:t>fungerin</a:t>
            </a:r>
            <a:endParaRPr lang="sv-SE" sz="1800" b="0" i="0" u="none" strike="noStrike" baseline="0" dirty="0">
              <a:latin typeface="Arial" panose="020B0604020202020204" pitchFamily="34" charset="0"/>
            </a:endParaRPr>
          </a:p>
          <a:p>
            <a:pPr algn="l"/>
            <a:endParaRPr lang="sv-SE" sz="1800" b="0" i="0" u="none" strike="noStrike" baseline="0" dirty="0">
              <a:latin typeface="Arial" panose="020B0604020202020204" pitchFamily="34" charset="0"/>
            </a:endParaRPr>
          </a:p>
          <a:p>
            <a:pPr algn="l"/>
            <a:r>
              <a:rPr lang="sv-SE" sz="1200" b="1" i="0" u="none" strike="noStrike" baseline="0" dirty="0" err="1">
                <a:latin typeface="Arial" panose="020B0604020202020204" pitchFamily="34" charset="0"/>
              </a:rPr>
              <a:t>Utviklingspsykologi</a:t>
            </a:r>
            <a:endParaRPr lang="sv-SE" sz="1200" b="1" i="0" u="none" strike="noStrike" baseline="0" dirty="0">
              <a:latin typeface="Arial" panose="020B0604020202020204" pitchFamily="34" charset="0"/>
            </a:endParaRPr>
          </a:p>
          <a:p>
            <a:pPr marL="0" indent="0" algn="l">
              <a:buNone/>
            </a:pPr>
            <a:r>
              <a:rPr lang="sv-SE" sz="1200" b="0" i="0" u="none" strike="noStrike" baseline="0" dirty="0">
                <a:latin typeface="Arial" panose="020B0604020202020204" pitchFamily="34" charset="0"/>
              </a:rPr>
              <a:t>-Den viktigaste uppgiften för omsorgspersonen</a:t>
            </a:r>
          </a:p>
          <a:p>
            <a:pPr algn="l"/>
            <a:r>
              <a:rPr lang="sv-SE" sz="1200" b="0" i="0" u="none" strike="noStrike" baseline="0" dirty="0">
                <a:latin typeface="Arial" panose="020B0604020202020204" pitchFamily="34" charset="0"/>
              </a:rPr>
              <a:t>- </a:t>
            </a:r>
            <a:r>
              <a:rPr lang="sv-SE" sz="1200" b="0" i="0" u="none" strike="noStrike" baseline="0" dirty="0" err="1">
                <a:latin typeface="Arial" panose="020B0604020202020204" pitchFamily="34" charset="0"/>
              </a:rPr>
              <a:t>avgjørende</a:t>
            </a:r>
            <a:endParaRPr lang="sv-SE" sz="1200" b="0" i="0" u="none" strike="noStrike" baseline="0" dirty="0">
              <a:latin typeface="Arial" panose="020B0604020202020204" pitchFamily="34" charset="0"/>
            </a:endParaRPr>
          </a:p>
          <a:p>
            <a:pPr algn="l"/>
            <a:r>
              <a:rPr lang="sv-SE" sz="1200" b="0" i="0" u="none" strike="noStrike" baseline="0" dirty="0">
                <a:latin typeface="Arial" panose="020B0604020202020204" pitchFamily="34" charset="0"/>
              </a:rPr>
              <a:t>for </a:t>
            </a:r>
            <a:r>
              <a:rPr lang="sv-SE" sz="1200" b="0" i="0" u="none" strike="noStrike" baseline="0" dirty="0" err="1">
                <a:latin typeface="Arial" panose="020B0604020202020204" pitchFamily="34" charset="0"/>
              </a:rPr>
              <a:t>hjernens</a:t>
            </a:r>
            <a:r>
              <a:rPr lang="sv-SE" sz="1200" b="0" i="0" u="none" strike="noStrike" baseline="0" dirty="0">
                <a:latin typeface="Arial" panose="020B0604020202020204" pitchFamily="34" charset="0"/>
              </a:rPr>
              <a:t> </a:t>
            </a:r>
            <a:r>
              <a:rPr lang="sv-SE" sz="1200" b="0" i="0" u="none" strike="noStrike" baseline="0" dirty="0" err="1">
                <a:latin typeface="Arial" panose="020B0604020202020204" pitchFamily="34" charset="0"/>
              </a:rPr>
              <a:t>utvikling</a:t>
            </a:r>
            <a:endParaRPr lang="sv-SE" sz="1200" b="0" i="0" u="none" strike="noStrike" baseline="0" dirty="0">
              <a:latin typeface="Arial" panose="020B0604020202020204" pitchFamily="34" charset="0"/>
            </a:endParaRPr>
          </a:p>
          <a:p>
            <a:pPr algn="l"/>
            <a:endParaRPr lang="sv-SE" sz="1200" dirty="0">
              <a:latin typeface="Arial" panose="020B0604020202020204" pitchFamily="34" charset="0"/>
            </a:endParaRPr>
          </a:p>
          <a:p>
            <a:pPr algn="l"/>
            <a:r>
              <a:rPr lang="sv-SE" sz="1200" b="1" i="0" u="none" strike="noStrike" baseline="0" dirty="0">
                <a:latin typeface="Arial" panose="020B0604020202020204" pitchFamily="34" charset="0"/>
              </a:rPr>
              <a:t>Traumapsykologi</a:t>
            </a:r>
          </a:p>
          <a:p>
            <a:pPr algn="l"/>
            <a:r>
              <a:rPr lang="sv-SE" sz="1200" b="0" i="0" u="none" strike="noStrike" baseline="0" dirty="0">
                <a:latin typeface="Arial" panose="020B0604020202020204" pitchFamily="34" charset="0"/>
              </a:rPr>
              <a:t>Trauman som sker i kontext av bristande </a:t>
            </a:r>
            <a:r>
              <a:rPr lang="sv-SE" sz="1200" b="0" i="0" u="none" strike="noStrike" baseline="0" dirty="0" err="1">
                <a:latin typeface="Arial" panose="020B0604020202020204" pitchFamily="34" charset="0"/>
              </a:rPr>
              <a:t>regleringsstöd</a:t>
            </a:r>
            <a:r>
              <a:rPr lang="sv-SE" sz="1200" b="0" i="0" u="none" strike="noStrike" baseline="0" dirty="0">
                <a:latin typeface="Arial" panose="020B0604020202020204" pitchFamily="34" charset="0"/>
              </a:rPr>
              <a:t> mest allvarliga konsekvenser</a:t>
            </a:r>
          </a:p>
          <a:p>
            <a:pPr algn="l"/>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15</a:t>
            </a:fld>
            <a:endParaRPr lang="sv-SE" altLang="sv-SE"/>
          </a:p>
        </p:txBody>
      </p:sp>
    </p:spTree>
    <p:extLst>
      <p:ext uri="{BB962C8B-B14F-4D97-AF65-F5344CB8AC3E}">
        <p14:creationId xmlns:p14="http://schemas.microsoft.com/office/powerpoint/2010/main" val="320222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738069" y="4735932"/>
            <a:ext cx="5904536" cy="3875013"/>
          </a:xfrm>
          <a:prstGeom prst="rect">
            <a:avLst/>
          </a:prstGeom>
        </p:spPr>
        <p:txBody>
          <a:bodyPr spcFirstLastPara="1" wrap="square" lIns="91425" tIns="91425" rIns="91425" bIns="91425" anchor="t" anchorCtr="0">
            <a:noAutofit/>
          </a:bodyPr>
          <a:lstStyle/>
          <a:p>
            <a:pPr algn="l"/>
            <a:r>
              <a:rPr lang="sv-SE" sz="2400" b="1" i="0" u="none" strike="noStrike" baseline="0" dirty="0">
                <a:latin typeface="Arial" panose="020B0604020202020204" pitchFamily="34" charset="0"/>
              </a:rPr>
              <a:t>Utvecklingstrauma</a:t>
            </a:r>
          </a:p>
          <a:p>
            <a:pPr marL="0" indent="0" algn="l">
              <a:buNone/>
            </a:pPr>
            <a:r>
              <a:rPr lang="sv-SE" sz="2400" b="0" i="0" u="none" strike="noStrike" baseline="0" dirty="0">
                <a:latin typeface="Arial" panose="020B0604020202020204" pitchFamily="34" charset="0"/>
              </a:rPr>
              <a:t>Hur traumatisk</a:t>
            </a:r>
          </a:p>
          <a:p>
            <a:pPr marL="0" indent="0" algn="l">
              <a:buNone/>
            </a:pPr>
            <a:r>
              <a:rPr lang="sv-SE" sz="2400" b="0" i="0" u="none" strike="noStrike" baseline="0" dirty="0">
                <a:latin typeface="Arial" panose="020B0604020202020204" pitchFamily="34" charset="0"/>
              </a:rPr>
              <a:t>stress i </a:t>
            </a:r>
            <a:r>
              <a:rPr lang="sv-SE" sz="2400" b="0" i="1" u="none" strike="noStrike" baseline="0" dirty="0">
                <a:latin typeface="Arial" panose="020B0604020202020204" pitchFamily="34" charset="0"/>
              </a:rPr>
              <a:t>kombination</a:t>
            </a:r>
            <a:r>
              <a:rPr lang="sv-SE" sz="2400" b="0" i="0" u="none" strike="noStrike" baseline="0" dirty="0">
                <a:latin typeface="Arial" panose="020B0604020202020204" pitchFamily="34" charset="0"/>
              </a:rPr>
              <a:t> med bristande </a:t>
            </a:r>
            <a:r>
              <a:rPr lang="sv-SE" sz="2400" b="0" i="0" u="none" strike="noStrike" baseline="0" dirty="0" err="1">
                <a:latin typeface="Arial" panose="020B0604020202020204" pitchFamily="34" charset="0"/>
              </a:rPr>
              <a:t>regleringsstöd</a:t>
            </a:r>
            <a:r>
              <a:rPr lang="sv-SE" sz="2400" b="0" i="0" u="none" strike="noStrike" baseline="0" dirty="0">
                <a:latin typeface="Arial" panose="020B0604020202020204" pitchFamily="34" charset="0"/>
              </a:rPr>
              <a:t> i</a:t>
            </a:r>
          </a:p>
          <a:p>
            <a:pPr marL="0" indent="0" algn="l">
              <a:buNone/>
            </a:pPr>
            <a:r>
              <a:rPr lang="sv-SE" sz="5400" b="1" dirty="0">
                <a:latin typeface="Arial" panose="020B0604020202020204" pitchFamily="34" charset="0"/>
              </a:rPr>
              <a:t>f</a:t>
            </a:r>
            <a:r>
              <a:rPr lang="sv-SE" sz="2400" b="1" i="0" u="none" strike="noStrike" baseline="0" dirty="0">
                <a:latin typeface="Arial" panose="020B0604020202020204" pitchFamily="34" charset="0"/>
              </a:rPr>
              <a:t>ormar</a:t>
            </a:r>
            <a:r>
              <a:rPr lang="sv-SE" sz="5400" b="1" dirty="0">
                <a:latin typeface="Arial" panose="020B0604020202020204" pitchFamily="34" charset="0"/>
              </a:rPr>
              <a:t> h</a:t>
            </a:r>
            <a:r>
              <a:rPr lang="sv-SE" sz="2400" b="1" i="0" u="none" strike="noStrike" baseline="0" dirty="0">
                <a:latin typeface="Arial" panose="020B0604020202020204" pitchFamily="34" charset="0"/>
              </a:rPr>
              <a:t>järnans kopplingar och därmed barnets utveckling och fungerande</a:t>
            </a:r>
            <a:endParaRPr lang="sv-SE" sz="5400" b="1" dirty="0"/>
          </a:p>
          <a:p>
            <a:pPr marL="0" indent="0">
              <a:buNone/>
            </a:pPr>
            <a:endParaRPr lang="sv-SE" sz="5400" dirty="0"/>
          </a:p>
          <a:p>
            <a:pPr marL="0" indent="0">
              <a:buNone/>
            </a:pPr>
            <a:r>
              <a:rPr lang="sv-SE" sz="1400" dirty="0"/>
              <a:t>(Nordanger och </a:t>
            </a:r>
            <a:r>
              <a:rPr lang="sv-SE" sz="1400" dirty="0" err="1"/>
              <a:t>Braarud</a:t>
            </a:r>
            <a:r>
              <a:rPr lang="sv-SE" sz="1400" dirty="0"/>
              <a:t>, 2017)</a:t>
            </a:r>
          </a:p>
          <a:p>
            <a:pPr marL="457200" marR="0" lvl="1" indent="0" algn="l" rtl="0">
              <a:lnSpc>
                <a:spcPct val="90000"/>
              </a:lnSpc>
              <a:spcBef>
                <a:spcPts val="500"/>
              </a:spcBef>
              <a:spcAft>
                <a:spcPts val="0"/>
              </a:spcAft>
              <a:buClr>
                <a:schemeClr val="dk1"/>
              </a:buClr>
              <a:buSzPts val="2400"/>
              <a:buFontTx/>
              <a:buNone/>
            </a:pPr>
            <a:endParaRPr lang="sv-SE" sz="2400" b="1" i="0" u="none" strike="noStrike" cap="none" dirty="0">
              <a:solidFill>
                <a:schemeClr val="dk1"/>
              </a:solidFill>
              <a:latin typeface="Calibri"/>
              <a:ea typeface="Calibri"/>
              <a:cs typeface="Calibri"/>
              <a:sym typeface="Calibri"/>
            </a:endParaRPr>
          </a:p>
          <a:p>
            <a:pPr marL="0" indent="0">
              <a:spcBef>
                <a:spcPts val="750"/>
              </a:spcBef>
              <a:buClr>
                <a:schemeClr val="dk1"/>
              </a:buClr>
              <a:buSzPts val="2800"/>
              <a:buNone/>
            </a:pPr>
            <a:endParaRPr lang="sv-SE" sz="2200" dirty="0">
              <a:solidFill>
                <a:schemeClr val="dk1"/>
              </a:solidFill>
              <a:latin typeface="Calibri"/>
              <a:ea typeface="Calibri"/>
              <a:cs typeface="Calibri"/>
              <a:sym typeface="Calibri"/>
            </a:endParaRPr>
          </a:p>
          <a:p>
            <a:pPr marL="514350" lvl="1" indent="-171450">
              <a:spcBef>
                <a:spcPts val="0"/>
              </a:spcBef>
              <a:spcAft>
                <a:spcPts val="900"/>
              </a:spcAft>
              <a:buClr>
                <a:schemeClr val="dk1"/>
              </a:buClr>
              <a:buSzPts val="2400"/>
              <a:buFont typeface="Arial"/>
              <a:buChar char="•"/>
            </a:pPr>
            <a:endParaRPr lang="sv-SE" sz="2200" dirty="0">
              <a:solidFill>
                <a:schemeClr val="dk1"/>
              </a:solidFill>
              <a:latin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endParaRPr lang="sv-SE" dirty="0"/>
          </a:p>
          <a:p>
            <a:pPr marL="0" lvl="0" indent="0" rtl="0">
              <a:spcBef>
                <a:spcPts val="0"/>
              </a:spcBef>
              <a:spcAft>
                <a:spcPts val="0"/>
              </a:spcAft>
              <a:buNone/>
            </a:pPr>
            <a:endParaRPr dirty="0"/>
          </a:p>
        </p:txBody>
      </p:sp>
      <p:sp>
        <p:nvSpPr>
          <p:cNvPr id="563" name="Shape 563"/>
          <p:cNvSpPr>
            <a:spLocks noGrp="1" noRot="1" noChangeAspect="1"/>
          </p:cNvSpPr>
          <p:nvPr>
            <p:ph type="sldImg" idx="2"/>
          </p:nvPr>
        </p:nvSpPr>
        <p:spPr>
          <a:xfrm>
            <a:off x="738188" y="1230313"/>
            <a:ext cx="5903912" cy="33210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73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HYPER reaktion</a:t>
            </a:r>
          </a:p>
          <a:p>
            <a:pPr lvl="1"/>
            <a:r>
              <a:rPr lang="sv-SE" dirty="0"/>
              <a:t>Oro, aggressivitet, utagerande och impulsivitet</a:t>
            </a:r>
          </a:p>
          <a:p>
            <a:pPr marL="457200" lvl="1" indent="0">
              <a:buNone/>
            </a:pPr>
            <a:endParaRPr lang="sv-SE" dirty="0"/>
          </a:p>
          <a:p>
            <a:pPr marL="457200" lvl="1" indent="0">
              <a:buNone/>
            </a:pPr>
            <a:endParaRPr lang="sv-SE" dirty="0"/>
          </a:p>
          <a:p>
            <a:r>
              <a:rPr lang="sv-SE" dirty="0"/>
              <a:t>HYPO reaktion</a:t>
            </a:r>
          </a:p>
          <a:p>
            <a:pPr lvl="1"/>
            <a:r>
              <a:rPr lang="sv-SE" dirty="0"/>
              <a:t>Nedstämdhet, tomhet, känner sig stum</a:t>
            </a:r>
          </a:p>
          <a:p>
            <a:pPr lvl="1"/>
            <a:endParaRPr lang="sv-SE" dirty="0"/>
          </a:p>
          <a:p>
            <a:pPr marL="457200" lvl="1" indent="0">
              <a:buNone/>
            </a:pPr>
            <a:r>
              <a:rPr lang="sv-SE" dirty="0"/>
              <a:t>Ju yngre barn, ju oftare tenderar de att reagera med en </a:t>
            </a:r>
            <a:r>
              <a:rPr lang="sv-SE" dirty="0" err="1"/>
              <a:t>hypo</a:t>
            </a:r>
            <a:r>
              <a:rPr lang="sv-SE" dirty="0"/>
              <a:t>-reaktion.</a:t>
            </a:r>
          </a:p>
          <a:p>
            <a:pPr marL="457200" lvl="1" indent="0">
              <a:buNone/>
            </a:pPr>
            <a:endParaRPr lang="sv-SE" dirty="0"/>
          </a:p>
          <a:p>
            <a:r>
              <a:rPr lang="nb-NO" sz="2400" b="1" i="0" u="none" strike="noStrike" baseline="0" dirty="0">
                <a:solidFill>
                  <a:srgbClr val="000000"/>
                </a:solidFill>
                <a:latin typeface="Calibri" panose="020F0502020204030204" pitchFamily="34" charset="0"/>
              </a:rPr>
              <a:t>Konsekvenser av trauma </a:t>
            </a:r>
            <a:r>
              <a:rPr lang="nb-NO" sz="2400" b="0" i="0" u="none" strike="noStrike" baseline="0" dirty="0">
                <a:solidFill>
                  <a:srgbClr val="000000"/>
                </a:solidFill>
                <a:latin typeface="Calibri" panose="020F0502020204030204" pitchFamily="34" charset="0"/>
              </a:rPr>
              <a:t>(Cook et al 2005, Ford et al 2013)</a:t>
            </a:r>
          </a:p>
          <a:p>
            <a:r>
              <a:rPr lang="sv-SE" sz="2400" b="0" i="0" u="none" strike="noStrike" baseline="0" dirty="0">
                <a:solidFill>
                  <a:srgbClr val="000000"/>
                </a:solidFill>
                <a:latin typeface="Calibri" panose="020F0502020204030204" pitchFamily="34" charset="0"/>
              </a:rPr>
              <a:t>Ett överstimulerat, irritabelt och </a:t>
            </a:r>
            <a:r>
              <a:rPr lang="sv-SE" sz="2400" b="0" i="0" u="none" strike="noStrike" baseline="0" dirty="0" err="1">
                <a:solidFill>
                  <a:srgbClr val="000000"/>
                </a:solidFill>
                <a:latin typeface="Calibri" panose="020F0502020204030204" pitchFamily="34" charset="0"/>
              </a:rPr>
              <a:t>hypersensitivtnervsystem</a:t>
            </a:r>
            <a:r>
              <a:rPr lang="sv-SE" sz="2400" b="0" i="0" u="none" strike="noStrike" baseline="0" dirty="0">
                <a:solidFill>
                  <a:srgbClr val="000000"/>
                </a:solidFill>
                <a:latin typeface="Calibri" panose="020F0502020204030204" pitchFamily="34" charset="0"/>
              </a:rPr>
              <a:t>(hjärna+ </a:t>
            </a:r>
            <a:r>
              <a:rPr lang="sv-SE" sz="2400" b="0" i="0" u="none" strike="noStrike" baseline="0" dirty="0" err="1">
                <a:solidFill>
                  <a:srgbClr val="000000"/>
                </a:solidFill>
                <a:latin typeface="Calibri" panose="020F0502020204030204" pitchFamily="34" charset="0"/>
              </a:rPr>
              <a:t>csn</a:t>
            </a:r>
            <a:r>
              <a:rPr lang="sv-SE" sz="2400" b="0" i="0" u="none" strike="noStrike" baseline="0" dirty="0">
                <a:solidFill>
                  <a:srgbClr val="000000"/>
                </a:solidFill>
                <a:latin typeface="Calibri" panose="020F0502020204030204" pitchFamily="34" charset="0"/>
              </a:rPr>
              <a:t>) kan leda till </a:t>
            </a:r>
            <a:r>
              <a:rPr lang="sv-SE" sz="2400" b="1" i="0" u="none" strike="noStrike" baseline="0" dirty="0">
                <a:solidFill>
                  <a:srgbClr val="000000"/>
                </a:solidFill>
                <a:latin typeface="Calibri" panose="020F0502020204030204" pitchFamily="34" charset="0"/>
              </a:rPr>
              <a:t>regleringssvårigheter </a:t>
            </a:r>
            <a:r>
              <a:rPr lang="sv-SE" sz="2400" b="0" i="0" u="none" strike="noStrike" baseline="0" dirty="0">
                <a:solidFill>
                  <a:srgbClr val="000000"/>
                </a:solidFill>
                <a:latin typeface="Calibri" panose="020F0502020204030204" pitchFamily="34" charset="0"/>
              </a:rPr>
              <a:t>slår hårt  många områden:</a:t>
            </a:r>
          </a:p>
          <a:p>
            <a:endParaRPr lang="sv-SE" sz="2400" b="0" i="0" u="none" strike="noStrike" baseline="0" dirty="0">
              <a:solidFill>
                <a:srgbClr val="000000"/>
              </a:solidFill>
              <a:latin typeface="Calibri" panose="020F0502020204030204" pitchFamily="34" charset="0"/>
            </a:endParaRPr>
          </a:p>
          <a:p>
            <a:r>
              <a:rPr lang="sv-SE" sz="2400" b="0" i="0" u="none" strike="noStrike" baseline="0" dirty="0">
                <a:solidFill>
                  <a:srgbClr val="000000"/>
                </a:solidFill>
                <a:latin typeface="Arial" panose="020B0604020202020204" pitchFamily="34" charset="0"/>
              </a:rPr>
              <a:t>•</a:t>
            </a:r>
            <a:r>
              <a:rPr lang="sv-SE" sz="2400" b="0" i="0" u="none" strike="noStrike" baseline="0" dirty="0">
                <a:solidFill>
                  <a:srgbClr val="000000"/>
                </a:solidFill>
                <a:latin typeface="Calibri" panose="020F0502020204030204" pitchFamily="34" charset="0"/>
              </a:rPr>
              <a:t>Koncentrations-&amp; fokuseringsförmåga</a:t>
            </a:r>
          </a:p>
          <a:p>
            <a:r>
              <a:rPr lang="sv-SE" sz="2400" b="0" i="0" u="none" strike="noStrike" baseline="0" dirty="0">
                <a:solidFill>
                  <a:srgbClr val="000000"/>
                </a:solidFill>
                <a:latin typeface="Arial" panose="020B0604020202020204" pitchFamily="34" charset="0"/>
              </a:rPr>
              <a:t>•</a:t>
            </a:r>
            <a:r>
              <a:rPr lang="sv-SE" sz="2400" b="0" i="0" u="none" strike="noStrike" baseline="0" dirty="0">
                <a:solidFill>
                  <a:srgbClr val="000000"/>
                </a:solidFill>
                <a:latin typeface="Calibri" panose="020F0502020204030204" pitchFamily="34" charset="0"/>
              </a:rPr>
              <a:t>Hantera impulser, reaktioner, känslor</a:t>
            </a:r>
          </a:p>
          <a:p>
            <a:r>
              <a:rPr lang="sv-SE" sz="2400" b="0" i="0" u="none" strike="noStrike" baseline="0" dirty="0">
                <a:solidFill>
                  <a:srgbClr val="000000"/>
                </a:solidFill>
                <a:latin typeface="Arial" panose="020B0604020202020204" pitchFamily="34" charset="0"/>
              </a:rPr>
              <a:t>•</a:t>
            </a:r>
            <a:r>
              <a:rPr lang="sv-SE" sz="2400" b="0" i="0" u="none" strike="noStrike" baseline="0" dirty="0">
                <a:solidFill>
                  <a:srgbClr val="000000"/>
                </a:solidFill>
                <a:latin typeface="Calibri" panose="020F0502020204030204" pitchFamily="34" charset="0"/>
              </a:rPr>
              <a:t>Socialt samspel och relationer</a:t>
            </a:r>
          </a:p>
          <a:p>
            <a:r>
              <a:rPr lang="sv-SE" sz="2400" b="0" i="0" u="none" strike="noStrike" baseline="0" dirty="0">
                <a:solidFill>
                  <a:srgbClr val="000000"/>
                </a:solidFill>
                <a:latin typeface="Arial" panose="020B0604020202020204" pitchFamily="34" charset="0"/>
              </a:rPr>
              <a:t>•</a:t>
            </a:r>
            <a:r>
              <a:rPr lang="sv-SE" sz="2400" b="0" i="0" u="none" strike="noStrike" baseline="0" dirty="0">
                <a:solidFill>
                  <a:srgbClr val="000000"/>
                </a:solidFill>
                <a:latin typeface="Calibri" panose="020F0502020204030204" pitchFamily="34" charset="0"/>
              </a:rPr>
              <a:t>Hyperkänslighet</a:t>
            </a:r>
          </a:p>
          <a:p>
            <a:r>
              <a:rPr lang="sv-SE" sz="2400" b="0" i="0" u="none" strike="noStrike" baseline="0" dirty="0">
                <a:solidFill>
                  <a:srgbClr val="000000"/>
                </a:solidFill>
                <a:latin typeface="Arial" panose="020B0604020202020204" pitchFamily="34" charset="0"/>
              </a:rPr>
              <a:t>•</a:t>
            </a:r>
            <a:r>
              <a:rPr lang="sv-SE" sz="2400" b="0" i="0" u="none" strike="noStrike" baseline="0" dirty="0">
                <a:solidFill>
                  <a:srgbClr val="000000"/>
                </a:solidFill>
                <a:latin typeface="Calibri" panose="020F0502020204030204" pitchFamily="34" charset="0"/>
              </a:rPr>
              <a:t>Mat-och sömnrubbningar</a:t>
            </a:r>
          </a:p>
          <a:p>
            <a:r>
              <a:rPr lang="sv-SE" sz="2400" b="0" i="0" u="none" strike="noStrike" baseline="0" dirty="0">
                <a:solidFill>
                  <a:srgbClr val="000000"/>
                </a:solidFill>
                <a:latin typeface="Arial" panose="020B0604020202020204" pitchFamily="34" charset="0"/>
              </a:rPr>
              <a:t>•</a:t>
            </a:r>
            <a:r>
              <a:rPr lang="sv-SE" sz="2400" b="0" i="0" u="none" strike="noStrike" baseline="0" dirty="0">
                <a:solidFill>
                  <a:srgbClr val="000000"/>
                </a:solidFill>
                <a:latin typeface="Calibri" panose="020F0502020204030204" pitchFamily="34" charset="0"/>
              </a:rPr>
              <a:t>Beteendeproblem</a:t>
            </a:r>
          </a:p>
          <a:p>
            <a:pPr marL="514350" lvl="1" indent="-171450">
              <a:spcBef>
                <a:spcPts val="0"/>
              </a:spcBef>
              <a:spcAft>
                <a:spcPts val="900"/>
              </a:spcAft>
              <a:buClr>
                <a:schemeClr val="dk1"/>
              </a:buClr>
              <a:buSzPts val="2400"/>
              <a:buFont typeface="Arial"/>
              <a:buChar char="•"/>
            </a:pPr>
            <a:endParaRPr lang="sv-SE" sz="2200" dirty="0"/>
          </a:p>
          <a:p>
            <a:pPr marL="457200" lvl="1" indent="0">
              <a:buNone/>
            </a:pP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17</a:t>
            </a:fld>
            <a:endParaRPr lang="sv-SE" altLang="sv-SE"/>
          </a:p>
        </p:txBody>
      </p:sp>
    </p:spTree>
    <p:extLst>
      <p:ext uri="{BB962C8B-B14F-4D97-AF65-F5344CB8AC3E}">
        <p14:creationId xmlns:p14="http://schemas.microsoft.com/office/powerpoint/2010/main" val="411531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Bort?</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18</a:t>
            </a:fld>
            <a:endParaRPr lang="sv-SE" altLang="sv-SE"/>
          </a:p>
        </p:txBody>
      </p:sp>
    </p:spTree>
    <p:extLst>
      <p:ext uri="{BB962C8B-B14F-4D97-AF65-F5344CB8AC3E}">
        <p14:creationId xmlns:p14="http://schemas.microsoft.com/office/powerpoint/2010/main" val="3939043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Konsekvenser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av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barnets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utsatthet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och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sårbarhet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consequences of child maltreatment seem to be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particularly detrimental when they occur during infancy and the first five years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of life, with stronger associations with mood disorders, suicidal ideation,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inhibitory control and working memory problems, as well as a more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unfavorable course of psychopathology, when compared with children who 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exposed when they are older (Lippard &amp;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Nemeroff</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2020). </a:t>
            </a:r>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19</a:t>
            </a:fld>
            <a:endParaRPr lang="sv-SE" altLang="sv-SE"/>
          </a:p>
        </p:txBody>
      </p:sp>
    </p:spTree>
    <p:extLst>
      <p:ext uri="{BB962C8B-B14F-4D97-AF65-F5344CB8AC3E}">
        <p14:creationId xmlns:p14="http://schemas.microsoft.com/office/powerpoint/2010/main" val="145040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368039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a:t>
            </a:fld>
            <a:endParaRPr lang="sv-SE" altLang="sv-SE"/>
          </a:p>
        </p:txBody>
      </p:sp>
    </p:spTree>
    <p:extLst>
      <p:ext uri="{BB962C8B-B14F-4D97-AF65-F5344CB8AC3E}">
        <p14:creationId xmlns:p14="http://schemas.microsoft.com/office/powerpoint/2010/main" val="101765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738069" y="4735932"/>
            <a:ext cx="5904536" cy="387501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sv-SE" dirty="0"/>
              <a:t>Små barn utvecklar liknande symtom som äldre barn Både internaliserade och </a:t>
            </a:r>
            <a:r>
              <a:rPr lang="sv-SE" dirty="0" err="1"/>
              <a:t>Externaliserade</a:t>
            </a:r>
            <a:r>
              <a:rPr lang="sv-SE" dirty="0"/>
              <a:t> symtom</a:t>
            </a:r>
          </a:p>
          <a:p>
            <a:pPr marL="0" lvl="0" indent="0" rtl="0">
              <a:spcBef>
                <a:spcPts val="0"/>
              </a:spcBef>
              <a:spcAft>
                <a:spcPts val="0"/>
              </a:spcAft>
              <a:buNone/>
            </a:pPr>
            <a:endParaRPr lang="sv-SE" dirty="0"/>
          </a:p>
          <a:p>
            <a:pPr marL="0" marR="0" lvl="0" indent="0" algn="l" defTabSz="914400" rtl="0" eaLnBrk="0" fontAlgn="base" latinLnBrk="0" hangingPunct="0">
              <a:lnSpc>
                <a:spcPct val="100000"/>
              </a:lnSpc>
              <a:spcBef>
                <a:spcPts val="0"/>
              </a:spcBef>
              <a:spcAft>
                <a:spcPts val="0"/>
              </a:spcAft>
              <a:buClrTx/>
              <a:buSzTx/>
              <a:buFontTx/>
              <a:buNone/>
              <a:tabLst/>
              <a:defRPr/>
            </a:pPr>
            <a:r>
              <a:rPr lang="sv-SE" dirty="0"/>
              <a:t>Utvecklingsmässiga skillnader gör att stress uttrycks på olika sätt.</a:t>
            </a:r>
          </a:p>
          <a:p>
            <a:pPr marL="0" marR="0" lvl="0" indent="0" algn="l" defTabSz="914400" rtl="0" eaLnBrk="0" fontAlgn="base" latinLnBrk="0" hangingPunct="0">
              <a:lnSpc>
                <a:spcPct val="100000"/>
              </a:lnSpc>
              <a:spcBef>
                <a:spcPts val="0"/>
              </a:spcBef>
              <a:spcAft>
                <a:spcPts val="0"/>
              </a:spcAft>
              <a:buClrTx/>
              <a:buSzTx/>
              <a:buFontTx/>
              <a:buNone/>
              <a:tabLst/>
              <a:defRPr/>
            </a:pPr>
            <a:endParaRPr lang="sv-SE" dirty="0"/>
          </a:p>
          <a:p>
            <a:pPr marL="0" marR="0" lvl="0" indent="0" algn="l" defTabSz="914400" rtl="0" eaLnBrk="0" fontAlgn="base" latinLnBrk="0" hangingPunct="0">
              <a:lnSpc>
                <a:spcPct val="100000"/>
              </a:lnSpc>
              <a:spcBef>
                <a:spcPts val="0"/>
              </a:spcBef>
              <a:spcAft>
                <a:spcPts val="0"/>
              </a:spcAft>
              <a:buClrTx/>
              <a:buSzTx/>
              <a:buFontTx/>
              <a:buNone/>
              <a:tabLst/>
              <a:defRPr/>
            </a:pPr>
            <a:r>
              <a:rPr lang="sv-SE" sz="1200" dirty="0">
                <a:solidFill>
                  <a:schemeClr val="dk1"/>
                </a:solidFill>
                <a:latin typeface="Calibri"/>
                <a:ea typeface="Calibri"/>
                <a:cs typeface="Calibri"/>
                <a:sym typeface="Calibri"/>
              </a:rPr>
              <a:t>leker inte, upprepande lek, lek på tidigare utvecklingsnivå)</a:t>
            </a:r>
          </a:p>
          <a:p>
            <a:pPr marL="0" marR="0" lvl="0" indent="0" algn="l" defTabSz="914400" rtl="0" eaLnBrk="0" fontAlgn="base" latinLnBrk="0" hangingPunct="0">
              <a:lnSpc>
                <a:spcPct val="100000"/>
              </a:lnSpc>
              <a:spcBef>
                <a:spcPts val="0"/>
              </a:spcBef>
              <a:spcAft>
                <a:spcPts val="0"/>
              </a:spcAft>
              <a:buClrTx/>
              <a:buSzTx/>
              <a:buFontTx/>
              <a:buNone/>
              <a:tabLst/>
              <a:defRPr/>
            </a:pPr>
            <a:endParaRPr lang="sv-SE" sz="1200" dirty="0">
              <a:solidFill>
                <a:schemeClr val="dk1"/>
              </a:solidFill>
              <a:latin typeface="Calibri"/>
              <a:cs typeface="Calibri"/>
              <a:sym typeface="Calibri"/>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sv-SE" sz="1200" dirty="0">
                <a:solidFill>
                  <a:schemeClr val="dk1"/>
                </a:solidFill>
                <a:latin typeface="Calibri"/>
                <a:ea typeface="Calibri"/>
                <a:cs typeface="Calibri"/>
                <a:sym typeface="Calibri"/>
              </a:rPr>
              <a:t>(</a:t>
            </a:r>
            <a:r>
              <a:rPr lang="sv-SE" sz="1200" dirty="0" err="1">
                <a:solidFill>
                  <a:schemeClr val="dk1"/>
                </a:solidFill>
                <a:latin typeface="Calibri"/>
                <a:ea typeface="Calibri"/>
                <a:cs typeface="Calibri"/>
                <a:sym typeface="Calibri"/>
              </a:rPr>
              <a:t>enures</a:t>
            </a:r>
            <a:r>
              <a:rPr lang="sv-SE" sz="1200" dirty="0">
                <a:solidFill>
                  <a:schemeClr val="dk1"/>
                </a:solidFill>
                <a:latin typeface="Calibri"/>
                <a:ea typeface="Calibri"/>
                <a:cs typeface="Calibri"/>
                <a:sym typeface="Calibri"/>
              </a:rPr>
              <a:t>/</a:t>
            </a:r>
            <a:r>
              <a:rPr lang="sv-SE" sz="1200" dirty="0" err="1">
                <a:solidFill>
                  <a:schemeClr val="dk1"/>
                </a:solidFill>
                <a:latin typeface="Calibri"/>
                <a:ea typeface="Calibri"/>
                <a:cs typeface="Calibri"/>
                <a:sym typeface="Calibri"/>
              </a:rPr>
              <a:t>enkopres</a:t>
            </a:r>
            <a:r>
              <a:rPr lang="sv-SE" sz="1200" dirty="0">
                <a:solidFill>
                  <a:schemeClr val="dk1"/>
                </a:solidFill>
                <a:latin typeface="Calibri"/>
                <a:ea typeface="Calibri"/>
                <a:cs typeface="Calibri"/>
                <a:sym typeface="Calibri"/>
              </a:rPr>
              <a:t>, motorik, språk, mm)</a:t>
            </a:r>
          </a:p>
          <a:p>
            <a:pPr marL="0" marR="0" lvl="0" indent="0" algn="l" defTabSz="914400" rtl="0" eaLnBrk="0" fontAlgn="base" latinLnBrk="0" hangingPunct="0">
              <a:lnSpc>
                <a:spcPct val="100000"/>
              </a:lnSpc>
              <a:spcBef>
                <a:spcPts val="0"/>
              </a:spcBef>
              <a:spcAft>
                <a:spcPts val="0"/>
              </a:spcAft>
              <a:buClrTx/>
              <a:buSzTx/>
              <a:buFontTx/>
              <a:buNone/>
              <a:tabLst/>
              <a:defRPr/>
            </a:pPr>
            <a:endParaRPr lang="sv-SE" sz="1200" dirty="0">
              <a:solidFill>
                <a:schemeClr val="dk1"/>
              </a:solidFill>
              <a:latin typeface="Calibri"/>
              <a:cs typeface="Calibri"/>
              <a:sym typeface="Calibri"/>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sv-SE" sz="1200" dirty="0">
                <a:solidFill>
                  <a:schemeClr val="dk1"/>
                </a:solidFill>
                <a:latin typeface="Calibri"/>
                <a:cs typeface="Calibri"/>
                <a:sym typeface="Calibri"/>
              </a:rPr>
              <a:t>Det är den här typen av symtom som vi möter hos barn som varit utsatt för trauma och omsorgssvikt men många av symptomen sammanfaller med barn som har mer generella samspelproblem till sina omsorgspersoner eller barn med konstitutionella svårigheter. Ju yngre ju mer globala symtom, mindre differentierade. Tränat öga för att avgöra vad som är utanför det </a:t>
            </a:r>
            <a:r>
              <a:rPr lang="sv-SE" sz="1200" dirty="0" err="1">
                <a:solidFill>
                  <a:schemeClr val="dk1"/>
                </a:solidFill>
                <a:latin typeface="Calibri"/>
                <a:cs typeface="Calibri"/>
                <a:sym typeface="Calibri"/>
              </a:rPr>
              <a:t>acceptebla</a:t>
            </a:r>
            <a:r>
              <a:rPr lang="sv-SE" sz="1200" dirty="0">
                <a:solidFill>
                  <a:schemeClr val="dk1"/>
                </a:solidFill>
                <a:latin typeface="Calibri"/>
                <a:cs typeface="Calibri"/>
                <a:sym typeface="Calibri"/>
              </a:rPr>
              <a:t>.  Alltid en svårighet att ställa rätt diagnos </a:t>
            </a:r>
            <a:endParaRPr lang="sv-SE" dirty="0"/>
          </a:p>
          <a:p>
            <a:pPr marL="0" lvl="0" indent="0" rtl="0">
              <a:spcBef>
                <a:spcPts val="0"/>
              </a:spcBef>
              <a:spcAft>
                <a:spcPts val="0"/>
              </a:spcAft>
              <a:buNone/>
            </a:pPr>
            <a:endParaRPr lang="sv-SE" dirty="0"/>
          </a:p>
          <a:p>
            <a:pPr marL="0" lvl="0" indent="0" rtl="0">
              <a:spcBef>
                <a:spcPts val="0"/>
              </a:spcBef>
              <a:spcAft>
                <a:spcPts val="0"/>
              </a:spcAft>
              <a:buNone/>
            </a:pPr>
            <a:r>
              <a:rPr lang="sv-SE" dirty="0"/>
              <a:t>(Haag, A-C., </a:t>
            </a:r>
            <a:r>
              <a:rPr lang="sv-SE" dirty="0" err="1"/>
              <a:t>Celi</a:t>
            </a:r>
            <a:r>
              <a:rPr lang="sv-SE" dirty="0"/>
              <a:t>, S. &amp; </a:t>
            </a:r>
            <a:r>
              <a:rPr lang="sv-SE" dirty="0" err="1"/>
              <a:t>Landholt</a:t>
            </a:r>
            <a:r>
              <a:rPr lang="sv-SE" dirty="0"/>
              <a:t>, M., 2019; </a:t>
            </a:r>
            <a:r>
              <a:rPr lang="sv-SE" dirty="0" err="1"/>
              <a:t>Wamser-Nanney</a:t>
            </a:r>
            <a:r>
              <a:rPr lang="sv-SE" dirty="0"/>
              <a:t>, R. 2020)</a:t>
            </a:r>
            <a:endParaRPr dirty="0"/>
          </a:p>
        </p:txBody>
      </p:sp>
      <p:sp>
        <p:nvSpPr>
          <p:cNvPr id="499" name="Shape 499"/>
          <p:cNvSpPr>
            <a:spLocks noGrp="1" noRot="1" noChangeAspect="1"/>
          </p:cNvSpPr>
          <p:nvPr>
            <p:ph type="sldImg" idx="2"/>
          </p:nvPr>
        </p:nvSpPr>
        <p:spPr>
          <a:xfrm>
            <a:off x="738188" y="1230313"/>
            <a:ext cx="5903912" cy="33210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921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Tidigare var DSM ej anpassat för de yngsta barnen, deras begränsade kognitiva och verbala kapacitet.</a:t>
            </a:r>
          </a:p>
          <a:p>
            <a:endParaRPr lang="sv-SE" dirty="0"/>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2013: mer </a:t>
            </a:r>
            <a:r>
              <a:rPr lang="sv-SE" b="1" dirty="0"/>
              <a:t>objektiva beteendemässigt förankrade </a:t>
            </a:r>
            <a:r>
              <a:rPr lang="sv-SE" dirty="0"/>
              <a:t>och utvecklingsmässigt sensitiva kriterier såsom upprepande av lek togs fram, tröskeln för undvikande minskade eftersom det helt enkelt är svårt för små barn att undvika situationer</a:t>
            </a:r>
          </a:p>
          <a:p>
            <a:endParaRPr lang="sv-SE" dirty="0"/>
          </a:p>
          <a:p>
            <a:r>
              <a:rPr lang="sv-SE" dirty="0"/>
              <a:t>DSM 5 PTSD &lt; 6 år  för närvarande  ger tillsammans  med DC: 0-5 den </a:t>
            </a:r>
            <a:r>
              <a:rPr lang="sv-SE" b="1" dirty="0"/>
              <a:t>utvecklingsmässigt mest sensitiva klassifikationen av PTSD </a:t>
            </a:r>
            <a:r>
              <a:rPr lang="sv-SE" dirty="0"/>
              <a:t>för yngre barn. DC ger mer exempel på hur symtom uttrycks och vilka händelser som kan upplevas som traumatiska</a:t>
            </a:r>
          </a:p>
          <a:p>
            <a:endParaRPr lang="sv-SE" dirty="0"/>
          </a:p>
          <a:p>
            <a:r>
              <a:rPr lang="sv-SE" dirty="0"/>
              <a:t>Finns fortfarande en hel del att göra </a:t>
            </a:r>
            <a:r>
              <a:rPr lang="sv-SE" dirty="0" err="1"/>
              <a:t>ffa</a:t>
            </a:r>
            <a:r>
              <a:rPr lang="sv-SE" dirty="0"/>
              <a:t> i förhållande till barn 0-3 år</a:t>
            </a:r>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22</a:t>
            </a:fld>
            <a:endParaRPr lang="sv-SE" altLang="sv-SE"/>
          </a:p>
        </p:txBody>
      </p:sp>
    </p:spTree>
    <p:extLst>
      <p:ext uri="{BB962C8B-B14F-4D97-AF65-F5344CB8AC3E}">
        <p14:creationId xmlns:p14="http://schemas.microsoft.com/office/powerpoint/2010/main" val="219406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lgn="l">
              <a:buAutoNum type="arabicPeriod"/>
            </a:pPr>
            <a:r>
              <a:rPr lang="sv-SE" sz="1200" b="0" i="0" u="none" strike="noStrike" baseline="0" dirty="0">
                <a:solidFill>
                  <a:srgbClr val="000000"/>
                </a:solidFill>
                <a:latin typeface="TrebuchetMS"/>
              </a:rPr>
              <a:t>Själv </a:t>
            </a:r>
            <a:r>
              <a:rPr lang="sv-SE" sz="1200" b="1" i="0" u="none" strike="noStrike" baseline="0" dirty="0">
                <a:solidFill>
                  <a:srgbClr val="000000"/>
                </a:solidFill>
                <a:latin typeface="TrebuchetMS"/>
              </a:rPr>
              <a:t>utsatt för </a:t>
            </a:r>
            <a:r>
              <a:rPr lang="sv-SE" sz="1200" b="0" i="0" u="none" strike="noStrike" baseline="0" dirty="0">
                <a:solidFill>
                  <a:srgbClr val="000000"/>
                </a:solidFill>
                <a:latin typeface="TrebuchetMS"/>
              </a:rPr>
              <a:t>en eller flera </a:t>
            </a:r>
            <a:r>
              <a:rPr lang="sv-SE" sz="1200" b="0" i="0" u="none" strike="noStrike" baseline="0" dirty="0" err="1">
                <a:solidFill>
                  <a:srgbClr val="000000"/>
                </a:solidFill>
                <a:latin typeface="TrebuchetMS"/>
              </a:rPr>
              <a:t>traumatiskahändelser</a:t>
            </a:r>
            <a:r>
              <a:rPr lang="sv-SE" sz="1200" b="0" i="0" u="none" strike="noStrike" baseline="0" dirty="0">
                <a:solidFill>
                  <a:srgbClr val="000000"/>
                </a:solidFill>
                <a:latin typeface="TrebuchetMS"/>
              </a:rPr>
              <a:t>. </a:t>
            </a:r>
          </a:p>
          <a:p>
            <a:pPr marL="228600" indent="-228600" algn="l">
              <a:buAutoNum type="arabicPeriod"/>
            </a:pPr>
            <a:r>
              <a:rPr lang="sv-SE" sz="1200" b="0" i="0" u="none" strike="noStrike" baseline="0" dirty="0">
                <a:solidFill>
                  <a:srgbClr val="000000"/>
                </a:solidFill>
                <a:latin typeface="TrebuchetMS"/>
              </a:rPr>
              <a:t>2. </a:t>
            </a:r>
            <a:r>
              <a:rPr lang="sv-SE" sz="1200" b="1" i="0" u="none" strike="noStrike" baseline="0" dirty="0">
                <a:solidFill>
                  <a:srgbClr val="000000"/>
                </a:solidFill>
                <a:latin typeface="TrebuchetMS"/>
              </a:rPr>
              <a:t>Själv bevittnat </a:t>
            </a:r>
            <a:r>
              <a:rPr lang="sv-SE" sz="1200" b="0" i="0" u="none" strike="noStrike" baseline="0" dirty="0">
                <a:solidFill>
                  <a:srgbClr val="000000"/>
                </a:solidFill>
                <a:latin typeface="TrebuchetMS"/>
              </a:rPr>
              <a:t>en eller flera sådana </a:t>
            </a:r>
            <a:r>
              <a:rPr lang="sv-SE" sz="1200" b="0" i="0" u="none" strike="noStrike" baseline="0" dirty="0" err="1">
                <a:solidFill>
                  <a:srgbClr val="000000"/>
                </a:solidFill>
                <a:latin typeface="TrebuchetMS"/>
              </a:rPr>
              <a:t>händelserär</a:t>
            </a:r>
            <a:r>
              <a:rPr lang="sv-SE" sz="1200" b="0" i="0" u="none" strike="noStrike" baseline="0" dirty="0">
                <a:solidFill>
                  <a:srgbClr val="000000"/>
                </a:solidFill>
                <a:latin typeface="TrebuchetMS"/>
              </a:rPr>
              <a:t> någon annan drabbats, i </a:t>
            </a:r>
            <a:r>
              <a:rPr lang="sv-SE" sz="1200" b="1" i="0" u="none" strike="noStrike" baseline="0" dirty="0">
                <a:solidFill>
                  <a:srgbClr val="000000"/>
                </a:solidFill>
                <a:latin typeface="TrebuchetMS"/>
              </a:rPr>
              <a:t>synnerhet primära</a:t>
            </a:r>
          </a:p>
          <a:p>
            <a:pPr marL="0" indent="0" algn="l">
              <a:buNone/>
            </a:pPr>
            <a:r>
              <a:rPr lang="sv-SE" sz="1200" b="1" i="0" u="none" strike="noStrike" baseline="0" dirty="0">
                <a:solidFill>
                  <a:srgbClr val="000000"/>
                </a:solidFill>
                <a:latin typeface="TrebuchetMS"/>
              </a:rPr>
              <a:t>vårdnadshavare. </a:t>
            </a:r>
            <a:r>
              <a:rPr lang="sv-SE" sz="1200" b="0" i="0" u="none" strike="noStrike" baseline="0" dirty="0">
                <a:solidFill>
                  <a:srgbClr val="000000"/>
                </a:solidFill>
                <a:latin typeface="TrebuchetMS"/>
              </a:rPr>
              <a:t>3. </a:t>
            </a:r>
            <a:r>
              <a:rPr lang="sv-SE" sz="1200" b="1" i="0" u="none" strike="noStrike" baseline="0" dirty="0">
                <a:solidFill>
                  <a:srgbClr val="000000"/>
                </a:solidFill>
                <a:latin typeface="TrebuchetMS"/>
              </a:rPr>
              <a:t>Underrättats</a:t>
            </a:r>
            <a:r>
              <a:rPr lang="sv-SE" sz="1200" b="0" i="0" u="none" strike="noStrike" baseline="0" dirty="0">
                <a:solidFill>
                  <a:srgbClr val="000000"/>
                </a:solidFill>
                <a:latin typeface="TrebuchetMS"/>
              </a:rPr>
              <a:t> om att en traumatisk händelse</a:t>
            </a:r>
          </a:p>
          <a:p>
            <a:pPr marL="0" indent="0" algn="l">
              <a:buNone/>
            </a:pPr>
            <a:r>
              <a:rPr lang="sv-SE" sz="1200" b="0" i="0" u="none" strike="noStrike" baseline="0" dirty="0">
                <a:solidFill>
                  <a:srgbClr val="000000"/>
                </a:solidFill>
                <a:latin typeface="TrebuchetMS"/>
              </a:rPr>
              <a:t>drabbat en förälder eller annan vårdnadshavare.</a:t>
            </a:r>
          </a:p>
          <a:p>
            <a:pPr algn="l"/>
            <a:endParaRPr lang="sv-SE" sz="1200" b="0" i="0" u="none" strike="noStrike" baseline="0" dirty="0">
              <a:solidFill>
                <a:srgbClr val="000000"/>
              </a:solidFill>
              <a:latin typeface="TrebuchetMS"/>
            </a:endParaRPr>
          </a:p>
          <a:p>
            <a:pPr algn="l"/>
            <a:r>
              <a:rPr lang="sv-SE" sz="1200" b="0" i="0" u="none" strike="noStrike" baseline="0" dirty="0">
                <a:solidFill>
                  <a:srgbClr val="000000"/>
                </a:solidFill>
                <a:latin typeface="TrebuchetMS"/>
              </a:rPr>
              <a:t>Obs: potentiellt traumatiskt för ett litet barn är ju att bevittna en anknytningsperson fara illa! </a:t>
            </a:r>
          </a:p>
          <a:p>
            <a:pPr algn="l"/>
            <a:endParaRPr lang="sv-SE" sz="1200" b="0" i="0" u="none" strike="noStrike" baseline="0" dirty="0">
              <a:solidFill>
                <a:srgbClr val="000000"/>
              </a:solidFill>
              <a:latin typeface="TrebuchetMS"/>
            </a:endParaRPr>
          </a:p>
          <a:p>
            <a:pPr algn="l"/>
            <a:r>
              <a:rPr lang="sv-SE" sz="1200" b="0" i="0" u="none" strike="noStrike" baseline="0" dirty="0">
                <a:solidFill>
                  <a:srgbClr val="000000"/>
                </a:solidFill>
                <a:latin typeface="TrebuchetMS"/>
              </a:rPr>
              <a:t>små barn kan uppleva efterkommande läkarundersökningar som mer traumatiska än de livshotande tillstånd</a:t>
            </a:r>
          </a:p>
          <a:p>
            <a:pPr marL="0" indent="0" algn="l">
              <a:buNone/>
            </a:pPr>
            <a:endParaRPr lang="sv-SE" sz="1200" b="0" i="0" u="none" strike="noStrike" baseline="0" dirty="0">
              <a:solidFill>
                <a:srgbClr val="000000"/>
              </a:solidFill>
              <a:latin typeface="TrebuchetMS"/>
            </a:endParaRPr>
          </a:p>
          <a:p>
            <a:pPr marL="0" indent="0" algn="l">
              <a:buNone/>
            </a:pPr>
            <a:r>
              <a:rPr lang="sv-SE" sz="1200" b="0" i="0" u="none" strike="noStrike" baseline="0" dirty="0">
                <a:solidFill>
                  <a:srgbClr val="000000"/>
                </a:solidFill>
                <a:latin typeface="TrebuchetMS"/>
              </a:rPr>
              <a:t>B </a:t>
            </a:r>
            <a:r>
              <a:rPr lang="sv-SE" sz="1200" b="1" i="0" u="none" strike="noStrike" baseline="0" dirty="0" err="1">
                <a:solidFill>
                  <a:srgbClr val="000000"/>
                </a:solidFill>
                <a:latin typeface="TrebuchetMS"/>
              </a:rPr>
              <a:t>intruisions</a:t>
            </a:r>
            <a:r>
              <a:rPr lang="sv-SE" sz="1200" b="1" i="0" u="none" strike="noStrike" baseline="0" dirty="0">
                <a:solidFill>
                  <a:srgbClr val="000000"/>
                </a:solidFill>
                <a:latin typeface="TrebuchetMS"/>
              </a:rPr>
              <a:t>, inte så stora förändringar </a:t>
            </a:r>
            <a:r>
              <a:rPr lang="sv-SE" sz="1200" b="0" i="0" u="none" strike="noStrike" baseline="0" dirty="0">
                <a:solidFill>
                  <a:srgbClr val="000000"/>
                </a:solidFill>
                <a:latin typeface="TrebuchetMS"/>
              </a:rPr>
              <a:t>men fokuserar på att små barn inte alltid visar tecken på stress, kan vara överglada… plus att traumat kan återupplevas via lek!</a:t>
            </a:r>
          </a:p>
          <a:p>
            <a:pPr marL="0" indent="0" algn="l">
              <a:buNone/>
            </a:pPr>
            <a:endParaRPr lang="sv-SE" sz="1200" b="0" i="0" u="none" strike="noStrike" baseline="0" dirty="0">
              <a:latin typeface="TrebuchetMS"/>
            </a:endParaRPr>
          </a:p>
          <a:p>
            <a:pPr marL="0" indent="0" algn="l">
              <a:buNone/>
            </a:pPr>
            <a:r>
              <a:rPr lang="sv-SE" sz="1200" b="1" i="0" u="none" strike="noStrike" baseline="0" dirty="0">
                <a:latin typeface="TrebuchetMS"/>
              </a:rPr>
              <a:t>C har genomgått den största förändringen</a:t>
            </a:r>
            <a:r>
              <a:rPr lang="sv-SE" sz="1200" b="0" i="0" u="none" strike="noStrike" baseline="0" dirty="0">
                <a:latin typeface="TrebuchetMS"/>
              </a:rPr>
              <a:t>! Bara </a:t>
            </a:r>
            <a:r>
              <a:rPr lang="sv-SE" sz="1200" b="1" i="0" u="none" strike="noStrike" baseline="0" dirty="0">
                <a:latin typeface="TrebuchetMS"/>
              </a:rPr>
              <a:t>ett</a:t>
            </a:r>
            <a:r>
              <a:rPr lang="sv-SE" sz="1200" b="0" i="0" u="none" strike="noStrike" baseline="0" dirty="0">
                <a:latin typeface="TrebuchetMS"/>
              </a:rPr>
              <a:t> symtom behöver vara uppfyllt!</a:t>
            </a:r>
          </a:p>
          <a:p>
            <a:pPr marL="0" indent="0" algn="l">
              <a:buNone/>
            </a:pPr>
            <a:endParaRPr lang="sv-SE" sz="1200" b="0" i="0" u="none" strike="noStrike" baseline="0" dirty="0">
              <a:latin typeface="TrebuchetMS"/>
            </a:endParaRPr>
          </a:p>
          <a:p>
            <a:pPr marL="0" indent="0" algn="l">
              <a:buNone/>
            </a:pPr>
            <a:r>
              <a:rPr lang="sv-SE" sz="1200" b="0" i="0" u="none" strike="noStrike" baseline="0" dirty="0">
                <a:latin typeface="TrebuchetMS"/>
              </a:rPr>
              <a:t>Undvikande av tankar ej relevant,  Inre värld som vi inte har tillgång till vad det gäller de yngsta barnen, därför går vi på observerat beteende </a:t>
            </a:r>
          </a:p>
          <a:p>
            <a:pPr marL="0" indent="0" algn="l">
              <a:buNone/>
            </a:pPr>
            <a:endParaRPr lang="sv-SE" sz="1200" b="0" i="0" u="none" strike="noStrike" baseline="0" dirty="0">
              <a:latin typeface="TrebuchetMS"/>
            </a:endParaRPr>
          </a:p>
          <a:p>
            <a:r>
              <a:rPr lang="sv-SE" sz="1200" b="1" i="0" u="none" strike="noStrike" baseline="0" dirty="0">
                <a:latin typeface="TrebuchetMS"/>
              </a:rPr>
              <a:t>D. Förändringar av barnets stimulusreaktioner. </a:t>
            </a:r>
            <a:r>
              <a:rPr lang="sv-SE" dirty="0"/>
              <a:t>D, </a:t>
            </a:r>
            <a:r>
              <a:rPr lang="sv-SE" dirty="0" err="1"/>
              <a:t>hyperarousal</a:t>
            </a:r>
            <a:endParaRPr lang="sv-SE" dirty="0"/>
          </a:p>
          <a:p>
            <a:endParaRPr lang="sv-SE" dirty="0"/>
          </a:p>
          <a:p>
            <a:r>
              <a:rPr lang="sv-SE" dirty="0"/>
              <a:t>Observerbart, krävdes inga förändringar</a:t>
            </a:r>
          </a:p>
          <a:p>
            <a:pPr marL="0" indent="0" algn="l">
              <a:buNone/>
            </a:pPr>
            <a:endParaRPr lang="sv-SE" sz="1200" i="0" u="none" strike="noStrike" baseline="0" dirty="0">
              <a:latin typeface="TrebuchetMS"/>
            </a:endParaRPr>
          </a:p>
          <a:p>
            <a:pPr algn="l"/>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23</a:t>
            </a:fld>
            <a:endParaRPr lang="sv-SE" altLang="sv-SE"/>
          </a:p>
        </p:txBody>
      </p:sp>
    </p:spTree>
    <p:extLst>
      <p:ext uri="{BB962C8B-B14F-4D97-AF65-F5344CB8AC3E}">
        <p14:creationId xmlns:p14="http://schemas.microsoft.com/office/powerpoint/2010/main" val="260401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Bort?</a:t>
            </a:r>
          </a:p>
          <a:p>
            <a:endParaRPr lang="sv-SE" dirty="0"/>
          </a:p>
          <a:p>
            <a:r>
              <a:rPr lang="sv-SE" dirty="0"/>
              <a:t>Medicinska ingrepp rapporteras som mer </a:t>
            </a:r>
            <a:r>
              <a:rPr lang="sv-SE" dirty="0" err="1"/>
              <a:t>traumaiska</a:t>
            </a:r>
            <a:r>
              <a:rPr lang="sv-SE" dirty="0"/>
              <a:t> än själva skadan</a:t>
            </a:r>
          </a:p>
          <a:p>
            <a:endParaRPr lang="sv-SE" dirty="0"/>
          </a:p>
          <a:p>
            <a:r>
              <a:rPr lang="sv-SE" dirty="0"/>
              <a:t>Förälderns reaktion på  händelsen spelar roll!</a:t>
            </a:r>
          </a:p>
          <a:p>
            <a:endParaRPr lang="sv-SE" dirty="0"/>
          </a:p>
          <a:p>
            <a:r>
              <a:rPr lang="sv-SE" dirty="0"/>
              <a:t>Lekar upptäcker man eller nära observationer av svettningar  minskat intresse </a:t>
            </a:r>
            <a:r>
              <a:rPr lang="sv-SE" dirty="0" err="1"/>
              <a:t>etc</a:t>
            </a:r>
            <a:endParaRPr lang="sv-SE" dirty="0"/>
          </a:p>
          <a:p>
            <a:endParaRPr lang="sv-SE" dirty="0"/>
          </a:p>
          <a:p>
            <a:r>
              <a:rPr lang="sv-SE" dirty="0"/>
              <a:t>Stora variationer vad det gäller i studier</a:t>
            </a:r>
          </a:p>
          <a:p>
            <a:r>
              <a:rPr lang="sv-SE" dirty="0"/>
              <a:t>Fler barn borde uppfylla kriterierna</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latin typeface="Calibri Light" panose="020F0302020204030204" pitchFamily="34" charset="0"/>
                <a:cs typeface="Calibri Light" panose="020F0302020204030204" pitchFamily="34" charset="0"/>
              </a:rPr>
              <a:t>-Vad rör sig inom en tvååring?</a:t>
            </a:r>
          </a:p>
          <a:p>
            <a:endParaRPr lang="sv-SE" dirty="0"/>
          </a:p>
          <a:p>
            <a:endParaRPr lang="sv-SE" dirty="0"/>
          </a:p>
          <a:p>
            <a:r>
              <a:rPr lang="sv-SE" dirty="0"/>
              <a:t>40-60% i hjälpsökande populationer, 1% i normalpopulation</a:t>
            </a:r>
          </a:p>
          <a:p>
            <a:endParaRPr lang="sv-SE" dirty="0"/>
          </a:p>
          <a:p>
            <a:r>
              <a:rPr lang="sv-SE" dirty="0">
                <a:latin typeface="Calibri" panose="020F0502020204030204" pitchFamily="34" charset="0"/>
                <a:cs typeface="Calibri" panose="020F0502020204030204" pitchFamily="34" charset="0"/>
              </a:rPr>
              <a:t>Alla barn utvecklar inte PTSD-symtom</a:t>
            </a:r>
          </a:p>
          <a:p>
            <a:r>
              <a:rPr lang="sv-SE" dirty="0">
                <a:latin typeface="Calibri Light" panose="020F0302020204030204" pitchFamily="34" charset="0"/>
                <a:cs typeface="Calibri Light" panose="020F0302020204030204" pitchFamily="34" charset="0"/>
              </a:rPr>
              <a:t>Händelsens art, allvarlighetsgrad, frekvens </a:t>
            </a:r>
          </a:p>
          <a:p>
            <a:r>
              <a:rPr lang="sv-SE" dirty="0">
                <a:latin typeface="Calibri Light" panose="020F0302020204030204" pitchFamily="34" charset="0"/>
                <a:cs typeface="Calibri Light" panose="020F0302020204030204" pitchFamily="34" charset="0"/>
              </a:rPr>
              <a:t>Individuella faktorer </a:t>
            </a:r>
          </a:p>
          <a:p>
            <a:r>
              <a:rPr lang="sv-SE" dirty="0">
                <a:latin typeface="Calibri Light" panose="020F0302020204030204" pitchFamily="34" charset="0"/>
                <a:cs typeface="Calibri Light" panose="020F0302020204030204" pitchFamily="34" charset="0"/>
              </a:rPr>
              <a:t>Social kontext </a:t>
            </a:r>
            <a:endParaRPr lang="sv-SE" dirty="0"/>
          </a:p>
          <a:p>
            <a:endParaRPr lang="sv-SE" dirty="0"/>
          </a:p>
          <a:p>
            <a:endParaRPr lang="sv-SE" dirty="0"/>
          </a:p>
          <a:p>
            <a:r>
              <a:rPr lang="sv-SE" dirty="0"/>
              <a:t>Alla uppfyller inte diagnosen men kan ändå behöva traumabehandling</a:t>
            </a:r>
          </a:p>
          <a:p>
            <a:endParaRPr lang="sv-SE" dirty="0"/>
          </a:p>
          <a:p>
            <a:endParaRPr lang="sv-SE" dirty="0"/>
          </a:p>
          <a:p>
            <a:r>
              <a:rPr lang="sv-SE" dirty="0"/>
              <a:t>De Young, A., </a:t>
            </a:r>
            <a:r>
              <a:rPr lang="sv-SE" dirty="0" err="1"/>
              <a:t>Landholt</a:t>
            </a:r>
            <a:r>
              <a:rPr lang="sv-SE" dirty="0"/>
              <a:t>, M. 2018</a:t>
            </a:r>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24</a:t>
            </a:fld>
            <a:endParaRPr lang="sv-SE" altLang="sv-SE"/>
          </a:p>
        </p:txBody>
      </p:sp>
    </p:spTree>
    <p:extLst>
      <p:ext uri="{BB962C8B-B14F-4D97-AF65-F5344CB8AC3E}">
        <p14:creationId xmlns:p14="http://schemas.microsoft.com/office/powerpoint/2010/main" val="4926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738069" y="4735932"/>
            <a:ext cx="5904536" cy="3875013"/>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0" u="none" strike="noStrike" cap="none" dirty="0">
                <a:solidFill>
                  <a:schemeClr val="dk1"/>
                </a:solidFill>
                <a:latin typeface="Calibri"/>
                <a:ea typeface="Calibri"/>
                <a:cs typeface="Calibri"/>
                <a:sym typeface="Calibri"/>
              </a:rPr>
              <a:t>Finns risk för feldiagnostik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0" u="none" strike="noStrike" cap="none" dirty="0">
                <a:solidFill>
                  <a:schemeClr val="dk1"/>
                </a:solidFill>
                <a:latin typeface="Calibri"/>
                <a:ea typeface="Calibri"/>
                <a:cs typeface="Calibri"/>
                <a:sym typeface="Calibri"/>
              </a:rPr>
              <a:t>Viktigt att undersöka om </a:t>
            </a:r>
            <a:r>
              <a:rPr lang="sv-SE" sz="1200" b="0" i="0" u="none" strike="noStrike" cap="none" dirty="0" err="1">
                <a:solidFill>
                  <a:schemeClr val="dk1"/>
                </a:solidFill>
                <a:latin typeface="Calibri"/>
                <a:ea typeface="Calibri"/>
                <a:cs typeface="Calibri"/>
                <a:sym typeface="Calibri"/>
              </a:rPr>
              <a:t>comorbiditeten</a:t>
            </a:r>
            <a:r>
              <a:rPr lang="sv-SE" sz="1200" b="0" i="0" u="none" strike="noStrike" cap="none" dirty="0">
                <a:solidFill>
                  <a:schemeClr val="dk1"/>
                </a:solidFill>
                <a:latin typeface="Calibri"/>
                <a:ea typeface="Calibri"/>
                <a:cs typeface="Calibri"/>
                <a:sym typeface="Calibri"/>
              </a:rPr>
              <a:t> följde efter traumatisk händelse, viktigt att bedöma och behandla PTSD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0" u="none" strike="noStrike" cap="none" dirty="0">
                <a:solidFill>
                  <a:schemeClr val="dk1"/>
                </a:solidFill>
                <a:latin typeface="Calibri"/>
                <a:ea typeface="Calibri"/>
                <a:cs typeface="Calibri"/>
                <a:sym typeface="Calibri"/>
              </a:rPr>
              <a:t>(</a:t>
            </a:r>
            <a:r>
              <a:rPr lang="sv-SE" sz="1200" b="0" i="0" u="none" strike="noStrike" cap="none" dirty="0" err="1">
                <a:solidFill>
                  <a:schemeClr val="dk1"/>
                </a:solidFill>
                <a:latin typeface="Calibri"/>
                <a:ea typeface="Calibri"/>
                <a:cs typeface="Calibri"/>
                <a:sym typeface="Calibri"/>
              </a:rPr>
              <a:t>Pelcovitz</a:t>
            </a:r>
            <a:r>
              <a:rPr lang="sv-SE" sz="1200" b="0" i="0" u="none" strike="noStrike" cap="none" dirty="0">
                <a:solidFill>
                  <a:schemeClr val="dk1"/>
                </a:solidFill>
                <a:latin typeface="Calibri"/>
                <a:ea typeface="Calibri"/>
                <a:cs typeface="Calibri"/>
                <a:sym typeface="Calibri"/>
              </a:rPr>
              <a:t> et al, 2000)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cap="none" dirty="0">
              <a:solidFill>
                <a:schemeClr val="dk1"/>
              </a:solidFill>
              <a:latin typeface="Calibri"/>
              <a:ea typeface="Calibri"/>
              <a:cs typeface="Calibri"/>
              <a:sym typeface="Calibri"/>
            </a:endParaRP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ADHD </a:t>
            </a: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Depression </a:t>
            </a: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Ångest </a:t>
            </a: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Beteendestörning </a:t>
            </a: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PTSD 	</a:t>
            </a:r>
          </a:p>
          <a:p>
            <a:pPr marL="171450" indent="-143828">
              <a:lnSpc>
                <a:spcPct val="70000"/>
              </a:lnSpc>
              <a:spcAft>
                <a:spcPts val="450"/>
              </a:spcAft>
              <a:buSzPts val="1800"/>
            </a:pPr>
            <a:endParaRPr lang="sv-SE" sz="1200" dirty="0">
              <a:latin typeface="Calibri" panose="020F0502020204030204" pitchFamily="34" charset="0"/>
              <a:cs typeface="Calibri" panose="020F0502020204030204" pitchFamily="34" charset="0"/>
            </a:endParaRP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PTSD hos barn yngre än 6 år</a:t>
            </a: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Akut stressyndrom</a:t>
            </a:r>
          </a:p>
          <a:p>
            <a:pPr marL="171450" indent="-143828">
              <a:lnSpc>
                <a:spcPct val="70000"/>
              </a:lnSpc>
              <a:spcAft>
                <a:spcPts val="450"/>
              </a:spcAft>
              <a:buSzPts val="1800"/>
            </a:pPr>
            <a:r>
              <a:rPr lang="sv-SE" sz="1200" dirty="0">
                <a:latin typeface="Calibri" panose="020F0502020204030204" pitchFamily="34" charset="0"/>
                <a:cs typeface="Calibri" panose="020F0502020204030204" pitchFamily="34" charset="0"/>
              </a:rPr>
              <a:t>Anpassningsstörning </a:t>
            </a:r>
          </a:p>
          <a:p>
            <a:pPr marL="171450" indent="-142875">
              <a:lnSpc>
                <a:spcPct val="70000"/>
              </a:lnSpc>
              <a:spcAft>
                <a:spcPts val="450"/>
              </a:spcAft>
              <a:buSzPts val="1800"/>
            </a:pPr>
            <a:r>
              <a:rPr lang="sv-SE" sz="1200" dirty="0">
                <a:latin typeface="Calibri" panose="020F0502020204030204" pitchFamily="34" charset="0"/>
                <a:cs typeface="Calibri" panose="020F0502020204030204" pitchFamily="34" charset="0"/>
              </a:rPr>
              <a:t>Anknytningsstörning   </a:t>
            </a:r>
            <a:r>
              <a:rPr lang="sv-SE" sz="1200" b="1" dirty="0">
                <a:latin typeface="Calibri" panose="020F0502020204030204" pitchFamily="34" charset="0"/>
                <a:cs typeface="Calibri" panose="020F0502020204030204" pitchFamily="34" charset="0"/>
              </a:rPr>
              <a:t>a) </a:t>
            </a:r>
            <a:r>
              <a:rPr lang="sv-SE" sz="1200" dirty="0">
                <a:latin typeface="Calibri" panose="020F0502020204030204" pitchFamily="34" charset="0"/>
                <a:cs typeface="Calibri" panose="020F0502020204030204" pitchFamily="34" charset="0"/>
              </a:rPr>
              <a:t>med social hämning   </a:t>
            </a:r>
            <a:r>
              <a:rPr lang="sv-SE" sz="1200" b="1" dirty="0">
                <a:latin typeface="Calibri" panose="020F0502020204030204" pitchFamily="34" charset="0"/>
                <a:cs typeface="Calibri" panose="020F0502020204030204" pitchFamily="34" charset="0"/>
              </a:rPr>
              <a:t>b) </a:t>
            </a:r>
            <a:r>
              <a:rPr lang="sv-SE" sz="1200" dirty="0">
                <a:latin typeface="Calibri" panose="020F0502020204030204" pitchFamily="34" charset="0"/>
                <a:cs typeface="Calibri" panose="020F0502020204030204" pitchFamily="34" charset="0"/>
              </a:rPr>
              <a:t>med social distanslöshet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0" i="0" u="none" strike="noStrike" cap="none" dirty="0">
              <a:solidFill>
                <a:schemeClr val="dk1"/>
              </a:solidFill>
              <a:latin typeface="Calibri"/>
              <a:ea typeface="Calibri"/>
              <a:cs typeface="Calibri"/>
              <a:sym typeface="Calibri"/>
            </a:endParaRPr>
          </a:p>
          <a:p>
            <a:pPr marL="0" lvl="0" indent="0" rtl="0">
              <a:spcBef>
                <a:spcPts val="0"/>
              </a:spcBef>
              <a:spcAft>
                <a:spcPts val="0"/>
              </a:spcAft>
              <a:buNone/>
            </a:pPr>
            <a:endParaRPr dirty="0"/>
          </a:p>
        </p:txBody>
      </p:sp>
      <p:sp>
        <p:nvSpPr>
          <p:cNvPr id="499" name="Shape 499"/>
          <p:cNvSpPr>
            <a:spLocks noGrp="1" noRot="1" noChangeAspect="1"/>
          </p:cNvSpPr>
          <p:nvPr>
            <p:ph type="sldImg" idx="2"/>
          </p:nvPr>
        </p:nvSpPr>
        <p:spPr>
          <a:xfrm>
            <a:off x="738188" y="1230313"/>
            <a:ext cx="5903912" cy="33210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270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1738304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Identifiera- svårt!</a:t>
            </a:r>
          </a:p>
          <a:p>
            <a:r>
              <a:rPr lang="sv-SE" dirty="0"/>
              <a:t>Symtom .kräver kunskap</a:t>
            </a:r>
          </a:p>
          <a:p>
            <a:endParaRPr lang="sv-SE" dirty="0"/>
          </a:p>
          <a:p>
            <a:r>
              <a:rPr lang="sv-SE" dirty="0"/>
              <a:t>(Miron,D.&amp;</a:t>
            </a:r>
            <a:r>
              <a:rPr lang="sv-SE" dirty="0" err="1"/>
              <a:t>Sturdy,W</a:t>
            </a:r>
            <a:r>
              <a:rPr lang="sv-SE" dirty="0"/>
              <a:t>., 2019)</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27</a:t>
            </a:fld>
            <a:endParaRPr lang="sv-SE" altLang="sv-SE"/>
          </a:p>
        </p:txBody>
      </p:sp>
    </p:spTree>
    <p:extLst>
      <p:ext uri="{BB962C8B-B14F-4D97-AF65-F5344CB8AC3E}">
        <p14:creationId xmlns:p14="http://schemas.microsoft.com/office/powerpoint/2010/main" val="77383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Små barn kan inte berätta om hur de har uppfattat situationer små barn berättar genom sitt beteende!!!!!!</a:t>
            </a:r>
          </a:p>
          <a:p>
            <a:endParaRPr lang="sv-SE" dirty="0"/>
          </a:p>
          <a:p>
            <a:r>
              <a:rPr lang="sv-SE" dirty="0"/>
              <a:t>Lägga pussel genom handlingar, var befann sig när Pelle slogs därhemma? </a:t>
            </a:r>
          </a:p>
          <a:p>
            <a:endParaRPr lang="sv-SE" dirty="0"/>
          </a:p>
          <a:p>
            <a:r>
              <a:rPr lang="sv-SE" dirty="0" err="1"/>
              <a:t>ffa</a:t>
            </a:r>
            <a:r>
              <a:rPr lang="sv-SE" dirty="0"/>
              <a:t> genom att fråga om hur barnet regerar i olika situationer </a:t>
            </a:r>
            <a:r>
              <a:rPr lang="sv-SE" b="1" dirty="0" err="1"/>
              <a:t>Fetat</a:t>
            </a:r>
            <a:r>
              <a:rPr lang="sv-SE" dirty="0"/>
              <a:t> observationer </a:t>
            </a:r>
          </a:p>
          <a:p>
            <a:endParaRPr lang="sv-SE" dirty="0"/>
          </a:p>
          <a:p>
            <a:r>
              <a:rPr lang="sv-SE" dirty="0"/>
              <a:t>Viktigt att göra en sammantagen bedömning, kanske inte uppfyller kriterierna men man se svårigheter i interaktionen och reaktioner som man tänker kan kopplas till trauma, då är det viktigt att barnet erbjuds behandling</a:t>
            </a:r>
          </a:p>
          <a:p>
            <a:endParaRPr lang="sv-SE" dirty="0"/>
          </a:p>
          <a:p>
            <a:r>
              <a:rPr lang="sv-SE" dirty="0"/>
              <a:t>Göra en sammantagen bedömning, skriver om det i </a:t>
            </a:r>
            <a:r>
              <a:rPr lang="sv-SE" dirty="0" err="1"/>
              <a:t>SVPn</a:t>
            </a:r>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28</a:t>
            </a:fld>
            <a:endParaRPr lang="sv-SE" altLang="sv-SE"/>
          </a:p>
        </p:txBody>
      </p:sp>
    </p:spTree>
    <p:extLst>
      <p:ext uri="{BB962C8B-B14F-4D97-AF65-F5344CB8AC3E}">
        <p14:creationId xmlns:p14="http://schemas.microsoft.com/office/powerpoint/2010/main" val="1953981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646776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Jaha vad ska man då </a:t>
            </a:r>
            <a:r>
              <a:rPr lang="sv-SE" dirty="0" err="1"/>
              <a:t>erbjua</a:t>
            </a:r>
            <a:r>
              <a:rPr lang="sv-SE" dirty="0"/>
              <a:t> för behandling till små barn som blivit traumatiserade? Om vi går till </a:t>
            </a:r>
            <a:r>
              <a:rPr lang="sv-SE" dirty="0" err="1"/>
              <a:t>SVPn</a:t>
            </a:r>
            <a:r>
              <a:rPr lang="sv-SE" dirty="0"/>
              <a:t> så är det </a:t>
            </a:r>
            <a:r>
              <a:rPr lang="sv-SE" dirty="0" err="1"/>
              <a:t>ffa</a:t>
            </a:r>
            <a:r>
              <a:rPr lang="sv-SE" dirty="0"/>
              <a:t> två metoder som används </a:t>
            </a:r>
            <a:r>
              <a:rPr lang="sv-SE" dirty="0" err="1"/>
              <a:t>Tf</a:t>
            </a:r>
            <a:r>
              <a:rPr lang="sv-SE" dirty="0"/>
              <a:t>-KBT och CPP, </a:t>
            </a:r>
            <a:r>
              <a:rPr lang="sv-SE" dirty="0" err="1"/>
              <a:t>bpda</a:t>
            </a:r>
            <a:r>
              <a:rPr lang="sv-SE" dirty="0"/>
              <a:t> har </a:t>
            </a:r>
            <a:r>
              <a:rPr lang="sv-SE" dirty="0" err="1"/>
              <a:t>visat¨på</a:t>
            </a:r>
            <a:r>
              <a:rPr lang="sv-SE" dirty="0"/>
              <a:t> positiv effekt!</a:t>
            </a:r>
          </a:p>
          <a:p>
            <a:endParaRPr lang="sv-SE" dirty="0"/>
          </a:p>
          <a:p>
            <a:r>
              <a:rPr lang="sv-SE" dirty="0"/>
              <a:t>Båda metoder bra för åldersgruppen, för att täcka hela åldersgruppen krävs CPP</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Barnets ålder och förmåga att uttrycka sig, behöver kunna </a:t>
            </a:r>
            <a:r>
              <a:rPr lang="sv-SE" b="1" dirty="0"/>
              <a:t>prata</a:t>
            </a:r>
            <a:r>
              <a:rPr lang="sv-SE" dirty="0"/>
              <a:t> lite och förmedla </a:t>
            </a:r>
            <a:r>
              <a:rPr lang="sv-SE" b="1" dirty="0"/>
              <a:t>minnen</a:t>
            </a:r>
            <a:r>
              <a:rPr lang="sv-SE" dirty="0"/>
              <a:t> för att </a:t>
            </a:r>
            <a:r>
              <a:rPr lang="sv-SE" dirty="0" err="1"/>
              <a:t>tf</a:t>
            </a:r>
            <a:r>
              <a:rPr lang="sv-SE" dirty="0"/>
              <a:t> KBT ska kunna bli aktuellt.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Men </a:t>
            </a:r>
            <a:r>
              <a:rPr lang="sv-SE" b="1" dirty="0"/>
              <a:t>inte bara ålder </a:t>
            </a:r>
            <a:r>
              <a:rPr lang="sv-SE" dirty="0"/>
              <a:t>och </a:t>
            </a:r>
            <a:r>
              <a:rPr lang="sv-SE" b="1" dirty="0"/>
              <a:t>utvecklingsnivå</a:t>
            </a:r>
            <a:r>
              <a:rPr lang="sv-SE" dirty="0"/>
              <a:t> avgörande utan också men också </a:t>
            </a:r>
            <a:r>
              <a:rPr lang="sv-SE" b="1" dirty="0"/>
              <a:t>typ av trauma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err="1"/>
              <a:t>Cpp</a:t>
            </a:r>
            <a:r>
              <a:rPr lang="sv-SE" dirty="0"/>
              <a:t> adresserar även anknytningsproblematik och förluster (</a:t>
            </a:r>
            <a:r>
              <a:rPr lang="sv-SE" dirty="0" err="1"/>
              <a:t>sorgereakationer</a:t>
            </a:r>
            <a:r>
              <a:rPr lang="sv-SE" dirty="0"/>
              <a:t>), kan därför vara mer lämpligt även för barn över tre år.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r>
              <a:rPr lang="sv-SE" dirty="0" err="1"/>
              <a:t>Tf</a:t>
            </a:r>
            <a:r>
              <a:rPr lang="sv-SE" dirty="0"/>
              <a:t> KBT</a:t>
            </a:r>
          </a:p>
          <a:p>
            <a:endParaRPr lang="sv-SE" dirty="0"/>
          </a:p>
          <a:p>
            <a:pPr algn="l"/>
            <a:r>
              <a:rPr lang="sv-SE" sz="1800" b="0" i="0" u="none" strike="noStrike" baseline="0" dirty="0">
                <a:latin typeface="MinionPro-Regular"/>
              </a:rPr>
              <a:t>från 3 års</a:t>
            </a:r>
          </a:p>
          <a:p>
            <a:pPr algn="l"/>
            <a:r>
              <a:rPr lang="sv-SE" sz="1800" b="0" i="0" u="none" strike="noStrike" baseline="0" dirty="0">
                <a:latin typeface="MinionPro-Regular"/>
              </a:rPr>
              <a:t>TF-KBT</a:t>
            </a:r>
          </a:p>
          <a:p>
            <a:pPr algn="l"/>
            <a:r>
              <a:rPr lang="sv-SE" sz="1800" b="0" i="0" u="none" strike="noStrike" baseline="0" dirty="0">
                <a:latin typeface="MinionPro-Regular"/>
              </a:rPr>
              <a:t>är förstahandsval för de flesta barn 3–17 år, med</a:t>
            </a:r>
          </a:p>
          <a:p>
            <a:pPr algn="l"/>
            <a:r>
              <a:rPr lang="sv-SE" sz="1800" b="0" i="0" u="none" strike="noStrike" baseline="0" dirty="0">
                <a:latin typeface="MinionPro-Regular"/>
              </a:rPr>
              <a:t>anpassningar utifrån utvecklingsnivå den </a:t>
            </a:r>
            <a:r>
              <a:rPr lang="sv-SE" sz="1800" b="1" i="0" u="none" strike="noStrike" baseline="0" dirty="0">
                <a:latin typeface="MinionPro-Regular"/>
              </a:rPr>
              <a:t>centrala komponenten känslomässig</a:t>
            </a:r>
          </a:p>
          <a:p>
            <a:pPr algn="l"/>
            <a:r>
              <a:rPr lang="sv-SE" sz="1800" b="1" i="0" u="none" strike="noStrike" baseline="0" dirty="0">
                <a:latin typeface="MinionPro-Regular"/>
              </a:rPr>
              <a:t>bearbetning av traumarelaterade minnen</a:t>
            </a:r>
            <a:r>
              <a:rPr lang="sv-SE" sz="1800" b="0" i="0" u="none" strike="noStrike" baseline="0" dirty="0">
                <a:latin typeface="MinionPro-Regular"/>
              </a:rPr>
              <a:t>. Dessutom</a:t>
            </a:r>
          </a:p>
          <a:p>
            <a:pPr algn="l"/>
            <a:r>
              <a:rPr lang="sv-SE" sz="1800" b="0" i="0" u="none" strike="noStrike" baseline="0" dirty="0">
                <a:latin typeface="MinionPro-Regular"/>
              </a:rPr>
              <a:t>ingår </a:t>
            </a:r>
            <a:r>
              <a:rPr lang="sv-SE" sz="1800" b="1" i="0" u="none" strike="noStrike" baseline="0" dirty="0" err="1">
                <a:latin typeface="MinionPro-Regular"/>
              </a:rPr>
              <a:t>psykoedukation</a:t>
            </a:r>
            <a:r>
              <a:rPr lang="sv-SE" sz="1800" b="0" i="0" u="none" strike="noStrike" baseline="0" dirty="0">
                <a:latin typeface="MinionPro-Regular"/>
              </a:rPr>
              <a:t>, </a:t>
            </a:r>
            <a:r>
              <a:rPr lang="sv-SE" sz="1800" b="1" i="0" u="none" strike="noStrike" baseline="0" dirty="0">
                <a:latin typeface="MinionPro-Regular"/>
              </a:rPr>
              <a:t>bemästrandestrategier</a:t>
            </a:r>
            <a:r>
              <a:rPr lang="sv-SE" sz="1800" b="0" i="0" u="none" strike="noStrike" baseline="0" dirty="0">
                <a:latin typeface="MinionPro-Regular"/>
              </a:rPr>
              <a:t> för att reglera stress och känslor, </a:t>
            </a:r>
            <a:r>
              <a:rPr lang="sv-SE" sz="1800" b="1" i="0" u="none" strike="noStrike" baseline="0" dirty="0">
                <a:latin typeface="MinionPro-Regular"/>
              </a:rPr>
              <a:t>kognitivt</a:t>
            </a:r>
            <a:r>
              <a:rPr lang="sv-SE" sz="1800" b="0" i="0" u="none" strike="noStrike" baseline="0" dirty="0">
                <a:latin typeface="MinionPro-Regular"/>
              </a:rPr>
              <a:t> processande, </a:t>
            </a:r>
            <a:r>
              <a:rPr lang="sv-SE" sz="1800" b="1" i="0" u="none" strike="noStrike" baseline="0" dirty="0">
                <a:latin typeface="MinionPro-Regular"/>
              </a:rPr>
              <a:t>exponering</a:t>
            </a:r>
            <a:r>
              <a:rPr lang="sv-SE" sz="1800" b="0" i="0" u="none" strike="noStrike" baseline="0" dirty="0">
                <a:latin typeface="MinionPro-Regular"/>
              </a:rPr>
              <a:t> in-</a:t>
            </a:r>
            <a:r>
              <a:rPr lang="sv-SE" sz="1800" b="0" i="0" u="none" strike="noStrike" baseline="0" dirty="0" err="1">
                <a:latin typeface="MinionPro-Regular"/>
              </a:rPr>
              <a:t>vivo</a:t>
            </a:r>
            <a:r>
              <a:rPr lang="sv-SE" sz="1800" b="0" i="0" u="none" strike="noStrike" baseline="0" dirty="0">
                <a:latin typeface="MinionPro-Regular"/>
              </a:rPr>
              <a:t>, </a:t>
            </a:r>
            <a:r>
              <a:rPr lang="sv-SE" sz="1800" b="1" i="0" u="none" strike="noStrike" baseline="0" dirty="0">
                <a:latin typeface="MinionPro-Regular"/>
              </a:rPr>
              <a:t>problemlösning</a:t>
            </a:r>
            <a:r>
              <a:rPr lang="sv-SE" sz="1800" b="0" i="0" u="none" strike="noStrike" baseline="0" dirty="0">
                <a:latin typeface="MinionPro-Regular"/>
              </a:rPr>
              <a:t> och </a:t>
            </a:r>
            <a:r>
              <a:rPr lang="sv-SE" sz="1800" b="1" i="0" u="none" strike="noStrike" baseline="0" dirty="0">
                <a:latin typeface="MinionPro-Regular"/>
              </a:rPr>
              <a:t>skyddsstrategier</a:t>
            </a:r>
            <a:r>
              <a:rPr lang="sv-SE" sz="1800" b="0" i="0" u="none" strike="noStrike" baseline="0" dirty="0">
                <a:latin typeface="MinionPro-Regular"/>
              </a:rPr>
              <a:t> </a:t>
            </a:r>
          </a:p>
          <a:p>
            <a:pPr algn="l"/>
            <a:endParaRPr lang="sv-SE" sz="1800" b="0" i="0" u="none" strike="noStrike" baseline="0" dirty="0">
              <a:latin typeface="MinionPro-Regular"/>
            </a:endParaRPr>
          </a:p>
          <a:p>
            <a:pPr algn="l"/>
            <a:r>
              <a:rPr lang="sv-SE" sz="1800" b="0" i="0" u="none" strike="noStrike" baseline="0" dirty="0">
                <a:latin typeface="MinionPro-Regular"/>
              </a:rPr>
              <a:t>föräldrar medverka rekommenderas det och särskilt för yngre barn eller </a:t>
            </a:r>
            <a:r>
              <a:rPr lang="sv-SE" sz="1800" b="0" i="0" u="none" strike="noStrike" baseline="0" dirty="0" err="1">
                <a:latin typeface="MinionPro-Regular"/>
              </a:rPr>
              <a:t>omtrauma</a:t>
            </a:r>
            <a:r>
              <a:rPr lang="sv-SE" sz="1800" b="0" i="0" u="none" strike="noStrike" baseline="0" dirty="0">
                <a:latin typeface="MinionPro-Regular"/>
              </a:rPr>
              <a:t> påverkat familjedynamiken. Syftet är att </a:t>
            </a:r>
            <a:r>
              <a:rPr lang="sv-SE" sz="1800" b="1" i="0" u="none" strike="noStrike" baseline="0" dirty="0">
                <a:latin typeface="MinionPro-Regular"/>
              </a:rPr>
              <a:t>träna föräldrafärdigheter </a:t>
            </a:r>
            <a:r>
              <a:rPr lang="sv-SE" sz="1800" b="0" i="0" u="none" strike="noStrike" baseline="0" dirty="0">
                <a:latin typeface="MinionPro-Regular"/>
              </a:rPr>
              <a:t>och samspel, och att</a:t>
            </a:r>
          </a:p>
          <a:p>
            <a:pPr algn="l"/>
            <a:r>
              <a:rPr lang="sv-SE" sz="1800" b="0" i="0" u="none" strike="noStrike" baseline="0" dirty="0">
                <a:latin typeface="MinionPro-Regular"/>
              </a:rPr>
              <a:t>bemöta föräldrars egna känslor inför det som hänt</a:t>
            </a:r>
            <a:r>
              <a:rPr lang="sv-SE" sz="1800" b="0" i="0" u="none" strike="noStrike" baseline="0" dirty="0">
                <a:latin typeface="Calibri" panose="020F0502020204030204" pitchFamily="34" charset="0"/>
              </a:rPr>
              <a:t>.</a:t>
            </a:r>
          </a:p>
          <a:p>
            <a:r>
              <a:rPr lang="sv-SE" dirty="0"/>
              <a:t>Från 3 år</a:t>
            </a:r>
          </a:p>
          <a:p>
            <a:r>
              <a:rPr lang="sv-SE" dirty="0"/>
              <a:t>Barnet kan minnas och uttrycka sig</a:t>
            </a:r>
          </a:p>
          <a:p>
            <a:r>
              <a:rPr lang="sv-SE" dirty="0"/>
              <a:t>Omsorgspersonen delaktig</a:t>
            </a:r>
          </a:p>
          <a:p>
            <a:r>
              <a:rPr lang="sv-SE" dirty="0"/>
              <a:t>Manualbaserat</a:t>
            </a:r>
          </a:p>
          <a:p>
            <a:r>
              <a:rPr lang="sv-SE" b="1" dirty="0"/>
              <a:t>Åldersanspassat material</a:t>
            </a:r>
          </a:p>
          <a:p>
            <a:endParaRPr lang="sv-SE" dirty="0"/>
          </a:p>
          <a:p>
            <a:r>
              <a:rPr lang="sv-SE" b="1" dirty="0"/>
              <a:t>CPP</a:t>
            </a:r>
            <a:r>
              <a:rPr lang="sv-SE" dirty="0"/>
              <a:t> lite bredare lämplig efter utsatthet i flera olika former</a:t>
            </a:r>
          </a:p>
          <a:p>
            <a:pPr algn="l"/>
            <a:r>
              <a:rPr lang="sv-SE" sz="1800" b="0" i="0" u="none" strike="noStrike" baseline="0" dirty="0">
                <a:latin typeface="MinionPro-Regular"/>
              </a:rPr>
              <a:t>Rekommenderas för barn runt 3 år eller yngre. CPP är också ett</a:t>
            </a:r>
          </a:p>
          <a:p>
            <a:pPr algn="l"/>
            <a:r>
              <a:rPr lang="sv-SE" sz="1800" b="0" i="0" u="none" strike="noStrike" baseline="0" dirty="0">
                <a:latin typeface="MinionPro-Regular"/>
              </a:rPr>
              <a:t>alternativ för barn 4–6 år, särskilt vid </a:t>
            </a:r>
            <a:r>
              <a:rPr lang="sv-SE" sz="1800" b="1" i="0" u="none" strike="noStrike" baseline="0" dirty="0">
                <a:latin typeface="MinionPro-Regular"/>
              </a:rPr>
              <a:t>anknytningssvårigheter</a:t>
            </a:r>
            <a:r>
              <a:rPr lang="sv-SE" sz="1800" b="0" i="0" u="none" strike="noStrike" baseline="0" dirty="0">
                <a:latin typeface="MinionPro-Regular"/>
              </a:rPr>
              <a:t>,</a:t>
            </a:r>
          </a:p>
          <a:p>
            <a:pPr algn="l"/>
            <a:r>
              <a:rPr lang="sv-SE" sz="1800" b="0" i="0" u="none" strike="noStrike" baseline="0" dirty="0">
                <a:latin typeface="MinionPro-Regular"/>
              </a:rPr>
              <a:t>komplex traumaexponering eller kognitiv eller annan u</a:t>
            </a:r>
            <a:r>
              <a:rPr lang="sv-SE" sz="1800" b="1" i="0" u="none" strike="noStrike" baseline="0" dirty="0">
                <a:latin typeface="MinionPro-Regular"/>
              </a:rPr>
              <a:t>tvecklingsrelaterad</a:t>
            </a:r>
          </a:p>
          <a:p>
            <a:pPr algn="l"/>
            <a:r>
              <a:rPr lang="sv-SE" sz="1800" b="1" i="0" u="none" strike="noStrike" baseline="0" dirty="0">
                <a:latin typeface="MinionPro-Regular"/>
              </a:rPr>
              <a:t>försening. </a:t>
            </a:r>
            <a:r>
              <a:rPr lang="sv-SE" sz="1800" b="0" i="0" u="none" strike="noStrike" baseline="0" dirty="0">
                <a:latin typeface="MinionPro-Regular"/>
              </a:rPr>
              <a:t>CPP är en traumafokuserad samspelsbehandling,</a:t>
            </a:r>
          </a:p>
          <a:p>
            <a:pPr algn="l"/>
            <a:r>
              <a:rPr lang="sv-SE" sz="1800" b="0" i="0" u="none" strike="noStrike" baseline="0" dirty="0">
                <a:latin typeface="MinionPro-Regular"/>
              </a:rPr>
              <a:t>vanligtvis 20–40 sessioner, där </a:t>
            </a:r>
            <a:r>
              <a:rPr lang="sv-SE" sz="1800" b="1" i="0" u="none" strike="noStrike" baseline="0" dirty="0">
                <a:latin typeface="MinionPro-Regular"/>
              </a:rPr>
              <a:t>förälder deltar genomgående</a:t>
            </a:r>
            <a:r>
              <a:rPr lang="sv-SE" sz="1800" b="0" i="0" u="none" strike="noStrike" baseline="0" dirty="0">
                <a:latin typeface="MinionPro-Regular"/>
              </a:rPr>
              <a:t>.</a:t>
            </a:r>
          </a:p>
          <a:p>
            <a:pPr algn="l"/>
            <a:r>
              <a:rPr lang="sv-SE" sz="1800" b="0" i="0" u="none" strike="noStrike" baseline="0" dirty="0">
                <a:latin typeface="MinionPro-Regular"/>
              </a:rPr>
              <a:t>Terapin fokuserar på </a:t>
            </a:r>
            <a:r>
              <a:rPr lang="sv-SE" sz="1800" b="1" i="0" u="none" strike="noStrike" baseline="0" dirty="0">
                <a:latin typeface="MinionPro-Regular"/>
              </a:rPr>
              <a:t>trauma som barnet upplevt enskilt eller tillsammans med föräldern</a:t>
            </a:r>
          </a:p>
          <a:p>
            <a:pPr algn="l"/>
            <a:r>
              <a:rPr lang="sv-SE" sz="1800" b="0" i="0" u="none" strike="noStrike" baseline="0" dirty="0">
                <a:latin typeface="MinionPro-Regular"/>
              </a:rPr>
              <a:t>och på </a:t>
            </a:r>
            <a:r>
              <a:rPr lang="sv-SE" sz="1800" b="1" i="0" u="none" strike="noStrike" baseline="0" dirty="0">
                <a:latin typeface="MinionPro-Regular"/>
              </a:rPr>
              <a:t>gemensam bearbetning</a:t>
            </a:r>
            <a:r>
              <a:rPr lang="sv-SE" sz="1800" b="0" i="0" u="none" strike="noStrike" baseline="0" dirty="0">
                <a:latin typeface="MinionPro-Regular"/>
              </a:rPr>
              <a:t>. I sessionerna </a:t>
            </a:r>
            <a:r>
              <a:rPr lang="sv-SE" sz="1800" b="0" i="0" u="none" strike="noStrike" baseline="0" dirty="0" err="1">
                <a:latin typeface="MinionPro-Regular"/>
              </a:rPr>
              <a:t>arbetastraumafokuserat</a:t>
            </a:r>
            <a:r>
              <a:rPr lang="sv-SE" sz="1800" b="0" i="0" u="none" strike="noStrike" baseline="0" dirty="0">
                <a:latin typeface="MinionPro-Regular"/>
              </a:rPr>
              <a:t> via lek och samtal, mot det </a:t>
            </a:r>
            <a:r>
              <a:rPr lang="sv-SE" sz="1800" b="1" i="0" u="none" strike="noStrike" baseline="0" dirty="0">
                <a:latin typeface="MinionPro-Regular"/>
              </a:rPr>
              <a:t>övergripande målet att stärka förälder–barn-relationen</a:t>
            </a:r>
            <a:endParaRPr lang="sv-SE" b="1" dirty="0"/>
          </a:p>
          <a:p>
            <a:endParaRPr lang="sv-SE" b="1" dirty="0"/>
          </a:p>
          <a:p>
            <a:r>
              <a:rPr lang="sv-SE" dirty="0"/>
              <a:t>Från 0 år</a:t>
            </a:r>
          </a:p>
          <a:p>
            <a:endParaRPr lang="sv-SE" dirty="0"/>
          </a:p>
          <a:p>
            <a:r>
              <a:rPr lang="sv-SE" dirty="0"/>
              <a:t>Integrativ modell -</a:t>
            </a:r>
            <a:r>
              <a:rPr lang="sv-SE" dirty="0" err="1"/>
              <a:t>anknytninsteori</a:t>
            </a:r>
            <a:r>
              <a:rPr lang="sv-SE" dirty="0"/>
              <a:t> traumateori utvecklingspsykologi</a:t>
            </a:r>
          </a:p>
          <a:p>
            <a:endParaRPr lang="sv-SE" dirty="0"/>
          </a:p>
          <a:p>
            <a:r>
              <a:rPr lang="sv-SE" dirty="0"/>
              <a:t>Leksaker, </a:t>
            </a:r>
            <a:r>
              <a:rPr lang="sv-SE" dirty="0" err="1"/>
              <a:t>bildstöd</a:t>
            </a:r>
            <a:r>
              <a:rPr lang="sv-SE" dirty="0"/>
              <a:t> rörelse </a:t>
            </a:r>
            <a:r>
              <a:rPr lang="sv-SE" dirty="0" err="1"/>
              <a:t>etc</a:t>
            </a:r>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30</a:t>
            </a:fld>
            <a:endParaRPr lang="sv-SE" altLang="sv-SE"/>
          </a:p>
        </p:txBody>
      </p:sp>
    </p:spTree>
    <p:extLst>
      <p:ext uri="{BB962C8B-B14F-4D97-AF65-F5344CB8AC3E}">
        <p14:creationId xmlns:p14="http://schemas.microsoft.com/office/powerpoint/2010/main" val="77981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många år har jag arbetat med att vården ska upptäcka de små barnen och våga ställa sig frågan hur de mår psykiskt-</a:t>
            </a:r>
            <a:r>
              <a:rPr lang="sv-SE" dirty="0" err="1"/>
              <a:t>könslomässigt</a:t>
            </a:r>
            <a:r>
              <a:rPr lang="sv-SE" dirty="0"/>
              <a:t>. Det är som att vi alla värjer oss mot att små barn kan ha stora bekymmer och allvarliga känslomässiga symtom. Ngt jag brottas med i min kliniska vardag. Man tänker att små barn kan väl inte uttrycka tecken på psykisk stress och ohälsa? Men så är det. Vi vet att små barn kan vara mer eller mindre känsliga olika i sin konkonstitution och olika svåra att möta. Vad det gäller små barn har man länge vetat att de påverkas av förälderns psykiska mående, att föräldrar med egna trauman från barndomen kan ha svårt att läsa av sina barn. Att små barn i dessa situationer kan utveckla egna symtom</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Och vad det gäller trauman har man också varit mer inriktad på äldre barn, forskning behandling och politiska beslut för at skydda små barn har varit eftersatt. Men även bland oss har traumafältet varit styvmoderligt behandlat, men de sista tjugo åren tack vara dedikerade forskare har vi lärt oss mer även om det.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a:t>
            </a:fld>
            <a:endParaRPr lang="sv-SE" altLang="sv-SE"/>
          </a:p>
        </p:txBody>
      </p:sp>
    </p:spTree>
    <p:extLst>
      <p:ext uri="{BB962C8B-B14F-4D97-AF65-F5344CB8AC3E}">
        <p14:creationId xmlns:p14="http://schemas.microsoft.com/office/powerpoint/2010/main" val="1679297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CPP adresserar anknytningsrelationen tydligare  återupprätta eller utveckla f</a:t>
            </a:r>
            <a:r>
              <a:rPr lang="sv-SE" dirty="0"/>
              <a:t>örälderns som skyddande sköld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Förutsätter grundläggande reglering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Mycket fokus på kroppsbaserad reglering, </a:t>
            </a:r>
            <a:r>
              <a:rPr lang="sv-SE" dirty="0" err="1"/>
              <a:t>dyadisk</a:t>
            </a:r>
            <a:r>
              <a:rPr lang="sv-SE" dirty="0"/>
              <a:t> affektreglering, stötta normalutveckling, dvs det vi oftast gör i vanlig samspelbehandling!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sz="1200" dirty="0"/>
          </a:p>
          <a:p>
            <a:endParaRPr lang="sv-SE" sz="1200"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31</a:t>
            </a:fld>
            <a:endParaRPr lang="sv-SE" altLang="sv-SE"/>
          </a:p>
        </p:txBody>
      </p:sp>
    </p:spTree>
    <p:extLst>
      <p:ext uri="{BB962C8B-B14F-4D97-AF65-F5344CB8AC3E}">
        <p14:creationId xmlns:p14="http://schemas.microsoft.com/office/powerpoint/2010/main" val="4020819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Många av föräldrarna till våra barn har svårt med detta i vilket fall, då får man börja där.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r>
              <a:rPr lang="sv-SE" dirty="0"/>
              <a:t>I praktiken många ggr familjehemsföräldrar som får delta i behandlingen och då krävs det att en tillit har byggts upp dem </a:t>
            </a:r>
            <a:r>
              <a:rPr lang="sv-SE" dirty="0" err="1"/>
              <a:t>emmellan</a:t>
            </a:r>
            <a:endParaRPr lang="sv-SE" dirty="0"/>
          </a:p>
          <a:p>
            <a:endParaRPr lang="sv-SE" dirty="0"/>
          </a:p>
          <a:p>
            <a:r>
              <a:rPr lang="sv-SE" dirty="0"/>
              <a:t>Återkommer till den sista</a:t>
            </a:r>
          </a:p>
        </p:txBody>
      </p:sp>
      <p:sp>
        <p:nvSpPr>
          <p:cNvPr id="4" name="Platshållare för bildnummer 3"/>
          <p:cNvSpPr>
            <a:spLocks noGrp="1"/>
          </p:cNvSpPr>
          <p:nvPr>
            <p:ph type="sldNum" sz="quarter" idx="10"/>
          </p:nvPr>
        </p:nvSpPr>
        <p:spPr/>
        <p:txBody>
          <a:bodyPr/>
          <a:lstStyle/>
          <a:p>
            <a:fld id="{8CC69AFA-B562-4872-8727-E61FE23BD02F}" type="slidenum">
              <a:rPr lang="sv-SE" smtClean="0"/>
              <a:t>32</a:t>
            </a:fld>
            <a:endParaRPr lang="sv-SE"/>
          </a:p>
        </p:txBody>
      </p:sp>
    </p:spTree>
    <p:extLst>
      <p:ext uri="{BB962C8B-B14F-4D97-AF65-F5344CB8AC3E}">
        <p14:creationId xmlns:p14="http://schemas.microsoft.com/office/powerpoint/2010/main" val="1579974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Knske</a:t>
            </a:r>
            <a:r>
              <a:rPr lang="sv-SE" dirty="0"/>
              <a:t> inte stått för själva övergreppet men inte kunnat förhindra det. Förstå och ta ansvar för hur </a:t>
            </a:r>
            <a:r>
              <a:rPr lang="sv-SE" dirty="0" err="1"/>
              <a:t>anknytninsskölden</a:t>
            </a:r>
            <a:r>
              <a:rPr lang="sv-SE" dirty="0"/>
              <a:t> brutits, ta barnets perspektiv, ändrat förhållandena och kunna be om ursäkt!</a:t>
            </a:r>
          </a:p>
          <a:p>
            <a:endParaRPr lang="sv-SE" dirty="0"/>
          </a:p>
          <a:p>
            <a:r>
              <a:rPr lang="sv-SE" dirty="0"/>
              <a:t>Eller kanske själv varit påverkad, i första delen som handlar om traumaförståelse blir det tydligt om föräldern han häva sig ur sin egen </a:t>
            </a:r>
            <a:r>
              <a:rPr lang="sv-SE" dirty="0" err="1"/>
              <a:t>uplevelse</a:t>
            </a:r>
            <a:r>
              <a:rPr lang="sv-SE" dirty="0"/>
              <a:t> och utsatthet</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33</a:t>
            </a:fld>
            <a:endParaRPr lang="sv-SE" altLang="sv-SE"/>
          </a:p>
        </p:txBody>
      </p:sp>
    </p:spTree>
    <p:extLst>
      <p:ext uri="{BB962C8B-B14F-4D97-AF65-F5344CB8AC3E}">
        <p14:creationId xmlns:p14="http://schemas.microsoft.com/office/powerpoint/2010/main" val="3537642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Dyadisk</a:t>
            </a:r>
            <a:r>
              <a:rPr lang="sv-SE" dirty="0"/>
              <a:t> affektregelring</a:t>
            </a:r>
          </a:p>
          <a:p>
            <a:r>
              <a:rPr lang="sv-SE" dirty="0"/>
              <a:t>Normalisering av traumareaktioner</a:t>
            </a:r>
          </a:p>
          <a:p>
            <a:r>
              <a:rPr lang="sv-SE" dirty="0"/>
              <a:t>förstå och normalisera </a:t>
            </a:r>
            <a:r>
              <a:rPr lang="sv-SE" dirty="0" err="1"/>
              <a:t>responser</a:t>
            </a:r>
            <a:r>
              <a:rPr lang="sv-SE" dirty="0"/>
              <a:t>, koppla reaktioner till trauma. Översätta beteenden</a:t>
            </a:r>
          </a:p>
          <a:p>
            <a:endParaRPr lang="sv-SE" dirty="0"/>
          </a:p>
          <a:p>
            <a:r>
              <a:rPr lang="sv-SE" dirty="0"/>
              <a:t>Spännande hur barnen beskriver sina symtom:</a:t>
            </a:r>
          </a:p>
          <a:p>
            <a:endParaRPr lang="sv-SE" dirty="0"/>
          </a:p>
          <a:p>
            <a:r>
              <a:rPr lang="sv-SE" dirty="0"/>
              <a:t>Låter i huvudet, var som ett sånt där skydd, på fingrarna, förstod att man syftade på </a:t>
            </a:r>
            <a:r>
              <a:rPr lang="sv-SE" dirty="0" err="1"/>
              <a:t>Regleringsstöd</a:t>
            </a:r>
            <a:r>
              <a:rPr lang="sv-SE" dirty="0"/>
              <a:t> som ett yngre barn</a:t>
            </a:r>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34</a:t>
            </a:fld>
            <a:endParaRPr lang="sv-SE" altLang="sv-SE"/>
          </a:p>
        </p:txBody>
      </p:sp>
    </p:spTree>
    <p:extLst>
      <p:ext uri="{BB962C8B-B14F-4D97-AF65-F5344CB8AC3E}">
        <p14:creationId xmlns:p14="http://schemas.microsoft.com/office/powerpoint/2010/main" val="1521845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Lek centrala verktyget</a:t>
            </a:r>
          </a:p>
          <a:p>
            <a:r>
              <a:rPr lang="sv-SE" dirty="0"/>
              <a:t>Skilja på då och nu</a:t>
            </a:r>
          </a:p>
          <a:p>
            <a:r>
              <a:rPr lang="sv-SE" dirty="0"/>
              <a:t>Konstruera traumaberättelse</a:t>
            </a:r>
          </a:p>
          <a:p>
            <a:endParaRPr lang="sv-SE" dirty="0"/>
          </a:p>
          <a:p>
            <a:r>
              <a:rPr lang="sv-SE" dirty="0"/>
              <a:t>Obs det mesta kommer hemma, behöver vara med, förstå, föröka lägga pussel tillsammans med omsorgspersonen</a:t>
            </a:r>
          </a:p>
          <a:p>
            <a:endParaRPr lang="sv-SE" dirty="0"/>
          </a:p>
          <a:p>
            <a:r>
              <a:rPr lang="sv-SE" dirty="0"/>
              <a:t>Därtill Traumafokus,, </a:t>
            </a:r>
            <a:r>
              <a:rPr lang="sv-SE" dirty="0" err="1"/>
              <a:t>skilcja</a:t>
            </a:r>
            <a:r>
              <a:rPr lang="sv-SE" dirty="0"/>
              <a:t> på då och nu ge en gemensam berättelse,</a:t>
            </a:r>
          </a:p>
          <a:p>
            <a:r>
              <a:rPr lang="sv-SE" dirty="0"/>
              <a:t>Medvetenhet om egna </a:t>
            </a:r>
            <a:r>
              <a:rPr lang="sv-SE" dirty="0" err="1"/>
              <a:t>reaktione</a:t>
            </a:r>
            <a:r>
              <a:rPr lang="sv-SE" dirty="0"/>
              <a:t>, visa empati genom spegling </a:t>
            </a:r>
            <a:r>
              <a:rPr lang="sv-SE" dirty="0" err="1"/>
              <a:t>etc</a:t>
            </a:r>
            <a:endParaRPr lang="sv-SE" dirty="0"/>
          </a:p>
          <a:p>
            <a:endParaRPr lang="sv-SE" dirty="0"/>
          </a:p>
          <a:p>
            <a:endParaRPr lang="sv-SE" dirty="0"/>
          </a:p>
          <a:p>
            <a:r>
              <a:rPr lang="sv-SE" dirty="0"/>
              <a:t>Med på plats hela tiden i CPP</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35</a:t>
            </a:fld>
            <a:endParaRPr lang="sv-SE" altLang="sv-SE"/>
          </a:p>
        </p:txBody>
      </p:sp>
    </p:spTree>
    <p:extLst>
      <p:ext uri="{BB962C8B-B14F-4D97-AF65-F5344CB8AC3E}">
        <p14:creationId xmlns:p14="http://schemas.microsoft.com/office/powerpoint/2010/main" val="2910499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Tf</a:t>
            </a:r>
            <a:r>
              <a:rPr lang="sv-SE" dirty="0"/>
              <a:t> KBT tydligare fokus med uppgifter anpassade till barnet etc.</a:t>
            </a:r>
          </a:p>
          <a:p>
            <a:endParaRPr lang="sv-SE" dirty="0"/>
          </a:p>
          <a:p>
            <a:r>
              <a:rPr lang="sv-SE" dirty="0"/>
              <a:t>Mer fokus på föräldern att känna igen risktecken i CPP</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36</a:t>
            </a:fld>
            <a:endParaRPr lang="sv-SE" altLang="sv-SE"/>
          </a:p>
        </p:txBody>
      </p:sp>
    </p:spTree>
    <p:extLst>
      <p:ext uri="{BB962C8B-B14F-4D97-AF65-F5344CB8AC3E}">
        <p14:creationId xmlns:p14="http://schemas.microsoft.com/office/powerpoint/2010/main" val="3932987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Bort?</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37</a:t>
            </a:fld>
            <a:endParaRPr lang="sv-SE" altLang="sv-SE"/>
          </a:p>
        </p:txBody>
      </p:sp>
    </p:spTree>
    <p:extLst>
      <p:ext uri="{BB962C8B-B14F-4D97-AF65-F5344CB8AC3E}">
        <p14:creationId xmlns:p14="http://schemas.microsoft.com/office/powerpoint/2010/main" val="84328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Calibri" panose="020F0502020204030204" pitchFamily="34" charset="0"/>
                <a:cs typeface="Calibri" panose="020F0502020204030204" pitchFamily="34" charset="0"/>
              </a:rPr>
              <a:t>Tvärtom Att vara liten –en riskfaktor</a:t>
            </a:r>
          </a:p>
          <a:p>
            <a:endParaRPr lang="sv-SE" dirty="0">
              <a:latin typeface="Calibri" panose="020F0502020204030204" pitchFamily="34" charset="0"/>
              <a:cs typeface="Calibri" panose="020F0502020204030204" pitchFamily="34" charset="0"/>
            </a:endParaRPr>
          </a:p>
          <a:p>
            <a:r>
              <a:rPr lang="sv-SE" dirty="0">
                <a:latin typeface="Calibri" panose="020F0502020204030204" pitchFamily="34" charset="0"/>
                <a:cs typeface="Calibri" panose="020F0502020204030204" pitchFamily="34" charset="0"/>
              </a:rPr>
              <a:t>Bränner sig</a:t>
            </a:r>
          </a:p>
          <a:p>
            <a:r>
              <a:rPr lang="sv-SE" dirty="0">
                <a:latin typeface="Calibri" panose="020F0502020204030204" pitchFamily="34" charset="0"/>
                <a:cs typeface="Calibri" panose="020F0502020204030204" pitchFamily="34" charset="0"/>
              </a:rPr>
              <a:t>Skadar sig hemma, trillar </a:t>
            </a:r>
            <a:r>
              <a:rPr lang="sv-SE" dirty="0" err="1">
                <a:latin typeface="Calibri" panose="020F0502020204030204" pitchFamily="34" charset="0"/>
                <a:cs typeface="Calibri" panose="020F0502020204030204" pitchFamily="34" charset="0"/>
              </a:rPr>
              <a:t>etc</a:t>
            </a:r>
            <a:endParaRPr lang="sv-SE" dirty="0">
              <a:latin typeface="Calibri" panose="020F0502020204030204" pitchFamily="34" charset="0"/>
              <a:cs typeface="Calibri" panose="020F0502020204030204" pitchFamily="34" charset="0"/>
            </a:endParaRPr>
          </a:p>
          <a:p>
            <a:r>
              <a:rPr lang="sv-SE" dirty="0">
                <a:latin typeface="Calibri" panose="020F0502020204030204" pitchFamily="34" charset="0"/>
                <a:cs typeface="Calibri" panose="020F0502020204030204" pitchFamily="34" charset="0"/>
              </a:rPr>
              <a:t>Blir bitna av hundar</a:t>
            </a:r>
          </a:p>
          <a:p>
            <a:endParaRPr lang="sv-SE"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latin typeface="Calibri" panose="020F0502020204030204" pitchFamily="34" charset="0"/>
                <a:cs typeface="Calibri" panose="020F0502020204030204" pitchFamily="34" charset="0"/>
              </a:rPr>
              <a:t>Hur kan det vara? Nära hela tiden, blir rädda kommer ändå närmre –mitt i konflikten. </a:t>
            </a:r>
            <a:r>
              <a:rPr lang="sv-SE" dirty="0"/>
              <a:t>Våldet både direkt och indirekt</a:t>
            </a:r>
          </a:p>
          <a:p>
            <a:endParaRPr lang="sv-SE" dirty="0">
              <a:latin typeface="Calibri" panose="020F0502020204030204" pitchFamily="34" charset="0"/>
              <a:cs typeface="Calibri" panose="020F0502020204030204" pitchFamily="34" charset="0"/>
            </a:endParaRPr>
          </a:p>
          <a:p>
            <a:r>
              <a:rPr lang="sv-SE" dirty="0" err="1">
                <a:latin typeface="Calibri" panose="020F0502020204030204" pitchFamily="34" charset="0"/>
                <a:cs typeface="Calibri" panose="020F0502020204030204" pitchFamily="34" charset="0"/>
              </a:rPr>
              <a:t>Provocernade</a:t>
            </a:r>
            <a:r>
              <a:rPr lang="sv-SE" dirty="0">
                <a:latin typeface="Calibri" panose="020F0502020204030204" pitchFamily="34" charset="0"/>
                <a:cs typeface="Calibri" panose="020F0502020204030204" pitchFamily="34" charset="0"/>
              </a:rPr>
              <a:t> beteende, fattar inte att de borde sluta att skrika</a:t>
            </a:r>
          </a:p>
          <a:p>
            <a:endParaRPr lang="sv-SE" dirty="0"/>
          </a:p>
          <a:p>
            <a:r>
              <a:rPr lang="sv-SE" dirty="0"/>
              <a:t>Prematuritet och </a:t>
            </a:r>
            <a:r>
              <a:rPr lang="sv-SE" dirty="0" err="1"/>
              <a:t>funkrtionhinder</a:t>
            </a:r>
            <a:r>
              <a:rPr lang="sv-SE" dirty="0"/>
              <a:t> </a:t>
            </a:r>
            <a:r>
              <a:rPr lang="sv-SE" dirty="0" err="1"/>
              <a:t>yttreligare</a:t>
            </a:r>
            <a:r>
              <a:rPr lang="sv-SE" dirty="0"/>
              <a:t> utsatta!</a:t>
            </a:r>
          </a:p>
          <a:p>
            <a:endParaRPr lang="sv-SE" dirty="0"/>
          </a:p>
          <a:p>
            <a:r>
              <a:rPr lang="en-US" sz="1200" dirty="0" err="1"/>
              <a:t>Fantuzzo</a:t>
            </a:r>
            <a:r>
              <a:rPr lang="en-US" sz="1200" dirty="0"/>
              <a:t> &amp; Fusco,</a:t>
            </a:r>
            <a:r>
              <a:rPr lang="sv-SE" sz="1200" dirty="0"/>
              <a:t> </a:t>
            </a:r>
            <a:r>
              <a:rPr lang="en-US" sz="1200" dirty="0"/>
              <a:t>2007; Chu &amp; Lieberman, 2010; </a:t>
            </a:r>
            <a:r>
              <a:rPr lang="en-US" sz="1200" dirty="0" err="1"/>
              <a:t>U.S.Department</a:t>
            </a:r>
            <a:r>
              <a:rPr lang="en-US" sz="1200" dirty="0"/>
              <a:t> of Health &amp; Human Services, 2020, </a:t>
            </a:r>
            <a:r>
              <a:rPr lang="en-US" sz="1200" dirty="0" err="1"/>
              <a:t>Jernbro</a:t>
            </a:r>
            <a:r>
              <a:rPr lang="en-US" sz="1200" dirty="0"/>
              <a:t>, C. &amp; Jansson, 2017; </a:t>
            </a:r>
            <a:r>
              <a:rPr lang="en-US" sz="1200" dirty="0" err="1"/>
              <a:t>Allmänna</a:t>
            </a:r>
            <a:r>
              <a:rPr lang="en-US" sz="1200" dirty="0"/>
              <a:t> </a:t>
            </a:r>
            <a:r>
              <a:rPr lang="en-US" sz="1200" dirty="0" err="1"/>
              <a:t>barnhuset</a:t>
            </a:r>
            <a:r>
              <a:rPr lang="en-US" sz="1200" dirty="0"/>
              <a:t> 2000;2007;2011;2016)</a:t>
            </a: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4</a:t>
            </a:fld>
            <a:endParaRPr lang="sv-SE" altLang="sv-SE"/>
          </a:p>
        </p:txBody>
      </p:sp>
    </p:spTree>
    <p:extLst>
      <p:ext uri="{BB962C8B-B14F-4D97-AF65-F5344CB8AC3E}">
        <p14:creationId xmlns:p14="http://schemas.microsoft.com/office/powerpoint/2010/main" val="27348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 bara utsatta utan också mer </a:t>
            </a:r>
            <a:r>
              <a:rPr lang="sv-SE" b="1" dirty="0"/>
              <a:t>sårbara </a:t>
            </a:r>
          </a:p>
          <a:p>
            <a:r>
              <a:rPr lang="sv-SE" dirty="0"/>
              <a:t>kan inte söka skydd själva eller rymma hemifrån  </a:t>
            </a:r>
            <a:r>
              <a:rPr lang="sv-SE" dirty="0" err="1"/>
              <a:t>ftskiskt</a:t>
            </a:r>
            <a:r>
              <a:rPr lang="sv-SE" dirty="0"/>
              <a:t> beroende av sin omgivning</a:t>
            </a:r>
          </a:p>
          <a:p>
            <a:r>
              <a:rPr lang="sv-SE" dirty="0"/>
              <a:t>Relationen till föräldrarna viktig för deras psykiska hälsa, om den svajar så löper de större risk att utveckla relationsproblem</a:t>
            </a:r>
          </a:p>
          <a:p>
            <a:r>
              <a:rPr lang="sv-SE" dirty="0"/>
              <a:t>Kan inte berätta på förskolan om vad de är med om, eller för förhörsledare heller för den delen vilket är väldigt frustrerande för oss som står bredvid</a:t>
            </a:r>
          </a:p>
          <a:p>
            <a:r>
              <a:rPr lang="sv-SE" dirty="0"/>
              <a:t>Kan inte lugna sig själva, de kan bli rädda alarmsystemet är utvecklat men inte självregelringssystemet</a:t>
            </a:r>
          </a:p>
          <a:p>
            <a:r>
              <a:rPr lang="sv-SE" dirty="0"/>
              <a:t>Är helt enkelt </a:t>
            </a:r>
            <a:r>
              <a:rPr lang="sv-SE" dirty="0" err="1"/>
              <a:t>unde</a:t>
            </a:r>
            <a:r>
              <a:rPr lang="sv-SE" dirty="0"/>
              <a:t> en snabb utvecklingsfas, som inte har ngt liknande motstycke i våra liv</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5</a:t>
            </a:fld>
            <a:endParaRPr lang="sv-SE" altLang="sv-SE"/>
          </a:p>
        </p:txBody>
      </p:sp>
    </p:spTree>
    <p:extLst>
      <p:ext uri="{BB962C8B-B14F-4D97-AF65-F5344CB8AC3E}">
        <p14:creationId xmlns:p14="http://schemas.microsoft.com/office/powerpoint/2010/main" val="283344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En olycka kommer sällan ensam. Trauman och försummelse uppträder ofta tillsammans.</a:t>
            </a:r>
          </a:p>
          <a:p>
            <a:endParaRPr lang="sv-SE" dirty="0"/>
          </a:p>
          <a:p>
            <a:r>
              <a:rPr lang="sv-SE" dirty="0"/>
              <a:t>Poängen här är att vi kan inte bara titta på det hemska som barnet är med om utan också på de goda viktiga erfarenheter som barnet missar</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6</a:t>
            </a:fld>
            <a:endParaRPr lang="sv-SE" altLang="sv-SE"/>
          </a:p>
        </p:txBody>
      </p:sp>
    </p:spTree>
    <p:extLst>
      <p:ext uri="{BB962C8B-B14F-4D97-AF65-F5344CB8AC3E}">
        <p14:creationId xmlns:p14="http://schemas.microsoft.com/office/powerpoint/2010/main" val="398094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Små barnen </a:t>
            </a:r>
            <a:r>
              <a:rPr lang="sv-SE" b="1" dirty="0"/>
              <a:t>formas av erfarenheter</a:t>
            </a:r>
            <a:r>
              <a:rPr lang="sv-SE" dirty="0"/>
              <a:t>. I samspelet till deras primära omsorgsgivare i det dagliga omhändertagandet formas barnets </a:t>
            </a:r>
            <a:r>
              <a:rPr lang="sv-SE" b="1" dirty="0" err="1"/>
              <a:t>nervsysten</a:t>
            </a:r>
            <a:r>
              <a:rPr lang="sv-SE" dirty="0"/>
              <a:t> och </a:t>
            </a:r>
            <a:r>
              <a:rPr lang="sv-SE" b="1" dirty="0"/>
              <a:t>förväntningar</a:t>
            </a:r>
            <a:r>
              <a:rPr lang="sv-SE" dirty="0"/>
              <a:t> på nära relationer, </a:t>
            </a:r>
            <a:r>
              <a:rPr lang="sv-SE" b="1" dirty="0"/>
              <a:t>kommunikationen</a:t>
            </a:r>
            <a:r>
              <a:rPr lang="sv-SE" dirty="0"/>
              <a:t> utvecklas. Påverkar kognitiv, språklig relationell och emotionell utveckling! Det är det där som vi jobbar med på småbarnsteamen dagligen, till </a:t>
            </a:r>
            <a:r>
              <a:rPr lang="sv-SE" dirty="0" err="1"/>
              <a:t>postiva</a:t>
            </a:r>
            <a:r>
              <a:rPr lang="sv-SE" dirty="0"/>
              <a:t> erfarenheter som, kan skapa goda cirklar, </a:t>
            </a:r>
            <a:r>
              <a:rPr lang="sv-SE" dirty="0" err="1"/>
              <a:t>samspelmönster</a:t>
            </a:r>
            <a:r>
              <a:rPr lang="sv-SE" dirty="0"/>
              <a:t> för barnet att utvecklas genom.</a:t>
            </a:r>
          </a:p>
          <a:p>
            <a:r>
              <a:rPr lang="sv-SE" dirty="0" err="1"/>
              <a:t>lltså</a:t>
            </a:r>
            <a:r>
              <a:rPr lang="sv-SE" dirty="0"/>
              <a:t> detta är avgörande, återkommer till det</a:t>
            </a:r>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7</a:t>
            </a:fld>
            <a:endParaRPr lang="sv-SE" altLang="sv-SE"/>
          </a:p>
        </p:txBody>
      </p:sp>
    </p:spTree>
    <p:extLst>
      <p:ext uri="{BB962C8B-B14F-4D97-AF65-F5344CB8AC3E}">
        <p14:creationId xmlns:p14="http://schemas.microsoft.com/office/powerpoint/2010/main" val="342675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B1BF5E35-0CD6-4D01-8E8D-A31FF9510064}" type="slidenum">
              <a:rPr lang="sv-SE" altLang="sv-SE" smtClean="0"/>
              <a:pPr>
                <a:defRPr/>
              </a:pPr>
              <a:t>8</a:t>
            </a:fld>
            <a:endParaRPr lang="sv-SE" altLang="sv-SE"/>
          </a:p>
        </p:txBody>
      </p:sp>
    </p:spTree>
    <p:extLst>
      <p:ext uri="{BB962C8B-B14F-4D97-AF65-F5344CB8AC3E}">
        <p14:creationId xmlns:p14="http://schemas.microsoft.com/office/powerpoint/2010/main" val="122295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5151CC5F-9047-42F7-B1AE-45CBB6BC6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tshållare för anteckningar 2">
            <a:extLst>
              <a:ext uri="{FF2B5EF4-FFF2-40B4-BE49-F238E27FC236}">
                <a16:creationId xmlns:a16="http://schemas.microsoft.com/office/drawing/2014/main" id="{5D58426D-9895-4485-B7CF-9C4E159606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err="1"/>
              <a:t>Erfarenheter</a:t>
            </a:r>
            <a:r>
              <a:rPr lang="en-US" sz="1200" dirty="0"/>
              <a:t> av </a:t>
            </a:r>
            <a:r>
              <a:rPr lang="en-US" sz="1200" dirty="0" err="1"/>
              <a:t>reglering</a:t>
            </a:r>
            <a:r>
              <a:rPr lang="en-US" sz="1200" dirty="0"/>
              <a:t> </a:t>
            </a:r>
            <a:r>
              <a:rPr lang="en-US" sz="1200" dirty="0" err="1"/>
              <a:t>formar</a:t>
            </a:r>
            <a:r>
              <a:rPr lang="en-US" sz="1200" dirty="0"/>
              <a:t> </a:t>
            </a:r>
            <a:r>
              <a:rPr lang="en-US" sz="1200" dirty="0" err="1"/>
              <a:t>förmåga</a:t>
            </a:r>
            <a:r>
              <a:rPr lang="en-US" sz="1200" dirty="0"/>
              <a:t> till </a:t>
            </a:r>
            <a:r>
              <a:rPr lang="en-US" sz="1200" dirty="0" err="1"/>
              <a:t>självreglering</a:t>
            </a:r>
            <a:endParaRPr lang="en-US" sz="1200" dirty="0"/>
          </a:p>
          <a:p>
            <a:endParaRPr lang="en-US" altLang="sv-SE" sz="1200" dirty="0">
              <a:latin typeface="Arial" panose="020B0604020202020204" pitchFamily="34" charset="0"/>
            </a:endParaRPr>
          </a:p>
          <a:p>
            <a:endParaRPr lang="sv-SE" altLang="sv-SE" dirty="0">
              <a:latin typeface="Arial" panose="020B0604020202020204" pitchFamily="34" charset="0"/>
            </a:endParaRPr>
          </a:p>
          <a:p>
            <a:r>
              <a:rPr lang="sv-SE" altLang="sv-SE" dirty="0" err="1">
                <a:latin typeface="Arial" panose="020B0604020202020204" pitchFamily="34" charset="0"/>
              </a:rPr>
              <a:t>Toeleransfönstret</a:t>
            </a:r>
            <a:r>
              <a:rPr lang="sv-SE" altLang="sv-SE" dirty="0">
                <a:latin typeface="Arial" panose="020B0604020202020204" pitchFamily="34" charset="0"/>
              </a:rPr>
              <a:t> är en zon eller ett spann där vi är optimalt aktiverade, när vi kan ha uppmärksamhet på den andre, där vi bäst lär oss.</a:t>
            </a:r>
          </a:p>
          <a:p>
            <a:endParaRPr lang="sv-SE" altLang="sv-SE" dirty="0">
              <a:latin typeface="Arial" panose="020B0604020202020204" pitchFamily="34" charset="0"/>
            </a:endParaRPr>
          </a:p>
          <a:p>
            <a:r>
              <a:rPr lang="sv-SE" dirty="0"/>
              <a:t>Små barn har ett litet </a:t>
            </a:r>
            <a:r>
              <a:rPr lang="sv-SE" dirty="0" err="1"/>
              <a:t>tolerensfönster</a:t>
            </a:r>
            <a:r>
              <a:rPr lang="sv-SE" dirty="0"/>
              <a:t>, vi utökar det successivt genom dessa positiva erfarenheter. När barnet är reglerat och inom sin optimala aktiveringsnivå då kan det lära sig nya saker</a:t>
            </a:r>
          </a:p>
          <a:p>
            <a:endParaRPr lang="sv-SE" dirty="0"/>
          </a:p>
          <a:p>
            <a:r>
              <a:rPr lang="sv-SE" altLang="sv-SE" dirty="0">
                <a:latin typeface="Arial" panose="020B0604020202020204" pitchFamily="34" charset="0"/>
              </a:rPr>
              <a:t>Varierar från individ till individ av erfarenheter och i olika situationer. men är även beroende av den hjälp vi fått i det tidiga samspelet. Små barn har begränsat spann och förälderns uppgift är till stor del att utvidga zonen för optimal aktivering.</a:t>
            </a:r>
          </a:p>
          <a:p>
            <a:endParaRPr lang="sv-SE" altLang="sv-SE"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Mycket av de positiva erfarenheter vi vill skapa är alltså erfarenheter a </a:t>
            </a:r>
            <a:r>
              <a:rPr lang="sv-SE" dirty="0" err="1"/>
              <a:t>regelringsstöd</a:t>
            </a:r>
            <a:r>
              <a:rPr lang="sv-SE" dirty="0"/>
              <a:t>. </a:t>
            </a:r>
            <a:r>
              <a:rPr lang="sv-SE" altLang="sv-SE" dirty="0">
                <a:latin typeface="Arial" panose="020B0604020202020204" pitchFamily="34" charset="0"/>
              </a:rPr>
              <a:t>i den vardagliga samvaron med omsorggivaren. Oändligt många situationer över dygn, månader , veckor. Dessa vardagliga situationer när barnet får hjälp att reglera ner och aktivera sig vill vi se!</a:t>
            </a:r>
          </a:p>
          <a:p>
            <a:endParaRPr lang="sv-SE" dirty="0"/>
          </a:p>
          <a:p>
            <a:endParaRPr lang="sv-SE" altLang="sv-SE" dirty="0">
              <a:latin typeface="Arial" panose="020B0604020202020204" pitchFamily="34" charset="0"/>
            </a:endParaRPr>
          </a:p>
          <a:p>
            <a:endParaRPr lang="sv-SE" altLang="sv-SE" dirty="0">
              <a:latin typeface="Arial" panose="020B0604020202020204" pitchFamily="34" charset="0"/>
            </a:endParaRPr>
          </a:p>
          <a:p>
            <a:endParaRPr lang="sv-SE" altLang="sv-SE" dirty="0">
              <a:latin typeface="Arial" panose="020B0604020202020204" pitchFamily="34" charset="0"/>
            </a:endParaRPr>
          </a:p>
        </p:txBody>
      </p:sp>
      <p:sp>
        <p:nvSpPr>
          <p:cNvPr id="20484" name="Platshållare för bildnummer 3">
            <a:extLst>
              <a:ext uri="{FF2B5EF4-FFF2-40B4-BE49-F238E27FC236}">
                <a16:creationId xmlns:a16="http://schemas.microsoft.com/office/drawing/2014/main" id="{157BCF8F-5F68-4E02-BDC8-130C81FDE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641D69-7EF8-4714-A53C-E2783756C154}" type="slidenum">
              <a:rPr lang="sv-SE" altLang="sv-SE" sz="1200" smtClean="0">
                <a:latin typeface="Arial" panose="020B0604020202020204" pitchFamily="34" charset="0"/>
              </a:rPr>
              <a:pPr/>
              <a:t>9</a:t>
            </a:fld>
            <a:endParaRPr lang="sv-SE" altLang="sv-SE" sz="1200">
              <a:latin typeface="Arial" panose="020B0604020202020204" pitchFamily="34" charset="0"/>
            </a:endParaRPr>
          </a:p>
        </p:txBody>
      </p:sp>
    </p:spTree>
    <p:extLst>
      <p:ext uri="{BB962C8B-B14F-4D97-AF65-F5344CB8AC3E}">
        <p14:creationId xmlns:p14="http://schemas.microsoft.com/office/powerpoint/2010/main" val="97368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format</a:t>
            </a:r>
            <a:endParaRPr lang="sv-SE" dirty="0"/>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68836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0825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11480690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3D5026-FA33-4539-B282-31AA38C6357A}"/>
              </a:ext>
            </a:extLst>
          </p:cNvPr>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E2F904C9-633A-45D1-82D4-BF2A1FA245BA}"/>
              </a:ext>
            </a:extLst>
          </p:cNvPr>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r>
              <a:rPr lang="sv-SE"/>
              <a:t>Katrin Bernstad 22 oktober</a:t>
            </a:r>
          </a:p>
        </p:txBody>
      </p:sp>
      <p:sp>
        <p:nvSpPr>
          <p:cNvPr id="7" name="Rectangle 6">
            <a:extLst>
              <a:ext uri="{FF2B5EF4-FFF2-40B4-BE49-F238E27FC236}">
                <a16:creationId xmlns:a16="http://schemas.microsoft.com/office/drawing/2014/main" id="{69CCFD6E-C2EB-4956-8B6F-32A1E61543FB}"/>
              </a:ext>
            </a:extLst>
          </p:cNvPr>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a:defRPr/>
            </a:pPr>
            <a:fld id="{852A3018-47B6-4280-9395-5271BCD8F1D4}" type="slidenum">
              <a:rPr lang="sv-SE" altLang="sv-SE"/>
              <a:pPr>
                <a:defRPr/>
              </a:pPr>
              <a:t>‹#›</a:t>
            </a:fld>
            <a:endParaRPr lang="sv-SE" altLang="sv-SE"/>
          </a:p>
        </p:txBody>
      </p:sp>
    </p:spTree>
    <p:extLst>
      <p:ext uri="{BB962C8B-B14F-4D97-AF65-F5344CB8AC3E}">
        <p14:creationId xmlns:p14="http://schemas.microsoft.com/office/powerpoint/2010/main" val="366989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5399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73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32452"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424658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ld eller platta vä">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6456040"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25400" y="-26988"/>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88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174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88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60618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9951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65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7" r:id="rId4"/>
    <p:sldLayoutId id="2147483716" r:id="rId5"/>
    <p:sldLayoutId id="2147483709" r:id="rId6"/>
    <p:sldLayoutId id="2147483710" r:id="rId7"/>
    <p:sldLayoutId id="2147483711" r:id="rId8"/>
    <p:sldLayoutId id="2147483712" r:id="rId9"/>
    <p:sldLayoutId id="2147483713" r:id="rId10"/>
    <p:sldLayoutId id="2147483714" r:id="rId11"/>
    <p:sldLayoutId id="2147483719" r:id="rId12"/>
  </p:sldLayoutIdLst>
  <p:hf sldNum="0" hdr="0" dt="0"/>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EF29FC-5ACA-4680-A8BE-F5E1F7FD8480}"/>
              </a:ext>
            </a:extLst>
          </p:cNvPr>
          <p:cNvSpPr>
            <a:spLocks noGrp="1"/>
          </p:cNvSpPr>
          <p:nvPr>
            <p:ph type="ctrTitle"/>
          </p:nvPr>
        </p:nvSpPr>
        <p:spPr/>
        <p:txBody>
          <a:bodyPr>
            <a:normAutofit/>
          </a:bodyPr>
          <a:lstStyle/>
          <a:p>
            <a:r>
              <a:rPr lang="sv-SE" b="1" dirty="0">
                <a:latin typeface="Calibri" panose="020F0502020204030204" pitchFamily="34" charset="0"/>
                <a:cs typeface="Calibri" panose="020F0502020204030204" pitchFamily="34" charset="0"/>
              </a:rPr>
              <a:t>Små barn och traumatisering</a:t>
            </a:r>
            <a:br>
              <a:rPr lang="sv-SE" b="1"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-förekomst, symtombild och behandling</a:t>
            </a:r>
          </a:p>
        </p:txBody>
      </p:sp>
      <p:sp>
        <p:nvSpPr>
          <p:cNvPr id="3" name="Underrubrik 2">
            <a:extLst>
              <a:ext uri="{FF2B5EF4-FFF2-40B4-BE49-F238E27FC236}">
                <a16:creationId xmlns:a16="http://schemas.microsoft.com/office/drawing/2014/main" id="{6B9675C0-FAF4-41CB-9B83-139D99F17C56}"/>
              </a:ext>
            </a:extLst>
          </p:cNvPr>
          <p:cNvSpPr>
            <a:spLocks noGrp="1"/>
          </p:cNvSpPr>
          <p:nvPr>
            <p:ph type="subTitle" idx="1"/>
          </p:nvPr>
        </p:nvSpPr>
        <p:spPr/>
        <p:txBody>
          <a:bodyPr/>
          <a:lstStyle/>
          <a:p>
            <a:r>
              <a:rPr lang="sv-SE" b="1" dirty="0">
                <a:latin typeface="Calibri Light" panose="020F0302020204030204" pitchFamily="34" charset="0"/>
                <a:cs typeface="Calibri Light" panose="020F0302020204030204" pitchFamily="34" charset="0"/>
              </a:rPr>
              <a:t>Katrin Bernstad</a:t>
            </a:r>
          </a:p>
          <a:p>
            <a:r>
              <a:rPr lang="sv-SE" dirty="0">
                <a:latin typeface="Calibri Light" panose="020F0302020204030204" pitchFamily="34" charset="0"/>
                <a:cs typeface="Calibri Light" panose="020F0302020204030204" pitchFamily="34" charset="0"/>
              </a:rPr>
              <a:t>Specialistpsykolog barn 0-6 år</a:t>
            </a:r>
          </a:p>
          <a:p>
            <a:r>
              <a:rPr lang="sv-SE" dirty="0">
                <a:latin typeface="Calibri Light" panose="020F0302020204030204" pitchFamily="34" charset="0"/>
                <a:cs typeface="Calibri Light" panose="020F0302020204030204" pitchFamily="34" charset="0"/>
              </a:rPr>
              <a:t>BUP Region Skåne</a:t>
            </a:r>
          </a:p>
        </p:txBody>
      </p:sp>
    </p:spTree>
    <p:extLst>
      <p:ext uri="{BB962C8B-B14F-4D97-AF65-F5344CB8AC3E}">
        <p14:creationId xmlns:p14="http://schemas.microsoft.com/office/powerpoint/2010/main" val="289322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48EBEE2-CAE3-4561-9338-C36572E9E7E3}"/>
              </a:ext>
            </a:extLst>
          </p:cNvPr>
          <p:cNvSpPr>
            <a:spLocks noGrp="1" noChangeArrowheads="1"/>
          </p:cNvSpPr>
          <p:nvPr>
            <p:ph type="title"/>
          </p:nvPr>
        </p:nvSpPr>
        <p:spPr>
          <a:xfrm>
            <a:off x="609600" y="115768"/>
            <a:ext cx="10972800" cy="1143000"/>
          </a:xfrm>
        </p:spPr>
        <p:txBody>
          <a:bodyPr>
            <a:normAutofit fontScale="90000"/>
          </a:bodyPr>
          <a:lstStyle/>
          <a:p>
            <a:r>
              <a:rPr lang="sv-SE" altLang="sv-SE" sz="4400" dirty="0" err="1">
                <a:latin typeface="Calibri" panose="020F0502020204030204" pitchFamily="34" charset="0"/>
                <a:cs typeface="Calibri" panose="020F0502020204030204" pitchFamily="34" charset="0"/>
              </a:rPr>
              <a:t>Regleringsstöd</a:t>
            </a:r>
            <a:r>
              <a:rPr lang="sv-SE" altLang="sv-SE" sz="4400" dirty="0">
                <a:latin typeface="Calibri" panose="020F0502020204030204" pitchFamily="34" charset="0"/>
                <a:cs typeface="Calibri" panose="020F0502020204030204" pitchFamily="34" charset="0"/>
              </a:rPr>
              <a:t> centralt i utvecklingspsykologin</a:t>
            </a:r>
            <a:br>
              <a:rPr lang="sv-SE" altLang="sv-SE" sz="4400" dirty="0">
                <a:latin typeface="Calibri" panose="020F0502020204030204" pitchFamily="34" charset="0"/>
                <a:cs typeface="Calibri" panose="020F0502020204030204" pitchFamily="34" charset="0"/>
              </a:rPr>
            </a:br>
            <a:r>
              <a:rPr lang="sv-SE" altLang="sv-SE" sz="4400" dirty="0">
                <a:latin typeface="Calibri" panose="020F0502020204030204" pitchFamily="34" charset="0"/>
                <a:cs typeface="Calibri" panose="020F0502020204030204" pitchFamily="34" charset="0"/>
              </a:rPr>
              <a:t>Den (affekt)reglerande andre</a:t>
            </a:r>
            <a:br>
              <a:rPr lang="sv-SE" altLang="sv-SE" sz="4000" dirty="0"/>
            </a:br>
            <a:endParaRPr lang="sv-SE" altLang="sv-SE" sz="4000" dirty="0"/>
          </a:p>
        </p:txBody>
      </p:sp>
      <p:sp>
        <p:nvSpPr>
          <p:cNvPr id="19459" name="Rectangle 3">
            <a:extLst>
              <a:ext uri="{FF2B5EF4-FFF2-40B4-BE49-F238E27FC236}">
                <a16:creationId xmlns:a16="http://schemas.microsoft.com/office/drawing/2014/main" id="{DD8059DB-DBA6-4493-8B1A-6FB899603692}"/>
              </a:ext>
            </a:extLst>
          </p:cNvPr>
          <p:cNvSpPr>
            <a:spLocks noGrp="1" noChangeArrowheads="1"/>
          </p:cNvSpPr>
          <p:nvPr>
            <p:ph type="body" sz="half" idx="2"/>
          </p:nvPr>
        </p:nvSpPr>
        <p:spPr>
          <a:xfrm>
            <a:off x="6197600" y="1600202"/>
            <a:ext cx="4434904" cy="4525962"/>
          </a:xfrm>
        </p:spPr>
        <p:txBody>
          <a:bodyPr>
            <a:normAutofit/>
          </a:bodyPr>
          <a:lstStyle/>
          <a:p>
            <a:pPr>
              <a:lnSpc>
                <a:spcPct val="90000"/>
              </a:lnSpc>
              <a:defRPr/>
            </a:pPr>
            <a:endParaRPr lang="sv-SE" altLang="sv-SE" sz="2000" dirty="0"/>
          </a:p>
          <a:p>
            <a:pPr>
              <a:lnSpc>
                <a:spcPct val="90000"/>
              </a:lnSpc>
              <a:defRPr/>
            </a:pPr>
            <a:r>
              <a:rPr lang="sv-SE" altLang="sv-SE" sz="2400" b="1" dirty="0">
                <a:latin typeface="Calibri Light" panose="020F0302020204030204" pitchFamily="34" charset="0"/>
                <a:cs typeface="Calibri Light" panose="020F0302020204030204" pitchFamily="34" charset="0"/>
              </a:rPr>
              <a:t>Reglering av tillstånd, mat/sömn –rytm, fysik närhet, avspänning, vitalitetsaffekt </a:t>
            </a:r>
          </a:p>
          <a:p>
            <a:pPr>
              <a:lnSpc>
                <a:spcPct val="90000"/>
              </a:lnSpc>
              <a:defRPr/>
            </a:pPr>
            <a:r>
              <a:rPr lang="sv-SE" altLang="sv-SE" sz="2400" dirty="0">
                <a:latin typeface="Calibri Light" panose="020F0302020204030204" pitchFamily="34" charset="0"/>
                <a:cs typeface="Calibri Light" panose="020F0302020204030204" pitchFamily="34" charset="0"/>
              </a:rPr>
              <a:t>Synkronisering av känslor, spegling</a:t>
            </a:r>
          </a:p>
          <a:p>
            <a:pPr>
              <a:lnSpc>
                <a:spcPct val="90000"/>
              </a:lnSpc>
              <a:defRPr/>
            </a:pPr>
            <a:r>
              <a:rPr lang="sv-SE" altLang="sv-SE" sz="2400" dirty="0">
                <a:latin typeface="Calibri Light" panose="020F0302020204030204" pitchFamily="34" charset="0"/>
                <a:cs typeface="Calibri Light" panose="020F0302020204030204" pitchFamily="34" charset="0"/>
              </a:rPr>
              <a:t>Dela känslor,-Intoning, socialt refererande</a:t>
            </a:r>
          </a:p>
          <a:p>
            <a:pPr>
              <a:lnSpc>
                <a:spcPct val="90000"/>
              </a:lnSpc>
              <a:defRPr/>
            </a:pPr>
            <a:r>
              <a:rPr lang="sv-SE" altLang="sv-SE" sz="2400" dirty="0">
                <a:latin typeface="Calibri Light" panose="020F0302020204030204" pitchFamily="34" charset="0"/>
                <a:cs typeface="Calibri Light" panose="020F0302020204030204" pitchFamily="34" charset="0"/>
              </a:rPr>
              <a:t>Integrering, benämna känslor </a:t>
            </a:r>
          </a:p>
          <a:p>
            <a:pPr>
              <a:lnSpc>
                <a:spcPct val="90000"/>
              </a:lnSpc>
              <a:defRPr/>
            </a:pPr>
            <a:r>
              <a:rPr lang="sv-SE" altLang="sv-SE" sz="2400" dirty="0">
                <a:latin typeface="Calibri Light" panose="020F0302020204030204" pitchFamily="34" charset="0"/>
                <a:cs typeface="Calibri Light" panose="020F0302020204030204" pitchFamily="34" charset="0"/>
              </a:rPr>
              <a:t>Integrering, berättelser om känslor, hur saker hänger samman</a:t>
            </a:r>
          </a:p>
          <a:p>
            <a:pPr>
              <a:lnSpc>
                <a:spcPct val="90000"/>
              </a:lnSpc>
              <a:defRPr/>
            </a:pPr>
            <a:endParaRPr lang="sv-SE" altLang="sv-SE" sz="2400" dirty="0">
              <a:latin typeface="Calibri Light" panose="020F0302020204030204" pitchFamily="34" charset="0"/>
              <a:cs typeface="Calibri Light" panose="020F0302020204030204" pitchFamily="34" charset="0"/>
            </a:endParaRPr>
          </a:p>
          <a:p>
            <a:pPr marL="0" indent="0">
              <a:lnSpc>
                <a:spcPct val="90000"/>
              </a:lnSpc>
              <a:buNone/>
              <a:defRPr/>
            </a:pPr>
            <a:endParaRPr lang="sv-SE" altLang="sv-SE" sz="1800" dirty="0">
              <a:latin typeface="Calibri Light" panose="020F0302020204030204" pitchFamily="34" charset="0"/>
              <a:cs typeface="Calibri Light" panose="020F0302020204030204" pitchFamily="34" charset="0"/>
            </a:endParaRPr>
          </a:p>
          <a:p>
            <a:pPr marL="0" indent="0">
              <a:lnSpc>
                <a:spcPct val="90000"/>
              </a:lnSpc>
              <a:buNone/>
              <a:defRPr/>
            </a:pPr>
            <a:endParaRPr lang="sv-SE" altLang="sv-SE" sz="2000" dirty="0"/>
          </a:p>
        </p:txBody>
      </p:sp>
      <p:sp>
        <p:nvSpPr>
          <p:cNvPr id="2" name="Platshållare för sidfot 1"/>
          <p:cNvSpPr>
            <a:spLocks noGrp="1"/>
          </p:cNvSpPr>
          <p:nvPr>
            <p:ph type="ftr" sz="quarter" idx="11"/>
          </p:nvPr>
        </p:nvSpPr>
        <p:spPr/>
        <p:txBody>
          <a:bodyPr/>
          <a:lstStyle/>
          <a:p>
            <a:pPr>
              <a:defRPr/>
            </a:pPr>
            <a:endParaRPr lang="sv-SE" dirty="0"/>
          </a:p>
        </p:txBody>
      </p:sp>
      <p:sp>
        <p:nvSpPr>
          <p:cNvPr id="3" name="Platshållare för innehåll 2">
            <a:extLst>
              <a:ext uri="{FF2B5EF4-FFF2-40B4-BE49-F238E27FC236}">
                <a16:creationId xmlns:a16="http://schemas.microsoft.com/office/drawing/2014/main" id="{DB66905F-3537-4547-90FD-C0BE8EF544C1}"/>
              </a:ext>
            </a:extLst>
          </p:cNvPr>
          <p:cNvSpPr>
            <a:spLocks noGrp="1"/>
          </p:cNvSpPr>
          <p:nvPr>
            <p:ph sz="half" idx="1"/>
          </p:nvPr>
        </p:nvSpPr>
        <p:spPr/>
        <p:txBody>
          <a:bodyPr/>
          <a:lstStyle/>
          <a:p>
            <a:endParaRPr lang="sv-SE"/>
          </a:p>
        </p:txBody>
      </p:sp>
      <p:pic>
        <p:nvPicPr>
          <p:cNvPr id="4" name="Platshållare för innehåll 4">
            <a:extLst>
              <a:ext uri="{FF2B5EF4-FFF2-40B4-BE49-F238E27FC236}">
                <a16:creationId xmlns:a16="http://schemas.microsoft.com/office/drawing/2014/main" id="{36335628-F75C-4AED-972C-7AF564DCE7D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0850" y="2060848"/>
            <a:ext cx="4873102" cy="3251055"/>
          </a:xfrm>
          <a:prstGeom prst="rect">
            <a:avLst/>
          </a:prstGeom>
        </p:spPr>
      </p:pic>
      <p:sp>
        <p:nvSpPr>
          <p:cNvPr id="10" name="textruta 9">
            <a:extLst>
              <a:ext uri="{FF2B5EF4-FFF2-40B4-BE49-F238E27FC236}">
                <a16:creationId xmlns:a16="http://schemas.microsoft.com/office/drawing/2014/main" id="{0B6D3062-0FC1-4B57-A977-A47394063645}"/>
              </a:ext>
            </a:extLst>
          </p:cNvPr>
          <p:cNvSpPr txBox="1"/>
          <p:nvPr/>
        </p:nvSpPr>
        <p:spPr>
          <a:xfrm>
            <a:off x="6613364" y="6095096"/>
            <a:ext cx="6107372" cy="286232"/>
          </a:xfrm>
          <a:prstGeom prst="rect">
            <a:avLst/>
          </a:prstGeom>
          <a:noFill/>
        </p:spPr>
        <p:txBody>
          <a:bodyPr wrap="square">
            <a:spAutoFit/>
          </a:bodyPr>
          <a:lstStyle/>
          <a:p>
            <a:pPr marL="0" indent="0">
              <a:lnSpc>
                <a:spcPct val="90000"/>
              </a:lnSpc>
              <a:buNone/>
              <a:defRPr/>
            </a:pPr>
            <a:r>
              <a:rPr lang="sv-SE" altLang="sv-SE" sz="1400" dirty="0">
                <a:latin typeface="Calibri Light" panose="020F0302020204030204" pitchFamily="34" charset="0"/>
                <a:cs typeface="Calibri Light" panose="020F0302020204030204" pitchFamily="34" charset="0"/>
              </a:rPr>
              <a:t>(</a:t>
            </a:r>
            <a:r>
              <a:rPr lang="sv-SE" altLang="sv-SE" sz="1400" dirty="0" err="1">
                <a:latin typeface="Calibri Light" panose="020F0302020204030204" pitchFamily="34" charset="0"/>
                <a:cs typeface="Calibri Light" panose="020F0302020204030204" pitchFamily="34" charset="0"/>
              </a:rPr>
              <a:t>Bjorg</a:t>
            </a:r>
            <a:r>
              <a:rPr lang="sv-SE" altLang="sv-SE" sz="1400" dirty="0">
                <a:latin typeface="Calibri Light" panose="020F0302020204030204" pitchFamily="34" charset="0"/>
                <a:cs typeface="Calibri Light" panose="020F0302020204030204" pitchFamily="34" charset="0"/>
              </a:rPr>
              <a:t>  </a:t>
            </a:r>
            <a:r>
              <a:rPr lang="sv-SE" altLang="sv-SE" sz="1400" dirty="0" err="1">
                <a:latin typeface="Calibri Light" panose="020F0302020204030204" pitchFamily="34" charset="0"/>
                <a:cs typeface="Calibri Light" panose="020F0302020204030204" pitchFamily="34" charset="0"/>
              </a:rPr>
              <a:t>Roed</a:t>
            </a:r>
            <a:r>
              <a:rPr lang="sv-SE" altLang="sv-SE" sz="1400" dirty="0">
                <a:latin typeface="Calibri Light" panose="020F0302020204030204" pitchFamily="34" charset="0"/>
                <a:cs typeface="Calibri Light" panose="020F0302020204030204" pitchFamily="34" charset="0"/>
              </a:rPr>
              <a:t> Hansen, 2010)</a:t>
            </a:r>
          </a:p>
        </p:txBody>
      </p:sp>
    </p:spTree>
    <p:extLst>
      <p:ext uri="{BB962C8B-B14F-4D97-AF65-F5344CB8AC3E}">
        <p14:creationId xmlns:p14="http://schemas.microsoft.com/office/powerpoint/2010/main" val="379520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58D7E4-0798-4355-8A91-11E4F992A14D}"/>
              </a:ext>
            </a:extLst>
          </p:cNvPr>
          <p:cNvSpPr>
            <a:spLocks noGrp="1"/>
          </p:cNvSpPr>
          <p:nvPr>
            <p:ph type="title"/>
          </p:nvPr>
        </p:nvSpPr>
        <p:spPr/>
        <p:txBody>
          <a:bodyPr>
            <a:noAutofit/>
          </a:bodyPr>
          <a:lstStyle/>
          <a:p>
            <a:pPr>
              <a:lnSpc>
                <a:spcPct val="90000"/>
              </a:lnSpc>
            </a:pPr>
            <a:r>
              <a:rPr lang="sv-SE" dirty="0">
                <a:latin typeface="Calibri" panose="020F0502020204030204" pitchFamily="34" charset="0"/>
                <a:cs typeface="Calibri" panose="020F0502020204030204" pitchFamily="34" charset="0"/>
              </a:rPr>
              <a:t>Anknytningspersonen som ”psykologisk sköld” i en traumatisk situation </a:t>
            </a:r>
          </a:p>
        </p:txBody>
      </p:sp>
      <p:sp>
        <p:nvSpPr>
          <p:cNvPr id="5" name="Platshållare för innehåll 4">
            <a:extLst>
              <a:ext uri="{FF2B5EF4-FFF2-40B4-BE49-F238E27FC236}">
                <a16:creationId xmlns:a16="http://schemas.microsoft.com/office/drawing/2014/main" id="{737485BD-1335-4831-9460-82779F1F755E}"/>
              </a:ext>
            </a:extLst>
          </p:cNvPr>
          <p:cNvSpPr>
            <a:spLocks noGrp="1"/>
          </p:cNvSpPr>
          <p:nvPr>
            <p:ph sz="half" idx="1"/>
          </p:nvPr>
        </p:nvSpPr>
        <p:spPr/>
        <p:txBody>
          <a:bodyPr/>
          <a:lstStyle/>
          <a:p>
            <a:endParaRPr lang="sv-SE" dirty="0"/>
          </a:p>
          <a:p>
            <a:endParaRPr lang="sv-SE" dirty="0"/>
          </a:p>
          <a:p>
            <a:r>
              <a:rPr lang="sv-SE" dirty="0">
                <a:latin typeface="Calibri Light" panose="020F0302020204030204" pitchFamily="34" charset="0"/>
                <a:cs typeface="Calibri Light" panose="020F0302020204030204" pitchFamily="34" charset="0"/>
              </a:rPr>
              <a:t>Förälderns faktiska förmåga att lugna trots stress avgörande</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Det finns situationer som är  övermäktiga för alla</a:t>
            </a:r>
          </a:p>
        </p:txBody>
      </p:sp>
      <p:sp>
        <p:nvSpPr>
          <p:cNvPr id="6" name="Platshållare för innehåll 5">
            <a:extLst>
              <a:ext uri="{FF2B5EF4-FFF2-40B4-BE49-F238E27FC236}">
                <a16:creationId xmlns:a16="http://schemas.microsoft.com/office/drawing/2014/main" id="{271AC45C-57A1-400D-8D9C-30E8B0A6FCA8}"/>
              </a:ext>
            </a:extLst>
          </p:cNvPr>
          <p:cNvSpPr>
            <a:spLocks noGrp="1"/>
          </p:cNvSpPr>
          <p:nvPr>
            <p:ph sz="half" idx="2"/>
          </p:nvPr>
        </p:nvSpPr>
        <p:spPr/>
        <p:txBody>
          <a:bodyPr/>
          <a:lstStyle/>
          <a:p>
            <a:endParaRPr lang="sv-SE" dirty="0"/>
          </a:p>
        </p:txBody>
      </p:sp>
      <p:pic>
        <p:nvPicPr>
          <p:cNvPr id="63490" name="Bild 6">
            <a:extLst>
              <a:ext uri="{FF2B5EF4-FFF2-40B4-BE49-F238E27FC236}">
                <a16:creationId xmlns:a16="http://schemas.microsoft.com/office/drawing/2014/main" id="{E844CBD3-E419-4DA9-A676-3647B81B15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0057" y="1700809"/>
            <a:ext cx="4158462"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93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15FAD6BA-5246-46CE-85D6-139577816802}"/>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Anknytningspersonen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klarar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att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lugna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traumatisk</a:t>
            </a:r>
            <a:r>
              <a:rPr lang="en-US" dirty="0">
                <a:latin typeface="Calibri" panose="020F0502020204030204" pitchFamily="34" charset="0"/>
                <a:cs typeface="Calibri" panose="020F0502020204030204" pitchFamily="34" charset="0"/>
              </a:rPr>
              <a:t> situation</a:t>
            </a:r>
          </a:p>
        </p:txBody>
      </p:sp>
      <p:sp>
        <p:nvSpPr>
          <p:cNvPr id="4" name="Platshållare för innehåll 3">
            <a:extLst>
              <a:ext uri="{FF2B5EF4-FFF2-40B4-BE49-F238E27FC236}">
                <a16:creationId xmlns:a16="http://schemas.microsoft.com/office/drawing/2014/main" id="{2941E2C8-8068-4627-B031-A86C98CE5FA9}"/>
              </a:ext>
            </a:extLst>
          </p:cNvPr>
          <p:cNvSpPr>
            <a:spLocks noGrp="1"/>
          </p:cNvSpPr>
          <p:nvPr>
            <p:ph sz="half" idx="1"/>
          </p:nvPr>
        </p:nvSpPr>
        <p:spPr/>
        <p:txBody>
          <a:bodyPr/>
          <a:lstStyle/>
          <a:p>
            <a:endParaRPr lang="sv-SE" dirty="0"/>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Den psykologiska skölden brister</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Trauma i kontext av bristande reglering</a:t>
            </a:r>
          </a:p>
        </p:txBody>
      </p:sp>
      <p:sp>
        <p:nvSpPr>
          <p:cNvPr id="5" name="Platshållare för innehåll 4">
            <a:extLst>
              <a:ext uri="{FF2B5EF4-FFF2-40B4-BE49-F238E27FC236}">
                <a16:creationId xmlns:a16="http://schemas.microsoft.com/office/drawing/2014/main" id="{85F313DF-D1EA-4859-A3BC-B3BDD8097429}"/>
              </a:ext>
            </a:extLst>
          </p:cNvPr>
          <p:cNvSpPr>
            <a:spLocks noGrp="1"/>
          </p:cNvSpPr>
          <p:nvPr>
            <p:ph sz="half" idx="2"/>
          </p:nvPr>
        </p:nvSpPr>
        <p:spPr/>
        <p:txBody>
          <a:bodyPr/>
          <a:lstStyle/>
          <a:p>
            <a:endParaRPr lang="sv-SE"/>
          </a:p>
        </p:txBody>
      </p:sp>
      <p:pic>
        <p:nvPicPr>
          <p:cNvPr id="62466" name="Bild 1">
            <a:extLst>
              <a:ext uri="{FF2B5EF4-FFF2-40B4-BE49-F238E27FC236}">
                <a16:creationId xmlns:a16="http://schemas.microsoft.com/office/drawing/2014/main" id="{A00A4080-111F-42F9-BE5C-04021B5B91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7600" y="1600200"/>
            <a:ext cx="4288349"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B62C02AC-8794-48A5-ACA5-8E506EC93A8A}"/>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Anknytningspersonen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traumatiserande</a:t>
            </a:r>
            <a:r>
              <a:rPr lang="en-US" dirty="0">
                <a:latin typeface="Calibri" panose="020F0502020204030204" pitchFamily="34" charset="0"/>
                <a:cs typeface="Calibri" panose="020F0502020204030204" pitchFamily="34" charset="0"/>
              </a:rPr>
              <a:t> </a:t>
            </a:r>
          </a:p>
        </p:txBody>
      </p:sp>
      <p:sp>
        <p:nvSpPr>
          <p:cNvPr id="4" name="Platshållare för innehåll 3">
            <a:extLst>
              <a:ext uri="{FF2B5EF4-FFF2-40B4-BE49-F238E27FC236}">
                <a16:creationId xmlns:a16="http://schemas.microsoft.com/office/drawing/2014/main" id="{055B966B-5C27-4AD6-909A-681D90A83273}"/>
              </a:ext>
            </a:extLst>
          </p:cNvPr>
          <p:cNvSpPr>
            <a:spLocks noGrp="1"/>
          </p:cNvSpPr>
          <p:nvPr>
            <p:ph sz="half" idx="1"/>
          </p:nvPr>
        </p:nvSpPr>
        <p:spPr/>
        <p:txBody>
          <a:bodyPr/>
          <a:lstStyle/>
          <a:p>
            <a:endParaRPr lang="sv-SE" dirty="0"/>
          </a:p>
          <a:p>
            <a:endParaRPr lang="sv-SE" dirty="0"/>
          </a:p>
          <a:p>
            <a:r>
              <a:rPr lang="sv-SE" dirty="0">
                <a:latin typeface="Calibri Light" panose="020F0302020204030204" pitchFamily="34" charset="0"/>
                <a:cs typeface="Calibri Light" panose="020F0302020204030204" pitchFamily="34" charset="0"/>
              </a:rPr>
              <a:t>Den som ska trygga står för fara</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Närhet associeras med hot</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Anknytningssystemet kollapsar, desorganiserad anknytning</a:t>
            </a:r>
          </a:p>
        </p:txBody>
      </p:sp>
      <p:sp>
        <p:nvSpPr>
          <p:cNvPr id="5" name="Platshållare för innehåll 4">
            <a:extLst>
              <a:ext uri="{FF2B5EF4-FFF2-40B4-BE49-F238E27FC236}">
                <a16:creationId xmlns:a16="http://schemas.microsoft.com/office/drawing/2014/main" id="{31BA45FF-33D9-437B-A361-F022BE90C116}"/>
              </a:ext>
            </a:extLst>
          </p:cNvPr>
          <p:cNvSpPr>
            <a:spLocks noGrp="1"/>
          </p:cNvSpPr>
          <p:nvPr>
            <p:ph sz="half" idx="2"/>
          </p:nvPr>
        </p:nvSpPr>
        <p:spPr/>
        <p:txBody>
          <a:bodyPr/>
          <a:lstStyle/>
          <a:p>
            <a:endParaRPr lang="sv-SE"/>
          </a:p>
        </p:txBody>
      </p:sp>
      <p:pic>
        <p:nvPicPr>
          <p:cNvPr id="66562" name="Bild 2">
            <a:extLst>
              <a:ext uri="{FF2B5EF4-FFF2-40B4-BE49-F238E27FC236}">
                <a16:creationId xmlns:a16="http://schemas.microsoft.com/office/drawing/2014/main" id="{2372B37D-8149-41FD-AB3A-DFC54DD859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7136" y="1600201"/>
            <a:ext cx="4344924"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25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DEF73-FA79-4840-9EC1-94219E26EBFD}"/>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Innehåll:</a:t>
            </a:r>
          </a:p>
        </p:txBody>
      </p:sp>
      <p:sp>
        <p:nvSpPr>
          <p:cNvPr id="3" name="Platshållare för innehåll 2">
            <a:extLst>
              <a:ext uri="{FF2B5EF4-FFF2-40B4-BE49-F238E27FC236}">
                <a16:creationId xmlns:a16="http://schemas.microsoft.com/office/drawing/2014/main" id="{83EBA157-AFC1-4DC3-B93B-B91D54E79523}"/>
              </a:ext>
            </a:extLst>
          </p:cNvPr>
          <p:cNvSpPr>
            <a:spLocks noGrp="1"/>
          </p:cNvSpPr>
          <p:nvPr>
            <p:ph idx="1"/>
          </p:nvPr>
        </p:nvSpPr>
        <p:spPr>
          <a:xfrm>
            <a:off x="609600" y="1124744"/>
            <a:ext cx="10454952" cy="4896544"/>
          </a:xfrm>
        </p:spPr>
        <p:txBody>
          <a:bodyPr>
            <a:normAutofit/>
          </a:bodyPr>
          <a:lstStyle/>
          <a:p>
            <a:pPr marL="0" indent="0">
              <a:buNone/>
            </a:pPr>
            <a:endParaRPr lang="sv-SE" b="1"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Små barns utsatthet och sårbarhet</a:t>
            </a:r>
          </a:p>
          <a:p>
            <a:pPr marL="0" indent="0">
              <a:buNone/>
            </a:pPr>
            <a:r>
              <a:rPr lang="sv-SE" dirty="0">
                <a:latin typeface="Calibri Light" panose="020F0302020204030204" pitchFamily="34" charset="0"/>
                <a:cs typeface="Calibri Light" panose="020F0302020204030204" pitchFamily="34" charset="0"/>
              </a:rPr>
              <a:t>Vikten av </a:t>
            </a:r>
            <a:r>
              <a:rPr lang="sv-SE" dirty="0" err="1">
                <a:latin typeface="Calibri Light" panose="020F0302020204030204" pitchFamily="34" charset="0"/>
                <a:cs typeface="Calibri Light" panose="020F0302020204030204" pitchFamily="34" charset="0"/>
              </a:rPr>
              <a:t>regleringsstöd</a:t>
            </a:r>
            <a:endParaRPr lang="sv-SE" dirty="0">
              <a:latin typeface="Calibri Light" panose="020F0302020204030204" pitchFamily="34" charset="0"/>
              <a:cs typeface="Calibri Light" panose="020F0302020204030204" pitchFamily="34" charset="0"/>
            </a:endParaRPr>
          </a:p>
          <a:p>
            <a:pPr marL="0" indent="0">
              <a:buNone/>
            </a:pPr>
            <a:r>
              <a:rPr lang="sv-SE" b="1" dirty="0">
                <a:latin typeface="Calibri Light" panose="020F0302020204030204" pitchFamily="34" charset="0"/>
                <a:cs typeface="Calibri Light" panose="020F0302020204030204" pitchFamily="34" charset="0"/>
              </a:rPr>
              <a:t>Konsekvenser av trauman under småbarnsåren</a:t>
            </a:r>
          </a:p>
          <a:p>
            <a:pPr marL="0" indent="0">
              <a:buNone/>
            </a:pPr>
            <a:r>
              <a:rPr lang="sv-SE" dirty="0">
                <a:latin typeface="Calibri Light" panose="020F0302020204030204" pitchFamily="34" charset="0"/>
                <a:cs typeface="Calibri Light" panose="020F0302020204030204" pitchFamily="34" charset="0"/>
              </a:rPr>
              <a:t>Vilka är symtomen och hur ser vi dem? </a:t>
            </a:r>
          </a:p>
          <a:p>
            <a:pPr marL="0" indent="0">
              <a:buNone/>
            </a:pPr>
            <a:r>
              <a:rPr lang="sv-SE" dirty="0">
                <a:latin typeface="Calibri Light" panose="020F0302020204030204" pitchFamily="34" charset="0"/>
                <a:cs typeface="Calibri Light" panose="020F0302020204030204" pitchFamily="34" charset="0"/>
              </a:rPr>
              <a:t>Något om kartläggning och bedömning</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Behandling</a:t>
            </a:r>
          </a:p>
          <a:p>
            <a:endParaRPr lang="sv-SE"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80537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864124-E8D9-4E9C-9089-01A6004C270B}"/>
              </a:ext>
            </a:extLst>
          </p:cNvPr>
          <p:cNvSpPr>
            <a:spLocks noGrp="1"/>
          </p:cNvSpPr>
          <p:nvPr>
            <p:ph type="title"/>
          </p:nvPr>
        </p:nvSpPr>
        <p:spPr>
          <a:xfrm>
            <a:off x="578049" y="332656"/>
            <a:ext cx="10972800" cy="1143000"/>
          </a:xfrm>
        </p:spPr>
        <p:txBody>
          <a:bodyPr/>
          <a:lstStyle/>
          <a:p>
            <a:r>
              <a:rPr lang="sv-SE" dirty="0" err="1">
                <a:latin typeface="Calibri" panose="020F0502020204030204" pitchFamily="34" charset="0"/>
                <a:cs typeface="Calibri" panose="020F0502020204030204" pitchFamily="34" charset="0"/>
              </a:rPr>
              <a:t>Regleringsstöd</a:t>
            </a:r>
            <a:r>
              <a:rPr lang="sv-SE" dirty="0">
                <a:latin typeface="Calibri" panose="020F0502020204030204" pitchFamily="34" charset="0"/>
                <a:cs typeface="Calibri" panose="020F0502020204030204" pitchFamily="34" charset="0"/>
              </a:rPr>
              <a:t> centralt vid traumatisering</a:t>
            </a:r>
          </a:p>
        </p:txBody>
      </p:sp>
      <p:sp>
        <p:nvSpPr>
          <p:cNvPr id="3" name="Platshållare för innehåll 2">
            <a:extLst>
              <a:ext uri="{FF2B5EF4-FFF2-40B4-BE49-F238E27FC236}">
                <a16:creationId xmlns:a16="http://schemas.microsoft.com/office/drawing/2014/main" id="{C6C0B43A-B7FA-4764-B96A-7013F7725247}"/>
              </a:ext>
            </a:extLst>
          </p:cNvPr>
          <p:cNvSpPr>
            <a:spLocks noGrp="1"/>
          </p:cNvSpPr>
          <p:nvPr>
            <p:ph sz="half" idx="1"/>
          </p:nvPr>
        </p:nvSpPr>
        <p:spPr>
          <a:xfrm>
            <a:off x="592112" y="1600199"/>
            <a:ext cx="5384800" cy="4525963"/>
          </a:xfrm>
        </p:spPr>
        <p:txBody>
          <a:bodyPr/>
          <a:lstStyle/>
          <a:p>
            <a:endParaRPr lang="sv-SE" sz="1800" b="0" i="0" u="none" strike="noStrike" baseline="0" dirty="0">
              <a:latin typeface="Arial" panose="020B0604020202020204" pitchFamily="34" charset="0"/>
            </a:endParaRPr>
          </a:p>
          <a:p>
            <a:pPr marL="0" indent="0">
              <a:buNone/>
            </a:pPr>
            <a:endParaRPr lang="sv-SE" sz="3600" b="0" i="0" u="none" strike="noStrike" baseline="0" dirty="0">
              <a:latin typeface="Calibri Light" panose="020F0302020204030204" pitchFamily="34" charset="0"/>
              <a:cs typeface="Calibri Light" panose="020F0302020204030204" pitchFamily="34" charset="0"/>
            </a:endParaRPr>
          </a:p>
          <a:p>
            <a:pPr marL="0" indent="0">
              <a:buNone/>
            </a:pPr>
            <a:r>
              <a:rPr lang="sv-SE" sz="3600" b="0" i="0" u="none" strike="noStrike" baseline="0" dirty="0">
                <a:latin typeface="Calibri Light" panose="020F0302020204030204" pitchFamily="34" charset="0"/>
                <a:cs typeface="Calibri Light" panose="020F0302020204030204" pitchFamily="34" charset="0"/>
              </a:rPr>
              <a:t>Trauman som sker i kontext av bristande </a:t>
            </a:r>
            <a:r>
              <a:rPr lang="sv-SE" sz="3600" b="0" i="0" u="none" strike="noStrike" baseline="0" dirty="0" err="1">
                <a:latin typeface="Calibri Light" panose="020F0302020204030204" pitchFamily="34" charset="0"/>
                <a:cs typeface="Calibri Light" panose="020F0302020204030204" pitchFamily="34" charset="0"/>
              </a:rPr>
              <a:t>regleringsstöd</a:t>
            </a:r>
            <a:r>
              <a:rPr lang="sv-SE" sz="3600" b="0" i="0" u="none" strike="noStrike" baseline="0" dirty="0">
                <a:latin typeface="Calibri Light" panose="020F0302020204030204" pitchFamily="34" charset="0"/>
                <a:cs typeface="Calibri Light" panose="020F0302020204030204" pitchFamily="34" charset="0"/>
              </a:rPr>
              <a:t> får mest allvarliga konsekvenser</a:t>
            </a:r>
          </a:p>
          <a:p>
            <a:pPr algn="l"/>
            <a:endParaRPr lang="sv-SE" sz="1800" b="0" i="0" u="none" strike="noStrike" baseline="0" dirty="0">
              <a:latin typeface="Arial" panose="020B0604020202020204" pitchFamily="34" charset="0"/>
            </a:endParaRPr>
          </a:p>
        </p:txBody>
      </p:sp>
      <p:sp>
        <p:nvSpPr>
          <p:cNvPr id="4" name="Platshållare för innehåll 3">
            <a:extLst>
              <a:ext uri="{FF2B5EF4-FFF2-40B4-BE49-F238E27FC236}">
                <a16:creationId xmlns:a16="http://schemas.microsoft.com/office/drawing/2014/main" id="{97E1090D-FB52-4BFC-998B-4D33901CF965}"/>
              </a:ext>
            </a:extLst>
          </p:cNvPr>
          <p:cNvSpPr>
            <a:spLocks noGrp="1"/>
          </p:cNvSpPr>
          <p:nvPr>
            <p:ph sz="half" idx="2"/>
          </p:nvPr>
        </p:nvSpPr>
        <p:spPr>
          <a:xfrm>
            <a:off x="12310863" y="3047232"/>
            <a:ext cx="5384800" cy="4525963"/>
          </a:xfrm>
        </p:spPr>
        <p:txBody>
          <a:bodyPr/>
          <a:lstStyle/>
          <a:p>
            <a:endParaRPr lang="sv-SE" dirty="0"/>
          </a:p>
        </p:txBody>
      </p:sp>
      <p:pic>
        <p:nvPicPr>
          <p:cNvPr id="75778" name="Bild 5">
            <a:extLst>
              <a:ext uri="{FF2B5EF4-FFF2-40B4-BE49-F238E27FC236}">
                <a16:creationId xmlns:a16="http://schemas.microsoft.com/office/drawing/2014/main" id="{DA405F62-BCAC-4F4E-8CFD-7A5333077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89" y="2076450"/>
            <a:ext cx="49530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90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marL="0" indent="0">
              <a:buNone/>
            </a:pPr>
            <a:br>
              <a:rPr lang="sv-SE" sz="3300" dirty="0">
                <a:solidFill>
                  <a:schemeClr val="dk1"/>
                </a:solidFill>
                <a:latin typeface="Calibri"/>
                <a:ea typeface="Calibri"/>
                <a:cs typeface="Calibri"/>
                <a:sym typeface="Calibri"/>
              </a:rPr>
            </a:br>
            <a:br>
              <a:rPr lang="sv-SE" sz="3300" dirty="0">
                <a:solidFill>
                  <a:schemeClr val="dk1"/>
                </a:solidFill>
                <a:latin typeface="Calibri"/>
                <a:ea typeface="Calibri"/>
                <a:cs typeface="Calibri"/>
                <a:sym typeface="Calibri"/>
              </a:rPr>
            </a:br>
            <a:r>
              <a:rPr lang="sv-SE" sz="3300" dirty="0">
                <a:solidFill>
                  <a:schemeClr val="dk1"/>
                </a:solidFill>
                <a:latin typeface="Calibri"/>
                <a:ea typeface="Calibri"/>
                <a:cs typeface="Calibri"/>
                <a:sym typeface="Calibri"/>
              </a:rPr>
              <a:t>Traumatisk stress i kombination med bristande </a:t>
            </a:r>
            <a:r>
              <a:rPr lang="sv-SE" sz="3300" dirty="0" err="1">
                <a:solidFill>
                  <a:schemeClr val="dk1"/>
                </a:solidFill>
                <a:latin typeface="Calibri"/>
                <a:ea typeface="Calibri"/>
                <a:cs typeface="Calibri"/>
                <a:sym typeface="Calibri"/>
              </a:rPr>
              <a:t>regleringsstöd</a:t>
            </a:r>
            <a:r>
              <a:rPr lang="sv-SE" sz="3300" dirty="0">
                <a:solidFill>
                  <a:schemeClr val="dk1"/>
                </a:solidFill>
                <a:latin typeface="Calibri"/>
                <a:ea typeface="Calibri"/>
                <a:cs typeface="Calibri"/>
                <a:sym typeface="Calibri"/>
              </a:rPr>
              <a:t> formar barnets fungerande –utvecklingstrauma </a:t>
            </a:r>
            <a:br>
              <a:rPr lang="sv-SE" sz="3300" dirty="0">
                <a:solidFill>
                  <a:schemeClr val="dk1"/>
                </a:solidFill>
                <a:latin typeface="Calibri"/>
                <a:ea typeface="Calibri"/>
                <a:cs typeface="Calibri"/>
                <a:sym typeface="Calibri"/>
              </a:rPr>
            </a:br>
            <a:r>
              <a:rPr lang="sv-SE" sz="1400" dirty="0"/>
              <a:t>(Nordanger och </a:t>
            </a:r>
            <a:r>
              <a:rPr lang="sv-SE" sz="1400" dirty="0" err="1"/>
              <a:t>Braarud</a:t>
            </a:r>
            <a:r>
              <a:rPr lang="sv-SE" sz="1400" dirty="0"/>
              <a:t>, 2017)</a:t>
            </a:r>
            <a:br>
              <a:rPr lang="sv-SE" sz="1400" dirty="0"/>
            </a:br>
            <a:br>
              <a:rPr lang="sv-SE" sz="2400" b="1" i="0" u="none" strike="noStrike" cap="none" dirty="0">
                <a:solidFill>
                  <a:schemeClr val="dk1"/>
                </a:solidFill>
                <a:latin typeface="Calibri"/>
                <a:ea typeface="Calibri"/>
                <a:cs typeface="Calibri"/>
                <a:sym typeface="Calibri"/>
              </a:rPr>
            </a:br>
            <a:endParaRPr lang="sv-SE" dirty="0"/>
          </a:p>
        </p:txBody>
      </p:sp>
      <p:sp>
        <p:nvSpPr>
          <p:cNvPr id="566" name="Shape 566"/>
          <p:cNvSpPr txBox="1">
            <a:spLocks noGrp="1"/>
          </p:cNvSpPr>
          <p:nvPr>
            <p:ph idx="1"/>
          </p:nvPr>
        </p:nvSpPr>
        <p:spPr>
          <a:prstGeom prst="rect">
            <a:avLst/>
          </a:prstGeom>
          <a:noFill/>
          <a:ln>
            <a:noFill/>
          </a:ln>
        </p:spPr>
        <p:txBody>
          <a:bodyPr spcFirstLastPara="1" vert="horz" wrap="square" lIns="68569" tIns="34275" rIns="68569" bIns="34275" rtlCol="0" anchor="t" anchorCtr="0">
            <a:noAutofit/>
          </a:bodyPr>
          <a:lstStyle/>
          <a:p>
            <a:pPr marL="85725" indent="0" algn="ctr">
              <a:lnSpc>
                <a:spcPct val="100000"/>
              </a:lnSpc>
              <a:spcBef>
                <a:spcPts val="750"/>
              </a:spcBef>
              <a:buClr>
                <a:schemeClr val="dk1"/>
              </a:buClr>
              <a:buSzPts val="2380"/>
              <a:buNone/>
            </a:pPr>
            <a:r>
              <a:rPr lang="sv-SE" sz="2400" b="1" u="sng" dirty="0">
                <a:solidFill>
                  <a:schemeClr val="dk1"/>
                </a:solidFill>
                <a:latin typeface="Calibri"/>
                <a:ea typeface="Calibri"/>
                <a:cs typeface="Calibri"/>
                <a:sym typeface="Calibri"/>
              </a:rPr>
              <a:t>Våld/övergrepp</a:t>
            </a:r>
            <a:endParaRPr sz="2400" b="1" u="sng" dirty="0"/>
          </a:p>
          <a:p>
            <a:pPr marL="85725" indent="0" algn="ctr">
              <a:lnSpc>
                <a:spcPct val="100000"/>
              </a:lnSpc>
              <a:spcBef>
                <a:spcPts val="750"/>
              </a:spcBef>
              <a:buClr>
                <a:schemeClr val="dk1"/>
              </a:buClr>
              <a:buSzPts val="2380"/>
              <a:buNone/>
            </a:pPr>
            <a:r>
              <a:rPr lang="sv-SE" sz="2400" u="sng" dirty="0">
                <a:solidFill>
                  <a:schemeClr val="dk1"/>
                </a:solidFill>
                <a:latin typeface="Calibri"/>
                <a:ea typeface="Calibri"/>
                <a:cs typeface="Calibri"/>
                <a:sym typeface="Calibri"/>
              </a:rPr>
              <a:t>(exponering för traumatisk stress)</a:t>
            </a:r>
            <a:endParaRPr sz="2400" u="sng" dirty="0"/>
          </a:p>
          <a:p>
            <a:pPr marL="85725" indent="0" algn="ctr">
              <a:lnSpc>
                <a:spcPct val="100000"/>
              </a:lnSpc>
              <a:spcBef>
                <a:spcPts val="750"/>
              </a:spcBef>
              <a:buClr>
                <a:schemeClr val="dk1"/>
              </a:buClr>
              <a:buSzPts val="2380"/>
              <a:buNone/>
            </a:pPr>
            <a:r>
              <a:rPr lang="sv-SE" sz="2400" u="sng" dirty="0">
                <a:solidFill>
                  <a:schemeClr val="dk1"/>
                </a:solidFill>
                <a:latin typeface="Calibri"/>
                <a:ea typeface="Calibri"/>
                <a:cs typeface="Calibri"/>
                <a:sym typeface="Calibri"/>
              </a:rPr>
              <a:t>+</a:t>
            </a:r>
            <a:endParaRPr sz="2400" u="sng" dirty="0"/>
          </a:p>
          <a:p>
            <a:pPr marL="85725" indent="0" algn="ctr">
              <a:lnSpc>
                <a:spcPct val="100000"/>
              </a:lnSpc>
              <a:spcBef>
                <a:spcPts val="750"/>
              </a:spcBef>
              <a:buClr>
                <a:schemeClr val="dk1"/>
              </a:buClr>
              <a:buSzPts val="2380"/>
              <a:buNone/>
            </a:pPr>
            <a:r>
              <a:rPr lang="sv-SE" sz="2400" b="1" u="sng" dirty="0">
                <a:solidFill>
                  <a:schemeClr val="dk1"/>
                </a:solidFill>
                <a:latin typeface="Calibri"/>
                <a:ea typeface="Calibri"/>
                <a:cs typeface="Calibri"/>
                <a:sym typeface="Calibri"/>
              </a:rPr>
              <a:t>Omsorgssvikt</a:t>
            </a:r>
            <a:endParaRPr sz="2400" b="1" u="sng" dirty="0"/>
          </a:p>
          <a:p>
            <a:pPr marL="85725" indent="0" algn="ctr">
              <a:lnSpc>
                <a:spcPct val="100000"/>
              </a:lnSpc>
              <a:spcBef>
                <a:spcPts val="750"/>
              </a:spcBef>
              <a:buClr>
                <a:schemeClr val="dk1"/>
              </a:buClr>
              <a:buSzPts val="2380"/>
              <a:buNone/>
            </a:pPr>
            <a:r>
              <a:rPr lang="sv-SE" sz="2400" u="sng" dirty="0">
                <a:solidFill>
                  <a:schemeClr val="dk1"/>
                </a:solidFill>
                <a:latin typeface="Calibri"/>
                <a:ea typeface="Calibri"/>
                <a:cs typeface="Calibri"/>
                <a:sym typeface="Calibri"/>
              </a:rPr>
              <a:t>(bristande regleringsstöd)</a:t>
            </a:r>
            <a:endParaRPr sz="2400" u="sng" dirty="0"/>
          </a:p>
          <a:p>
            <a:pPr marL="85725" indent="0" algn="ctr">
              <a:lnSpc>
                <a:spcPct val="100000"/>
              </a:lnSpc>
              <a:spcBef>
                <a:spcPts val="750"/>
              </a:spcBef>
              <a:buClr>
                <a:schemeClr val="dk1"/>
              </a:buClr>
              <a:buSzPts val="2380"/>
              <a:buNone/>
            </a:pPr>
            <a:r>
              <a:rPr lang="sv-SE" sz="2400" u="sng" dirty="0">
                <a:solidFill>
                  <a:schemeClr val="dk1"/>
                </a:solidFill>
                <a:latin typeface="Calibri"/>
                <a:ea typeface="Calibri"/>
                <a:cs typeface="Calibri"/>
                <a:sym typeface="Calibri"/>
              </a:rPr>
              <a:t>↓</a:t>
            </a:r>
            <a:endParaRPr sz="2400" u="sng" dirty="0"/>
          </a:p>
          <a:p>
            <a:pPr marL="85725" indent="0" algn="ctr">
              <a:lnSpc>
                <a:spcPct val="100000"/>
              </a:lnSpc>
              <a:spcBef>
                <a:spcPts val="750"/>
              </a:spcBef>
              <a:buClr>
                <a:schemeClr val="dk1"/>
              </a:buClr>
              <a:buSzPts val="2380"/>
              <a:buNone/>
            </a:pPr>
            <a:r>
              <a:rPr lang="sv-SE" sz="2400" b="1" u="sng" dirty="0">
                <a:solidFill>
                  <a:schemeClr val="dk1"/>
                </a:solidFill>
                <a:latin typeface="Calibri"/>
                <a:ea typeface="Calibri"/>
                <a:cs typeface="Calibri"/>
                <a:sym typeface="Calibri"/>
              </a:rPr>
              <a:t>Hypersensitivt alarmsystem</a:t>
            </a:r>
            <a:endParaRPr sz="2400" b="1" u="sng" dirty="0"/>
          </a:p>
          <a:p>
            <a:pPr marL="85725" indent="0" algn="ctr">
              <a:lnSpc>
                <a:spcPct val="100000"/>
              </a:lnSpc>
              <a:spcBef>
                <a:spcPts val="750"/>
              </a:spcBef>
              <a:buClr>
                <a:schemeClr val="dk1"/>
              </a:buClr>
              <a:buSzPts val="2380"/>
              <a:buNone/>
            </a:pPr>
            <a:r>
              <a:rPr lang="sv-SE" sz="2400" u="sng" dirty="0">
                <a:solidFill>
                  <a:schemeClr val="dk1"/>
                </a:solidFill>
                <a:latin typeface="Calibri"/>
                <a:ea typeface="Calibri"/>
                <a:cs typeface="Calibri"/>
                <a:sym typeface="Calibri"/>
              </a:rPr>
              <a:t>+</a:t>
            </a:r>
            <a:endParaRPr sz="2400" u="sng" dirty="0"/>
          </a:p>
          <a:p>
            <a:pPr marL="85725" indent="0" algn="ctr">
              <a:lnSpc>
                <a:spcPct val="100000"/>
              </a:lnSpc>
              <a:spcBef>
                <a:spcPts val="750"/>
              </a:spcBef>
              <a:buClr>
                <a:schemeClr val="dk1"/>
              </a:buClr>
              <a:buSzPts val="2380"/>
              <a:buNone/>
            </a:pPr>
            <a:r>
              <a:rPr lang="sv-SE" sz="2400" b="1" u="sng" dirty="0">
                <a:solidFill>
                  <a:schemeClr val="dk1"/>
                </a:solidFill>
                <a:latin typeface="Calibri"/>
                <a:ea typeface="Calibri"/>
                <a:cs typeface="Calibri"/>
                <a:sym typeface="Calibri"/>
              </a:rPr>
              <a:t>Underutvecklat regleringssystem</a:t>
            </a:r>
            <a:endParaRPr sz="2400" b="1" u="sng" dirty="0"/>
          </a:p>
        </p:txBody>
      </p:sp>
      <p:sp>
        <p:nvSpPr>
          <p:cNvPr id="2" name="Slide Number Placeholder 1">
            <a:extLst>
              <a:ext uri="{FF2B5EF4-FFF2-40B4-BE49-F238E27FC236}">
                <a16:creationId xmlns:a16="http://schemas.microsoft.com/office/drawing/2014/main" id="{0E37B9D2-E149-D144-A0A9-BCE9F8E826B6}"/>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BA2DE6-AC34-4E18-95A3-502689D8202C}" type="slidenum">
              <a:rPr lang="sv-SE" smtClean="0"/>
              <a:pPr/>
              <a:t>16</a:t>
            </a:fld>
            <a:endParaRPr lang="sv-SE"/>
          </a:p>
        </p:txBody>
      </p:sp>
    </p:spTree>
    <p:extLst>
      <p:ext uri="{BB962C8B-B14F-4D97-AF65-F5344CB8AC3E}">
        <p14:creationId xmlns:p14="http://schemas.microsoft.com/office/powerpoint/2010/main" val="71876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EC8E10-8BBC-4156-A780-7B247D7A6CBE}"/>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Utvecklingstrauma ger regleringssvårigheter</a:t>
            </a:r>
          </a:p>
        </p:txBody>
      </p:sp>
      <p:pic>
        <p:nvPicPr>
          <p:cNvPr id="5" name="Platshållare för innehåll 4">
            <a:extLst>
              <a:ext uri="{FF2B5EF4-FFF2-40B4-BE49-F238E27FC236}">
                <a16:creationId xmlns:a16="http://schemas.microsoft.com/office/drawing/2014/main" id="{CCC940B5-C395-438F-8A8E-2B600B07B69D}"/>
              </a:ext>
            </a:extLst>
          </p:cNvPr>
          <p:cNvPicPr>
            <a:picLocks noGrp="1" noChangeAspect="1"/>
          </p:cNvPicPr>
          <p:nvPr>
            <p:ph idx="1"/>
          </p:nvPr>
        </p:nvPicPr>
        <p:blipFill>
          <a:blip r:embed="rId3"/>
          <a:stretch>
            <a:fillRect/>
          </a:stretch>
        </p:blipFill>
        <p:spPr>
          <a:xfrm>
            <a:off x="2918544" y="1600200"/>
            <a:ext cx="6354911" cy="4525963"/>
          </a:xfrm>
        </p:spPr>
      </p:pic>
    </p:spTree>
    <p:extLst>
      <p:ext uri="{BB962C8B-B14F-4D97-AF65-F5344CB8AC3E}">
        <p14:creationId xmlns:p14="http://schemas.microsoft.com/office/powerpoint/2010/main" val="57310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22B2B-DBF5-4C6F-9283-DA2547A71542}"/>
              </a:ext>
            </a:extLst>
          </p:cNvPr>
          <p:cNvSpPr>
            <a:spLocks noGrp="1"/>
          </p:cNvSpPr>
          <p:nvPr>
            <p:ph type="title"/>
          </p:nvPr>
        </p:nvSpPr>
        <p:spPr/>
        <p:txBody>
          <a:bodyPr/>
          <a:lstStyle/>
          <a:p>
            <a:pPr algn="l"/>
            <a:r>
              <a:rPr lang="sv-SE" sz="2800" dirty="0">
                <a:solidFill>
                  <a:srgbClr val="000000"/>
                </a:solidFill>
                <a:latin typeface="Calibri" panose="020F0502020204030204" pitchFamily="34" charset="0"/>
              </a:rPr>
              <a:t>ACE</a:t>
            </a:r>
            <a:r>
              <a:rPr lang="sv-SE" sz="2800" b="0" dirty="0">
                <a:solidFill>
                  <a:srgbClr val="000000"/>
                </a:solidFill>
                <a:latin typeface="Calibri" panose="020F0502020204030204" pitchFamily="34" charset="0"/>
              </a:rPr>
              <a:t> I</a:t>
            </a:r>
            <a:r>
              <a:rPr lang="sv-SE" sz="2800" b="0" i="0" u="none" strike="noStrike" baseline="0" dirty="0">
                <a:solidFill>
                  <a:srgbClr val="000000"/>
                </a:solidFill>
                <a:latin typeface="Calibri" panose="020F0502020204030204" pitchFamily="34" charset="0"/>
              </a:rPr>
              <a:t>nternationell studie om förekomst av negativa barndomsupplevelser och samband med hälsa i vuxen ålder (n= ca 17 350 vuxna)</a:t>
            </a:r>
            <a:br>
              <a:rPr lang="sv-SE" sz="2800" b="0" i="0" u="none" strike="noStrike" baseline="0" dirty="0">
                <a:solidFill>
                  <a:srgbClr val="000000"/>
                </a:solidFill>
                <a:latin typeface="Calibri" panose="020F0502020204030204" pitchFamily="34" charset="0"/>
              </a:rPr>
            </a:br>
            <a:endParaRPr lang="sv-SE" sz="2800" dirty="0"/>
          </a:p>
        </p:txBody>
      </p:sp>
      <p:pic>
        <p:nvPicPr>
          <p:cNvPr id="5" name="Platshållare för innehåll 4">
            <a:extLst>
              <a:ext uri="{FF2B5EF4-FFF2-40B4-BE49-F238E27FC236}">
                <a16:creationId xmlns:a16="http://schemas.microsoft.com/office/drawing/2014/main" id="{19B58ED4-6FA9-4CD3-8089-2F71A2F3EB37}"/>
              </a:ext>
            </a:extLst>
          </p:cNvPr>
          <p:cNvPicPr>
            <a:picLocks noGrp="1" noChangeAspect="1"/>
          </p:cNvPicPr>
          <p:nvPr>
            <p:ph sz="half" idx="1"/>
          </p:nvPr>
        </p:nvPicPr>
        <p:blipFill>
          <a:blip r:embed="rId3"/>
          <a:stretch>
            <a:fillRect/>
          </a:stretch>
        </p:blipFill>
        <p:spPr>
          <a:xfrm>
            <a:off x="768475" y="1600200"/>
            <a:ext cx="5067049" cy="4525963"/>
          </a:xfrm>
        </p:spPr>
      </p:pic>
      <p:sp>
        <p:nvSpPr>
          <p:cNvPr id="6" name="Platshållare för innehåll 5">
            <a:extLst>
              <a:ext uri="{FF2B5EF4-FFF2-40B4-BE49-F238E27FC236}">
                <a16:creationId xmlns:a16="http://schemas.microsoft.com/office/drawing/2014/main" id="{D46C8D05-509E-4D9D-B89D-B09B25CD7A1B}"/>
              </a:ext>
            </a:extLst>
          </p:cNvPr>
          <p:cNvSpPr>
            <a:spLocks noGrp="1"/>
          </p:cNvSpPr>
          <p:nvPr>
            <p:ph sz="half" idx="2"/>
          </p:nvPr>
        </p:nvSpPr>
        <p:spPr/>
        <p:txBody>
          <a:bodyPr/>
          <a:lstStyle/>
          <a:p>
            <a:pPr marL="0" indent="0" algn="l">
              <a:buNone/>
            </a:pPr>
            <a:r>
              <a:rPr lang="sv-SE" sz="1800" b="0" i="0" u="none" strike="noStrike" baseline="0" dirty="0">
                <a:solidFill>
                  <a:srgbClr val="000000"/>
                </a:solidFill>
                <a:latin typeface="Calibri" panose="020F0502020204030204" pitchFamily="34" charset="0"/>
              </a:rPr>
              <a:t>.</a:t>
            </a:r>
          </a:p>
          <a:p>
            <a:r>
              <a:rPr lang="sv-SE" sz="1800" b="0" i="0" u="none" strike="noStrike" baseline="0" dirty="0">
                <a:solidFill>
                  <a:srgbClr val="000000"/>
                </a:solidFill>
                <a:latin typeface="Calibri" panose="020F0502020204030204" pitchFamily="34" charset="0"/>
              </a:rPr>
              <a:t>Negativa barndomsupplevelser är betydligt vanligare än vad vi vanligtvis är medvetna om.</a:t>
            </a:r>
          </a:p>
          <a:p>
            <a:r>
              <a:rPr lang="sv-SE" sz="1800" b="0" i="0" u="none" strike="noStrike" baseline="0" dirty="0">
                <a:solidFill>
                  <a:srgbClr val="000000"/>
                </a:solidFill>
                <a:latin typeface="Calibri" panose="020F0502020204030204" pitchFamily="34" charset="0"/>
              </a:rPr>
              <a:t>Starkt samband mellan antal negativa barndomsupplevelser och utveckling av </a:t>
            </a:r>
            <a:r>
              <a:rPr lang="sv-SE" sz="1800" b="1" i="0" u="none" strike="noStrike" baseline="0" dirty="0">
                <a:solidFill>
                  <a:srgbClr val="000000"/>
                </a:solidFill>
                <a:latin typeface="Calibri" panose="020F0502020204030204" pitchFamily="34" charset="0"/>
              </a:rPr>
              <a:t>riskbeteende</a:t>
            </a:r>
            <a:r>
              <a:rPr lang="sv-SE" sz="1800" b="0" i="0" u="none" strike="noStrike" baseline="0" dirty="0">
                <a:solidFill>
                  <a:srgbClr val="000000"/>
                </a:solidFill>
                <a:latin typeface="Calibri" panose="020F0502020204030204" pitchFamily="34" charset="0"/>
              </a:rPr>
              <a:t>.</a:t>
            </a:r>
          </a:p>
          <a:p>
            <a:r>
              <a:rPr lang="sv-SE" sz="1800" b="0" i="0" u="none" strike="noStrike" baseline="0" dirty="0">
                <a:solidFill>
                  <a:srgbClr val="000000"/>
                </a:solidFill>
                <a:latin typeface="Calibri" panose="020F0502020204030204" pitchFamily="34" charset="0"/>
              </a:rPr>
              <a:t>Starkt samband mellan antal negativa barndomsupplevelser och </a:t>
            </a:r>
            <a:r>
              <a:rPr lang="sv-SE" sz="1800" b="1" i="0" u="none" strike="noStrike" baseline="0" dirty="0">
                <a:solidFill>
                  <a:srgbClr val="000000"/>
                </a:solidFill>
                <a:latin typeface="Calibri" panose="020F0502020204030204" pitchFamily="34" charset="0"/>
              </a:rPr>
              <a:t>psykisk sjukdom/missbruk </a:t>
            </a:r>
            <a:r>
              <a:rPr lang="sv-SE" sz="1800" b="0" i="0" u="none" strike="noStrike" baseline="0" dirty="0">
                <a:solidFill>
                  <a:srgbClr val="000000"/>
                </a:solidFill>
                <a:latin typeface="Calibri" panose="020F0502020204030204" pitchFamily="34" charset="0"/>
              </a:rPr>
              <a:t>i vuxen ålder.</a:t>
            </a:r>
          </a:p>
          <a:p>
            <a:r>
              <a:rPr lang="sv-SE" sz="1800" dirty="0">
                <a:solidFill>
                  <a:srgbClr val="000000"/>
                </a:solidFill>
                <a:latin typeface="Calibri" panose="020F0502020204030204" pitchFamily="34" charset="0"/>
              </a:rPr>
              <a:t>T</a:t>
            </a:r>
            <a:r>
              <a:rPr lang="sv-SE" sz="1800" b="0" i="0" u="none" strike="noStrike" baseline="0" dirty="0">
                <a:solidFill>
                  <a:srgbClr val="000000"/>
                </a:solidFill>
                <a:latin typeface="Calibri" panose="020F0502020204030204" pitchFamily="34" charset="0"/>
              </a:rPr>
              <a:t>ydligt samband mellan negativa barndomsupplevelser och </a:t>
            </a:r>
            <a:r>
              <a:rPr lang="sv-SE" sz="1800" b="1" i="0" u="none" strike="noStrike" baseline="0" dirty="0">
                <a:solidFill>
                  <a:srgbClr val="000000"/>
                </a:solidFill>
                <a:latin typeface="Calibri" panose="020F0502020204030204" pitchFamily="34" charset="0"/>
              </a:rPr>
              <a:t>fysisk sjukdom </a:t>
            </a:r>
            <a:r>
              <a:rPr lang="sv-SE" sz="1800" b="0" i="0" u="none" strike="noStrike" baseline="0" dirty="0">
                <a:solidFill>
                  <a:srgbClr val="000000"/>
                </a:solidFill>
                <a:latin typeface="Calibri" panose="020F0502020204030204" pitchFamily="34" charset="0"/>
              </a:rPr>
              <a:t>(cancer, stroke, hjärtsjukdom, olycksfall, övervikt) i vuxen ålder.</a:t>
            </a:r>
          </a:p>
          <a:p>
            <a:endParaRPr lang="sv-SE" dirty="0"/>
          </a:p>
        </p:txBody>
      </p:sp>
    </p:spTree>
    <p:extLst>
      <p:ext uri="{BB962C8B-B14F-4D97-AF65-F5344CB8AC3E}">
        <p14:creationId xmlns:p14="http://schemas.microsoft.com/office/powerpoint/2010/main" val="19058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0D85D85-FC49-4F61-A30E-60EBE985CA11}"/>
              </a:ext>
            </a:extLst>
          </p:cNvPr>
          <p:cNvSpPr>
            <a:spLocks noGrp="1"/>
          </p:cNvSpPr>
          <p:nvPr>
            <p:ph type="title"/>
          </p:nvPr>
        </p:nvSpPr>
        <p:spPr/>
        <p:txBody>
          <a:bodyPr>
            <a:normAutofit/>
          </a:bodyPr>
          <a:lstStyle/>
          <a:p>
            <a:r>
              <a:rPr lang="sv-SE" sz="3600" dirty="0">
                <a:latin typeface="Calibri" panose="020F0502020204030204" pitchFamily="34" charset="0"/>
                <a:cs typeface="Calibri" panose="020F0502020204030204" pitchFamily="34" charset="0"/>
              </a:rPr>
              <a:t>Tidig traumatisering får långvariga konsekvenser </a:t>
            </a:r>
          </a:p>
        </p:txBody>
      </p:sp>
      <p:sp>
        <p:nvSpPr>
          <p:cNvPr id="8" name="Platshållare för innehåll 7">
            <a:extLst>
              <a:ext uri="{FF2B5EF4-FFF2-40B4-BE49-F238E27FC236}">
                <a16:creationId xmlns:a16="http://schemas.microsoft.com/office/drawing/2014/main" id="{B5966B2A-8081-4E97-A855-15042DCAD548}"/>
              </a:ext>
            </a:extLst>
          </p:cNvPr>
          <p:cNvSpPr>
            <a:spLocks noGrp="1"/>
          </p:cNvSpPr>
          <p:nvPr>
            <p:ph sz="half" idx="1"/>
          </p:nvPr>
        </p:nvSpPr>
        <p:spPr/>
        <p:txBody>
          <a:bodyPr/>
          <a:lstStyle/>
          <a:p>
            <a:pPr marL="0" indent="0">
              <a:buNone/>
            </a:pPr>
            <a:endParaRPr lang="sv-SE" sz="2400" i="1" dirty="0">
              <a:latin typeface="Calibri Light" panose="020F0302020204030204" pitchFamily="34" charset="0"/>
              <a:cs typeface="Calibri Light" panose="020F0302020204030204" pitchFamily="34" charset="0"/>
            </a:endParaRPr>
          </a:p>
          <a:p>
            <a:pPr marL="0" indent="0">
              <a:buNone/>
            </a:pPr>
            <a:r>
              <a:rPr lang="sv-SE" sz="2400" i="1" dirty="0">
                <a:latin typeface="Calibri Light" panose="020F0302020204030204" pitchFamily="34" charset="0"/>
                <a:cs typeface="Calibri Light" panose="020F0302020204030204" pitchFamily="34" charset="0"/>
              </a:rPr>
              <a:t>Misshandel och vanvård i </a:t>
            </a:r>
            <a:r>
              <a:rPr lang="sv-SE" sz="2400" b="1" i="1" dirty="0">
                <a:latin typeface="Calibri Light" panose="020F0302020204030204" pitchFamily="34" charset="0"/>
                <a:cs typeface="Calibri Light" panose="020F0302020204030204" pitchFamily="34" charset="0"/>
              </a:rPr>
              <a:t>före fem års ålder </a:t>
            </a:r>
            <a:r>
              <a:rPr lang="sv-SE" sz="2400" i="1" dirty="0">
                <a:latin typeface="Calibri Light" panose="020F0302020204030204" pitchFamily="34" charset="0"/>
                <a:cs typeface="Calibri Light" panose="020F0302020204030204" pitchFamily="34" charset="0"/>
              </a:rPr>
              <a:t>har samband med affektiva svårigheter, självmordstankar, bristande impulskontroll, problem med arbetsminnet liksom med psykopatologi jämfört med barn som exponeras senare i livet</a:t>
            </a:r>
          </a:p>
          <a:p>
            <a:pPr marL="0" indent="0">
              <a:buNone/>
            </a:pPr>
            <a:endParaRPr lang="sv-SE" sz="2400" i="1" dirty="0">
              <a:latin typeface="Calibri Light" panose="020F0302020204030204" pitchFamily="34" charset="0"/>
              <a:cs typeface="Calibri Light" panose="020F0302020204030204" pitchFamily="34" charset="0"/>
            </a:endParaRPr>
          </a:p>
          <a:p>
            <a:pPr marL="0" indent="0">
              <a:buNone/>
            </a:pPr>
            <a:endParaRPr lang="sv-SE" sz="2400" dirty="0">
              <a:latin typeface="Calibri Light" panose="020F0302020204030204" pitchFamily="34" charset="0"/>
              <a:cs typeface="Calibri Light" panose="020F0302020204030204" pitchFamily="34" charset="0"/>
            </a:endParaRPr>
          </a:p>
        </p:txBody>
      </p:sp>
      <p:sp>
        <p:nvSpPr>
          <p:cNvPr id="9" name="Platshållare för innehåll 8">
            <a:extLst>
              <a:ext uri="{FF2B5EF4-FFF2-40B4-BE49-F238E27FC236}">
                <a16:creationId xmlns:a16="http://schemas.microsoft.com/office/drawing/2014/main" id="{4810D589-7B7E-49B8-B821-1FA6826668C0}"/>
              </a:ext>
            </a:extLst>
          </p:cNvPr>
          <p:cNvSpPr>
            <a:spLocks noGrp="1"/>
          </p:cNvSpPr>
          <p:nvPr>
            <p:ph sz="half" idx="2"/>
          </p:nvPr>
        </p:nvSpPr>
        <p:spPr/>
        <p:txBody>
          <a:bodyPr/>
          <a:lstStyle/>
          <a:p>
            <a:endParaRPr lang="sv-SE" dirty="0"/>
          </a:p>
        </p:txBody>
      </p:sp>
      <p:pic>
        <p:nvPicPr>
          <p:cNvPr id="69634" name="Bild 5">
            <a:extLst>
              <a:ext uri="{FF2B5EF4-FFF2-40B4-BE49-F238E27FC236}">
                <a16:creationId xmlns:a16="http://schemas.microsoft.com/office/drawing/2014/main" id="{7FCD3554-9BAC-4063-91BF-899A5A99B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1885950"/>
            <a:ext cx="4752528" cy="379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a:extLst>
              <a:ext uri="{FF2B5EF4-FFF2-40B4-BE49-F238E27FC236}">
                <a16:creationId xmlns:a16="http://schemas.microsoft.com/office/drawing/2014/main" id="{63F889A6-C6F9-4D78-839D-2E04D005BA25}"/>
              </a:ext>
            </a:extLst>
          </p:cNvPr>
          <p:cNvSpPr txBox="1"/>
          <p:nvPr/>
        </p:nvSpPr>
        <p:spPr>
          <a:xfrm>
            <a:off x="551384" y="5812580"/>
            <a:ext cx="6107372" cy="341632"/>
          </a:xfrm>
          <a:prstGeom prst="rect">
            <a:avLst/>
          </a:prstGeom>
          <a:noFill/>
        </p:spPr>
        <p:txBody>
          <a:bodyPr wrap="square">
            <a:spAutoFit/>
          </a:bodyPr>
          <a:lstStyle/>
          <a:p>
            <a:pPr marL="0" indent="0">
              <a:lnSpc>
                <a:spcPct val="90000"/>
              </a:lnSpc>
              <a:buNone/>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(Lippard &amp;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Nemeroff</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2020). </a:t>
            </a:r>
            <a:endParaRPr lang="sv-SE" altLang="sv-SE"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1299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DEF73-FA79-4840-9EC1-94219E26EBFD}"/>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Innehåll:</a:t>
            </a:r>
          </a:p>
        </p:txBody>
      </p:sp>
      <p:sp>
        <p:nvSpPr>
          <p:cNvPr id="3" name="Platshållare för innehåll 2">
            <a:extLst>
              <a:ext uri="{FF2B5EF4-FFF2-40B4-BE49-F238E27FC236}">
                <a16:creationId xmlns:a16="http://schemas.microsoft.com/office/drawing/2014/main" id="{83EBA157-AFC1-4DC3-B93B-B91D54E79523}"/>
              </a:ext>
            </a:extLst>
          </p:cNvPr>
          <p:cNvSpPr>
            <a:spLocks noGrp="1"/>
          </p:cNvSpPr>
          <p:nvPr>
            <p:ph idx="1"/>
          </p:nvPr>
        </p:nvSpPr>
        <p:spPr>
          <a:xfrm>
            <a:off x="609600" y="1124744"/>
            <a:ext cx="10454952" cy="4896544"/>
          </a:xfrm>
        </p:spPr>
        <p:txBody>
          <a:bodyPr>
            <a:normAutofit/>
          </a:bodyPr>
          <a:lstStyle/>
          <a:p>
            <a:pPr marL="0" indent="0">
              <a:buNone/>
            </a:pPr>
            <a:endParaRPr lang="sv-SE" b="1"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b="1" dirty="0">
                <a:latin typeface="Calibri Light" panose="020F0302020204030204" pitchFamily="34" charset="0"/>
                <a:cs typeface="Calibri Light" panose="020F0302020204030204" pitchFamily="34" charset="0"/>
              </a:rPr>
              <a:t>Små barns utsatthet och sårbarhet</a:t>
            </a:r>
          </a:p>
          <a:p>
            <a:pPr marL="0" indent="0">
              <a:buNone/>
            </a:pPr>
            <a:r>
              <a:rPr lang="sv-SE" dirty="0">
                <a:latin typeface="Calibri Light" panose="020F0302020204030204" pitchFamily="34" charset="0"/>
                <a:cs typeface="Calibri Light" panose="020F0302020204030204" pitchFamily="34" charset="0"/>
              </a:rPr>
              <a:t>Vikten av </a:t>
            </a:r>
            <a:r>
              <a:rPr lang="sv-SE" dirty="0" err="1">
                <a:latin typeface="Calibri Light" panose="020F0302020204030204" pitchFamily="34" charset="0"/>
                <a:cs typeface="Calibri Light" panose="020F0302020204030204" pitchFamily="34" charset="0"/>
              </a:rPr>
              <a:t>regleringsstöd</a:t>
            </a: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Konsekvenser av trauman under småbarnsåren</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Vilka är symtomen och hur ser vi dem? </a:t>
            </a:r>
          </a:p>
          <a:p>
            <a:pPr marL="0" indent="0">
              <a:buNone/>
            </a:pPr>
            <a:r>
              <a:rPr lang="sv-SE" dirty="0">
                <a:latin typeface="Calibri Light" panose="020F0302020204030204" pitchFamily="34" charset="0"/>
                <a:cs typeface="Calibri Light" panose="020F0302020204030204" pitchFamily="34" charset="0"/>
              </a:rPr>
              <a:t>Något om kartläggning och bedömning</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Behandling</a:t>
            </a:r>
          </a:p>
          <a:p>
            <a:endParaRPr lang="sv-SE"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131103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DEF73-FA79-4840-9EC1-94219E26EBFD}"/>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Innehåll:</a:t>
            </a:r>
          </a:p>
        </p:txBody>
      </p:sp>
      <p:sp>
        <p:nvSpPr>
          <p:cNvPr id="3" name="Platshållare för innehåll 2">
            <a:extLst>
              <a:ext uri="{FF2B5EF4-FFF2-40B4-BE49-F238E27FC236}">
                <a16:creationId xmlns:a16="http://schemas.microsoft.com/office/drawing/2014/main" id="{83EBA157-AFC1-4DC3-B93B-B91D54E79523}"/>
              </a:ext>
            </a:extLst>
          </p:cNvPr>
          <p:cNvSpPr>
            <a:spLocks noGrp="1"/>
          </p:cNvSpPr>
          <p:nvPr>
            <p:ph idx="1"/>
          </p:nvPr>
        </p:nvSpPr>
        <p:spPr>
          <a:xfrm>
            <a:off x="609600" y="1124744"/>
            <a:ext cx="10454952" cy="4896544"/>
          </a:xfrm>
        </p:spPr>
        <p:txBody>
          <a:bodyPr>
            <a:normAutofit/>
          </a:bodyPr>
          <a:lstStyle/>
          <a:p>
            <a:pPr marL="0" indent="0">
              <a:buNone/>
            </a:pPr>
            <a:endParaRPr lang="sv-SE" b="1"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Små barns utsatthet och sårbarhet</a:t>
            </a:r>
          </a:p>
          <a:p>
            <a:pPr marL="0" indent="0">
              <a:buNone/>
            </a:pPr>
            <a:r>
              <a:rPr lang="sv-SE" dirty="0">
                <a:latin typeface="Calibri Light" panose="020F0302020204030204" pitchFamily="34" charset="0"/>
                <a:cs typeface="Calibri Light" panose="020F0302020204030204" pitchFamily="34" charset="0"/>
              </a:rPr>
              <a:t>Vikten av </a:t>
            </a:r>
            <a:r>
              <a:rPr lang="sv-SE" dirty="0" err="1">
                <a:latin typeface="Calibri Light" panose="020F0302020204030204" pitchFamily="34" charset="0"/>
                <a:cs typeface="Calibri Light" panose="020F0302020204030204" pitchFamily="34" charset="0"/>
              </a:rPr>
              <a:t>regleringsstöd</a:t>
            </a: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Konsekvenser av trauman under småbarnsåren</a:t>
            </a:r>
            <a:endParaRPr lang="sv-SE" b="1" dirty="0">
              <a:latin typeface="Calibri Light" panose="020F0302020204030204" pitchFamily="34" charset="0"/>
              <a:cs typeface="Calibri Light" panose="020F0302020204030204" pitchFamily="34" charset="0"/>
            </a:endParaRPr>
          </a:p>
          <a:p>
            <a:pPr marL="0" indent="0">
              <a:buNone/>
            </a:pPr>
            <a:r>
              <a:rPr lang="sv-SE" b="1" dirty="0">
                <a:latin typeface="Calibri Light" panose="020F0302020204030204" pitchFamily="34" charset="0"/>
                <a:cs typeface="Calibri Light" panose="020F0302020204030204" pitchFamily="34" charset="0"/>
              </a:rPr>
              <a:t>Vilka är symtomen och hur ser vi dem? </a:t>
            </a:r>
          </a:p>
          <a:p>
            <a:pPr marL="0" indent="0">
              <a:buNone/>
            </a:pPr>
            <a:r>
              <a:rPr lang="sv-SE" dirty="0">
                <a:latin typeface="Calibri Light" panose="020F0302020204030204" pitchFamily="34" charset="0"/>
                <a:cs typeface="Calibri Light" panose="020F0302020204030204" pitchFamily="34" charset="0"/>
              </a:rPr>
              <a:t>Något om kartläggning och bedömning</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Behandling</a:t>
            </a:r>
          </a:p>
          <a:p>
            <a:endParaRPr lang="sv-SE"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51372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sv-SE" sz="3300" dirty="0">
                <a:solidFill>
                  <a:schemeClr val="dk1"/>
                </a:solidFill>
                <a:latin typeface="Calibri"/>
                <a:ea typeface="Calibri"/>
                <a:cs typeface="Calibri"/>
                <a:sym typeface="Calibri"/>
              </a:rPr>
              <a:t>Traumasymtom hos små barn</a:t>
            </a:r>
            <a:endParaRPr sz="3300" dirty="0">
              <a:solidFill>
                <a:schemeClr val="dk1"/>
              </a:solidFill>
              <a:latin typeface="Calibri"/>
              <a:ea typeface="Calibri"/>
              <a:cs typeface="Calibri"/>
              <a:sym typeface="Calibri"/>
            </a:endParaRPr>
          </a:p>
        </p:txBody>
      </p:sp>
      <p:sp>
        <p:nvSpPr>
          <p:cNvPr id="502" name="Shape 502"/>
          <p:cNvSpPr txBox="1">
            <a:spLocks noGrp="1"/>
          </p:cNvSpPr>
          <p:nvPr>
            <p:ph sz="half" idx="1"/>
          </p:nvPr>
        </p:nvSpPr>
        <p:spPr>
          <a:prstGeom prst="rect">
            <a:avLst/>
          </a:prstGeom>
          <a:noFill/>
          <a:ln>
            <a:noFill/>
          </a:ln>
        </p:spPr>
        <p:txBody>
          <a:bodyPr spcFirstLastPara="1" vert="horz" wrap="square" lIns="68569" tIns="34275" rIns="68569" bIns="34275" rtlCol="0" anchor="t" anchorCtr="0">
            <a:noAutofit/>
          </a:bodyPr>
          <a:lstStyle/>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Skrikighet, utbrott, aggressivitet</a:t>
            </a: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Stört mat- och </a:t>
            </a:r>
            <a:r>
              <a:rPr lang="sv-SE" sz="2600" dirty="0" err="1">
                <a:solidFill>
                  <a:schemeClr val="dk1"/>
                </a:solidFill>
                <a:latin typeface="Calibri Light" panose="020F0302020204030204" pitchFamily="34" charset="0"/>
                <a:ea typeface="Calibri"/>
                <a:cs typeface="Calibri Light" panose="020F0302020204030204" pitchFamily="34" charset="0"/>
                <a:sym typeface="Calibri"/>
              </a:rPr>
              <a:t>sovmönster</a:t>
            </a:r>
            <a:endParaRPr lang="sv-SE" sz="2600" dirty="0">
              <a:solidFill>
                <a:schemeClr val="dk1"/>
              </a:solidFill>
              <a:latin typeface="Calibri Light" panose="020F0302020204030204" pitchFamily="34" charset="0"/>
              <a:ea typeface="Calibri"/>
              <a:cs typeface="Calibri Light" panose="020F0302020204030204" pitchFamily="34" charset="0"/>
              <a:sym typeface="Calibri"/>
            </a:endParaRP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Separationsångest</a:t>
            </a: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Nya rädslor</a:t>
            </a: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Begränsningar av lek, minskad leklust</a:t>
            </a: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cs typeface="Calibri Light" panose="020F0302020204030204" pitchFamily="34" charset="0"/>
                <a:sym typeface="Calibri"/>
              </a:rPr>
              <a:t>Socialt  tillbakadragande</a:t>
            </a:r>
            <a:endParaRPr lang="sv-SE" sz="2600" dirty="0">
              <a:latin typeface="Calibri Light" panose="020F0302020204030204" pitchFamily="34" charset="0"/>
              <a:cs typeface="Calibri Light" panose="020F0302020204030204" pitchFamily="34" charset="0"/>
            </a:endParaRP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Regression till tidigare fungerande</a:t>
            </a:r>
          </a:p>
          <a:p>
            <a:pPr marL="171450" indent="-171450">
              <a:spcBef>
                <a:spcPts val="750"/>
              </a:spcBef>
              <a:buClr>
                <a:schemeClr val="dk1"/>
              </a:buClr>
              <a:buSzPts val="2800"/>
              <a:buFont typeface="Arial"/>
              <a:buChar char="•"/>
            </a:pPr>
            <a:r>
              <a:rPr lang="sv-SE" sz="2600" dirty="0">
                <a:solidFill>
                  <a:schemeClr val="dk1"/>
                </a:solidFill>
                <a:latin typeface="Calibri Light" panose="020F0302020204030204" pitchFamily="34" charset="0"/>
                <a:ea typeface="Calibri"/>
                <a:cs typeface="Calibri Light" panose="020F0302020204030204" pitchFamily="34" charset="0"/>
                <a:sym typeface="Calibri"/>
              </a:rPr>
              <a:t>Sexuellt utagerande</a:t>
            </a:r>
          </a:p>
          <a:p>
            <a:pPr marL="171450" indent="-171450">
              <a:spcBef>
                <a:spcPts val="750"/>
              </a:spcBef>
              <a:buClr>
                <a:schemeClr val="dk1"/>
              </a:buClr>
              <a:buSzPts val="2800"/>
              <a:buFont typeface="Arial"/>
              <a:buChar char="•"/>
            </a:pPr>
            <a:endParaRPr sz="2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6F0582DE-E917-0E41-8902-A584C6C9FB5B}"/>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BA2DE6-AC34-4E18-95A3-502689D8202C}" type="slidenum">
              <a:rPr lang="sv-SE" smtClean="0"/>
              <a:pPr/>
              <a:t>21</a:t>
            </a:fld>
            <a:endParaRPr lang="sv-SE"/>
          </a:p>
        </p:txBody>
      </p:sp>
      <p:pic>
        <p:nvPicPr>
          <p:cNvPr id="7" name="Platshållare för innehåll 9">
            <a:extLst>
              <a:ext uri="{FF2B5EF4-FFF2-40B4-BE49-F238E27FC236}">
                <a16:creationId xmlns:a16="http://schemas.microsoft.com/office/drawing/2014/main" id="{B024E9C8-8241-4580-8121-A3B4A5D07AB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6080" y="1700808"/>
            <a:ext cx="4155280" cy="3601243"/>
          </a:xfrm>
        </p:spPr>
      </p:pic>
      <p:sp>
        <p:nvSpPr>
          <p:cNvPr id="8" name="textruta 7">
            <a:extLst>
              <a:ext uri="{FF2B5EF4-FFF2-40B4-BE49-F238E27FC236}">
                <a16:creationId xmlns:a16="http://schemas.microsoft.com/office/drawing/2014/main" id="{95FD1B66-DFA2-49F2-B2DD-331E9C645EBE}"/>
              </a:ext>
            </a:extLst>
          </p:cNvPr>
          <p:cNvSpPr txBox="1"/>
          <p:nvPr/>
        </p:nvSpPr>
        <p:spPr>
          <a:xfrm>
            <a:off x="695400" y="5951021"/>
            <a:ext cx="6107372" cy="584775"/>
          </a:xfrm>
          <a:prstGeom prst="rect">
            <a:avLst/>
          </a:prstGeom>
          <a:noFill/>
        </p:spPr>
        <p:txBody>
          <a:bodyPr wrap="square">
            <a:spAutoFit/>
          </a:bodyPr>
          <a:lstStyle/>
          <a:p>
            <a:pPr marL="0" lvl="0" indent="0" rtl="0">
              <a:spcBef>
                <a:spcPts val="0"/>
              </a:spcBef>
              <a:spcAft>
                <a:spcPts val="0"/>
              </a:spcAft>
              <a:buNone/>
            </a:pPr>
            <a:r>
              <a:rPr lang="nl-NL" sz="1600" dirty="0"/>
              <a:t>(Haag, A-C., Celi, S. &amp; Landholt, M., 2019 </a:t>
            </a:r>
          </a:p>
          <a:p>
            <a:pPr marL="0" lvl="0" indent="0" rtl="0">
              <a:spcBef>
                <a:spcPts val="0"/>
              </a:spcBef>
              <a:spcAft>
                <a:spcPts val="0"/>
              </a:spcAft>
              <a:buNone/>
            </a:pPr>
            <a:r>
              <a:rPr lang="nl-NL" sz="1600" dirty="0"/>
              <a:t>Wamser-Nanney, R. 2020)</a:t>
            </a:r>
          </a:p>
        </p:txBody>
      </p:sp>
    </p:spTree>
    <p:extLst>
      <p:ext uri="{BB962C8B-B14F-4D97-AF65-F5344CB8AC3E}">
        <p14:creationId xmlns:p14="http://schemas.microsoft.com/office/powerpoint/2010/main" val="176114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B36AA4D-1115-4C82-AE9B-698086144903}"/>
              </a:ext>
            </a:extLst>
          </p:cNvPr>
          <p:cNvSpPr>
            <a:spLocks noGrp="1"/>
          </p:cNvSpPr>
          <p:nvPr>
            <p:ph type="title"/>
          </p:nvPr>
        </p:nvSpPr>
        <p:spPr>
          <a:xfrm>
            <a:off x="609600" y="274638"/>
            <a:ext cx="10972800" cy="1143000"/>
          </a:xfrm>
        </p:spPr>
        <p:txBody>
          <a:bodyPr>
            <a:normAutofit fontScale="90000"/>
          </a:bodyPr>
          <a:lstStyle/>
          <a:p>
            <a:r>
              <a:rPr lang="sv-SE" sz="4400" dirty="0">
                <a:latin typeface="Calibri" panose="020F0502020204030204" pitchFamily="34" charset="0"/>
                <a:cs typeface="Calibri" panose="020F0502020204030204" pitchFamily="34" charset="0"/>
              </a:rPr>
              <a:t>2013:  PTSD för barn &lt; 6 år i DSM</a:t>
            </a:r>
            <a:br>
              <a:rPr lang="sv-SE" sz="4400" dirty="0">
                <a:latin typeface="Calibri" panose="020F0502020204030204" pitchFamily="34" charset="0"/>
                <a:cs typeface="Calibri" panose="020F0502020204030204" pitchFamily="34" charset="0"/>
              </a:rPr>
            </a:br>
            <a:r>
              <a:rPr lang="sv-SE" sz="4400" dirty="0">
                <a:latin typeface="Calibri" panose="020F0502020204030204" pitchFamily="34" charset="0"/>
                <a:cs typeface="Calibri" panose="020F0502020204030204" pitchFamily="34" charset="0"/>
              </a:rPr>
              <a:t>2016: DC: 0-5</a:t>
            </a:r>
          </a:p>
        </p:txBody>
      </p:sp>
      <p:pic>
        <p:nvPicPr>
          <p:cNvPr id="9" name="Platshållare för innehåll 8" descr="En bild som visar skärm, text, TV, sitter&#10;&#10;Automatiskt genererad beskrivning">
            <a:extLst>
              <a:ext uri="{FF2B5EF4-FFF2-40B4-BE49-F238E27FC236}">
                <a16:creationId xmlns:a16="http://schemas.microsoft.com/office/drawing/2014/main" id="{CCE147A6-DB9C-4F8C-8321-7398AE49841A}"/>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rot="5400000">
            <a:off x="43853" y="2623145"/>
            <a:ext cx="4525963" cy="3394472"/>
          </a:xfrm>
          <a:noFill/>
        </p:spPr>
      </p:pic>
      <p:pic>
        <p:nvPicPr>
          <p:cNvPr id="7" name="Platshållare för innehåll 4" descr="En bild som visar text&#10;&#10;Automatiskt genererad beskrivning">
            <a:extLst>
              <a:ext uri="{FF2B5EF4-FFF2-40B4-BE49-F238E27FC236}">
                <a16:creationId xmlns:a16="http://schemas.microsoft.com/office/drawing/2014/main" id="{7E45720B-7106-4AD8-84B9-AA9B1C9F3AA6}"/>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rot="16200000">
            <a:off x="6315765" y="768442"/>
            <a:ext cx="3315816" cy="5893727"/>
          </a:xfrm>
        </p:spPr>
      </p:pic>
    </p:spTree>
    <p:extLst>
      <p:ext uri="{BB962C8B-B14F-4D97-AF65-F5344CB8AC3E}">
        <p14:creationId xmlns:p14="http://schemas.microsoft.com/office/powerpoint/2010/main" val="325594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1753174-8D0D-41BB-947C-672C6F6F46FF}"/>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PTSD &lt; 6år</a:t>
            </a:r>
          </a:p>
        </p:txBody>
      </p:sp>
      <p:sp>
        <p:nvSpPr>
          <p:cNvPr id="6" name="Platshållare för innehåll 5">
            <a:extLst>
              <a:ext uri="{FF2B5EF4-FFF2-40B4-BE49-F238E27FC236}">
                <a16:creationId xmlns:a16="http://schemas.microsoft.com/office/drawing/2014/main" id="{35AA8431-DFC5-490F-8B68-F6B4EDBC876B}"/>
              </a:ext>
            </a:extLst>
          </p:cNvPr>
          <p:cNvSpPr>
            <a:spLocks noGrp="1"/>
          </p:cNvSpPr>
          <p:nvPr>
            <p:ph sz="half" idx="1"/>
          </p:nvPr>
        </p:nvSpPr>
        <p:spPr/>
        <p:txBody>
          <a:bodyPr/>
          <a:lstStyle/>
          <a:p>
            <a:pPr algn="l">
              <a:buAutoNum type="alphaUcPeriod"/>
            </a:pPr>
            <a:r>
              <a:rPr lang="sv-SE" sz="2400" dirty="0">
                <a:solidFill>
                  <a:srgbClr val="000000"/>
                </a:solidFill>
                <a:latin typeface="Calibri Light" panose="020F0302020204030204" pitchFamily="34" charset="0"/>
                <a:cs typeface="Calibri Light" panose="020F0302020204030204" pitchFamily="34" charset="0"/>
              </a:rPr>
              <a:t>Upplevt, bevittnat eller underrättats om traumatisk händelse</a:t>
            </a:r>
          </a:p>
          <a:p>
            <a:pPr algn="l">
              <a:buAutoNum type="alphaUcPeriod"/>
            </a:pPr>
            <a:r>
              <a:rPr lang="sv-SE" sz="2400" i="0" u="none" strike="noStrike" baseline="0" dirty="0">
                <a:solidFill>
                  <a:srgbClr val="000000"/>
                </a:solidFill>
                <a:latin typeface="Calibri Light" panose="020F0302020204030204" pitchFamily="34" charset="0"/>
                <a:cs typeface="Calibri Light" panose="020F0302020204030204" pitchFamily="34" charset="0"/>
              </a:rPr>
              <a:t>P</a:t>
            </a:r>
            <a:r>
              <a:rPr lang="sv-SE" sz="2400" i="0" u="none" strike="noStrike" baseline="0" dirty="0">
                <a:latin typeface="Calibri Light" panose="020F0302020204030204" pitchFamily="34" charset="0"/>
                <a:cs typeface="Calibri Light" panose="020F0302020204030204" pitchFamily="34" charset="0"/>
              </a:rPr>
              <a:t>åträngande symtom assoc</a:t>
            </a:r>
            <a:r>
              <a:rPr lang="sv-SE" sz="2400" b="0" i="0" u="none" strike="noStrike" baseline="0" dirty="0">
                <a:latin typeface="Calibri Light" panose="020F0302020204030204" pitchFamily="34" charset="0"/>
                <a:cs typeface="Calibri Light" panose="020F0302020204030204" pitchFamily="34" charset="0"/>
              </a:rPr>
              <a:t>ierade med den traumatiska händelsen</a:t>
            </a:r>
            <a:endParaRPr lang="sv-SE" sz="2400" b="1" dirty="0">
              <a:solidFill>
                <a:srgbClr val="000000"/>
              </a:solidFill>
              <a:latin typeface="Calibri Light" panose="020F0302020204030204" pitchFamily="34" charset="0"/>
              <a:cs typeface="Calibri Light" panose="020F0302020204030204" pitchFamily="34" charset="0"/>
            </a:endParaRPr>
          </a:p>
          <a:p>
            <a:pPr algn="l">
              <a:buAutoNum type="alphaUcPeriod"/>
            </a:pPr>
            <a:r>
              <a:rPr lang="sv-SE" sz="2400" i="0" u="none" strike="noStrike" baseline="0" dirty="0">
                <a:latin typeface="Calibri Light" panose="020F0302020204030204" pitchFamily="34" charset="0"/>
                <a:cs typeface="Calibri Light" panose="020F0302020204030204" pitchFamily="34" charset="0"/>
              </a:rPr>
              <a:t>Undvikande och negativa förändringar av kognitioner och sinnesstämning</a:t>
            </a:r>
          </a:p>
          <a:p>
            <a:pPr algn="l">
              <a:buAutoNum type="alphaUcPeriod"/>
            </a:pPr>
            <a:r>
              <a:rPr lang="sv-SE" sz="2400" i="0" u="none" strike="noStrike" baseline="0" dirty="0">
                <a:latin typeface="Calibri Light" panose="020F0302020204030204" pitchFamily="34" charset="0"/>
                <a:cs typeface="Calibri Light" panose="020F0302020204030204" pitchFamily="34" charset="0"/>
              </a:rPr>
              <a:t>Förändringar av barnets         stimulusreaktioner</a:t>
            </a:r>
          </a:p>
          <a:p>
            <a:pPr marL="0" indent="0">
              <a:buNone/>
            </a:pPr>
            <a:r>
              <a:rPr lang="sv-SE" sz="2400" i="0" u="none" strike="noStrike" baseline="0" dirty="0">
                <a:latin typeface="TrebuchetMS"/>
              </a:rPr>
              <a:t>E. </a:t>
            </a:r>
            <a:r>
              <a:rPr lang="sv-SE" sz="2400" i="0" u="none" strike="noStrike" baseline="0" dirty="0">
                <a:latin typeface="Calibri Light" panose="020F0302020204030204" pitchFamily="34" charset="0"/>
                <a:cs typeface="Calibri Light" panose="020F0302020204030204" pitchFamily="34" charset="0"/>
              </a:rPr>
              <a:t>Varaktighet</a:t>
            </a:r>
            <a:endParaRPr lang="sv-SE" sz="2400" dirty="0">
              <a:latin typeface="Calibri Light" panose="020F0302020204030204" pitchFamily="34" charset="0"/>
              <a:cs typeface="Calibri Light" panose="020F0302020204030204" pitchFamily="34" charset="0"/>
            </a:endParaRPr>
          </a:p>
          <a:p>
            <a:pPr marL="0" indent="0">
              <a:buNone/>
            </a:pPr>
            <a:r>
              <a:rPr lang="sv-SE" sz="2400" dirty="0">
                <a:latin typeface="Calibri Light" panose="020F0302020204030204" pitchFamily="34" charset="0"/>
                <a:cs typeface="Calibri Light" panose="020F0302020204030204" pitchFamily="34" charset="0"/>
              </a:rPr>
              <a:t>F. Funktionsnedsättning</a:t>
            </a:r>
          </a:p>
          <a:p>
            <a:pPr marL="0" indent="0">
              <a:buNone/>
            </a:pPr>
            <a:endParaRPr lang="sv-SE" sz="2400" i="0" u="none" strike="noStrike" baseline="0" dirty="0">
              <a:latin typeface="Calibri Light" panose="020F0302020204030204" pitchFamily="34" charset="0"/>
              <a:cs typeface="Calibri Light" panose="020F0302020204030204" pitchFamily="34" charset="0"/>
            </a:endParaRPr>
          </a:p>
          <a:p>
            <a:pPr algn="l">
              <a:buAutoNum type="alphaUcPeriod"/>
            </a:pPr>
            <a:endParaRPr lang="sv-SE" sz="3200" b="1" dirty="0">
              <a:solidFill>
                <a:srgbClr val="000000"/>
              </a:solidFill>
              <a:latin typeface="Calibri Light" panose="020F0302020204030204" pitchFamily="34" charset="0"/>
              <a:cs typeface="Calibri Light" panose="020F0302020204030204" pitchFamily="34" charset="0"/>
            </a:endParaRPr>
          </a:p>
          <a:p>
            <a:pPr marL="0" indent="0" algn="l">
              <a:buNone/>
            </a:pPr>
            <a:endParaRPr lang="sv-SE" sz="1800" b="1" dirty="0">
              <a:solidFill>
                <a:srgbClr val="000000"/>
              </a:solidFill>
              <a:latin typeface="TrebuchetMS"/>
            </a:endParaRPr>
          </a:p>
        </p:txBody>
      </p:sp>
      <p:sp>
        <p:nvSpPr>
          <p:cNvPr id="8" name="Platshållare för innehåll 7">
            <a:extLst>
              <a:ext uri="{FF2B5EF4-FFF2-40B4-BE49-F238E27FC236}">
                <a16:creationId xmlns:a16="http://schemas.microsoft.com/office/drawing/2014/main" id="{79019151-87C7-411D-8636-5127358EF2C1}"/>
              </a:ext>
            </a:extLst>
          </p:cNvPr>
          <p:cNvSpPr>
            <a:spLocks noGrp="1"/>
          </p:cNvSpPr>
          <p:nvPr>
            <p:ph sz="half" idx="2"/>
          </p:nvPr>
        </p:nvSpPr>
        <p:spPr>
          <a:xfrm>
            <a:off x="12390439" y="2972594"/>
            <a:ext cx="5384800" cy="4525963"/>
          </a:xfrm>
        </p:spPr>
        <p:txBody>
          <a:bodyPr/>
          <a:lstStyle/>
          <a:p>
            <a:endParaRPr lang="sv-SE" dirty="0"/>
          </a:p>
        </p:txBody>
      </p:sp>
      <p:pic>
        <p:nvPicPr>
          <p:cNvPr id="76802" name="Bild 3">
            <a:extLst>
              <a:ext uri="{FF2B5EF4-FFF2-40B4-BE49-F238E27FC236}">
                <a16:creationId xmlns:a16="http://schemas.microsoft.com/office/drawing/2014/main" id="{877A119B-DE59-4AE7-8D14-AC61E192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2" y="1375568"/>
            <a:ext cx="4953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239FC-35FB-4331-9EF8-87A6B19B2B89}"/>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Svårigheter med diagnosen</a:t>
            </a:r>
            <a:br>
              <a:rPr lang="sv-SE" sz="3600" dirty="0">
                <a:latin typeface="Calibri" panose="020F0502020204030204" pitchFamily="34" charset="0"/>
                <a:cs typeface="Calibri" panose="020F0502020204030204" pitchFamily="34" charset="0"/>
              </a:rPr>
            </a:br>
            <a:endParaRPr lang="sv-SE" sz="3600"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9B913242-9AE1-4F65-8DF6-4BDACBD49F89}"/>
              </a:ext>
            </a:extLst>
          </p:cNvPr>
          <p:cNvSpPr>
            <a:spLocks noGrp="1"/>
          </p:cNvSpPr>
          <p:nvPr>
            <p:ph sz="half" idx="1"/>
          </p:nvPr>
        </p:nvSpPr>
        <p:spPr/>
        <p:txBody>
          <a:bodyPr/>
          <a:lstStyle/>
          <a:p>
            <a:r>
              <a:rPr lang="sv-SE" sz="2400" dirty="0">
                <a:latin typeface="Calibri Light" panose="020F0302020204030204" pitchFamily="34" charset="0"/>
                <a:cs typeface="Calibri Light" panose="020F0302020204030204" pitchFamily="34" charset="0"/>
              </a:rPr>
              <a:t>Livshotande situationer inte alltid mest traumatiska för små barn</a:t>
            </a:r>
          </a:p>
          <a:p>
            <a:r>
              <a:rPr lang="sv-SE" sz="2400" dirty="0">
                <a:latin typeface="Calibri Light" panose="020F0302020204030204" pitchFamily="34" charset="0"/>
                <a:cs typeface="Calibri Light" panose="020F0302020204030204" pitchFamily="34" charset="0"/>
              </a:rPr>
              <a:t>Föräldrars reaktioner spelar roll</a:t>
            </a:r>
          </a:p>
          <a:p>
            <a:r>
              <a:rPr lang="sv-SE" sz="2400" dirty="0">
                <a:latin typeface="Calibri Light" panose="020F0302020204030204" pitchFamily="34" charset="0"/>
                <a:cs typeface="Calibri Light" panose="020F0302020204030204" pitchFamily="34" charset="0"/>
              </a:rPr>
              <a:t>Begränsad forskning på hur barn under ett år uttrycker traumasymtom, krävs troligen mer differentiering</a:t>
            </a:r>
          </a:p>
          <a:p>
            <a:r>
              <a:rPr lang="sv-SE" sz="2400" dirty="0">
                <a:latin typeface="Calibri Light" panose="020F0302020204030204" pitchFamily="34" charset="0"/>
                <a:cs typeface="Calibri Light" panose="020F0302020204030204" pitchFamily="34" charset="0"/>
              </a:rPr>
              <a:t>Föräldrar dåliga på att rapportera internaliserade symtom</a:t>
            </a:r>
          </a:p>
          <a:p>
            <a:r>
              <a:rPr lang="sv-SE" sz="2400" dirty="0">
                <a:latin typeface="Calibri Light" panose="020F0302020204030204" pitchFamily="34" charset="0"/>
                <a:cs typeface="Calibri Light" panose="020F0302020204030204" pitchFamily="34" charset="0"/>
              </a:rPr>
              <a:t>Funktionsnedsättningen ter sig olika i åldersgruppen, behöver exemplifieras</a:t>
            </a:r>
          </a:p>
          <a:p>
            <a:r>
              <a:rPr lang="sv-SE" sz="2400" dirty="0">
                <a:latin typeface="Calibri Light" panose="020F0302020204030204" pitchFamily="34" charset="0"/>
                <a:cs typeface="Calibri Light" panose="020F0302020204030204" pitchFamily="34" charset="0"/>
              </a:rPr>
              <a:t>Co morbiditet hög</a:t>
            </a:r>
          </a:p>
          <a:p>
            <a:pPr marL="0" indent="0">
              <a:buNone/>
            </a:pPr>
            <a:endParaRPr lang="sv-SE" dirty="0"/>
          </a:p>
        </p:txBody>
      </p:sp>
      <p:pic>
        <p:nvPicPr>
          <p:cNvPr id="5" name="Platshållare för innehåll 4" descr="En bild som visar inomhus, person, liten, baby&#10;&#10;Automatiskt genererad beskrivning">
            <a:extLst>
              <a:ext uri="{FF2B5EF4-FFF2-40B4-BE49-F238E27FC236}">
                <a16:creationId xmlns:a16="http://schemas.microsoft.com/office/drawing/2014/main" id="{CE72104D-3BE1-43DC-9591-BDD5FFFD015E}"/>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312024" y="1775186"/>
            <a:ext cx="4965887" cy="3307627"/>
          </a:xfrm>
        </p:spPr>
      </p:pic>
      <p:sp>
        <p:nvSpPr>
          <p:cNvPr id="6" name="textruta 5">
            <a:extLst>
              <a:ext uri="{FF2B5EF4-FFF2-40B4-BE49-F238E27FC236}">
                <a16:creationId xmlns:a16="http://schemas.microsoft.com/office/drawing/2014/main" id="{54AB2D2B-A5B1-4049-8C1E-A3F5A06E5873}"/>
              </a:ext>
            </a:extLst>
          </p:cNvPr>
          <p:cNvSpPr txBox="1"/>
          <p:nvPr/>
        </p:nvSpPr>
        <p:spPr>
          <a:xfrm>
            <a:off x="695400" y="6279703"/>
            <a:ext cx="6107372" cy="369332"/>
          </a:xfrm>
          <a:prstGeom prst="rect">
            <a:avLst/>
          </a:prstGeom>
          <a:noFill/>
        </p:spPr>
        <p:txBody>
          <a:bodyPr wrap="square">
            <a:spAutoFit/>
          </a:bodyPr>
          <a:lstStyle/>
          <a:p>
            <a:r>
              <a:rPr lang="sv-SE" sz="1800" dirty="0"/>
              <a:t>(De Young, A., </a:t>
            </a:r>
            <a:r>
              <a:rPr lang="sv-SE" sz="1800" dirty="0" err="1"/>
              <a:t>Landholt</a:t>
            </a:r>
            <a:r>
              <a:rPr lang="sv-SE" sz="1800" dirty="0"/>
              <a:t>, M., 2018)</a:t>
            </a:r>
          </a:p>
        </p:txBody>
      </p:sp>
    </p:spTree>
    <p:extLst>
      <p:ext uri="{BB962C8B-B14F-4D97-AF65-F5344CB8AC3E}">
        <p14:creationId xmlns:p14="http://schemas.microsoft.com/office/powerpoint/2010/main" val="72132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Shape 502"/>
          <p:cNvSpPr txBox="1">
            <a:spLocks noGrp="1"/>
          </p:cNvSpPr>
          <p:nvPr>
            <p:ph idx="1"/>
          </p:nvPr>
        </p:nvSpPr>
        <p:spPr>
          <a:prstGeom prst="rect">
            <a:avLst/>
          </a:prstGeom>
          <a:noFill/>
          <a:ln>
            <a:noFill/>
          </a:ln>
        </p:spPr>
        <p:txBody>
          <a:bodyPr spcFirstLastPara="1" vert="horz" wrap="square" lIns="68569" tIns="34275" rIns="68569" bIns="34275" rtlCol="0" anchor="t" anchorCtr="0">
            <a:noAutofit/>
          </a:bodyPr>
          <a:lstStyle/>
          <a:p>
            <a:pPr marL="484822" indent="-457200">
              <a:lnSpc>
                <a:spcPct val="70000"/>
              </a:lnSpc>
              <a:spcAft>
                <a:spcPts val="450"/>
              </a:spcAft>
              <a:buSzPts val="1800"/>
            </a:pPr>
            <a:r>
              <a:rPr lang="sv-SE" dirty="0">
                <a:latin typeface="Calibri Light" panose="020F0302020204030204" pitchFamily="34" charset="0"/>
                <a:cs typeface="Calibri Light" panose="020F0302020204030204" pitchFamily="34" charset="0"/>
              </a:rPr>
              <a:t>Trotssyndrom</a:t>
            </a:r>
          </a:p>
          <a:p>
            <a:pPr marL="484822" indent="-457200">
              <a:lnSpc>
                <a:spcPct val="70000"/>
              </a:lnSpc>
              <a:spcAft>
                <a:spcPts val="450"/>
              </a:spcAft>
              <a:buSzPts val="1800"/>
            </a:pPr>
            <a:r>
              <a:rPr lang="sv-SE" dirty="0">
                <a:latin typeface="Calibri Light" panose="020F0302020204030204" pitchFamily="34" charset="0"/>
                <a:cs typeface="Calibri Light" panose="020F0302020204030204" pitchFamily="34" charset="0"/>
              </a:rPr>
              <a:t>Separationsångest</a:t>
            </a:r>
          </a:p>
          <a:p>
            <a:pPr marL="484822" indent="-457200">
              <a:lnSpc>
                <a:spcPct val="70000"/>
              </a:lnSpc>
              <a:spcAft>
                <a:spcPts val="450"/>
              </a:spcAft>
              <a:buSzPts val="1800"/>
            </a:pPr>
            <a:r>
              <a:rPr lang="sv-SE" dirty="0">
                <a:latin typeface="Calibri Light" panose="020F0302020204030204" pitchFamily="34" charset="0"/>
                <a:cs typeface="Calibri Light" panose="020F0302020204030204" pitchFamily="34" charset="0"/>
              </a:rPr>
              <a:t>ADHD</a:t>
            </a:r>
          </a:p>
          <a:p>
            <a:pPr marL="484822" indent="-457200">
              <a:lnSpc>
                <a:spcPct val="70000"/>
              </a:lnSpc>
              <a:spcAft>
                <a:spcPts val="450"/>
              </a:spcAft>
              <a:buSzPts val="1800"/>
            </a:pPr>
            <a:r>
              <a:rPr lang="sv-SE" dirty="0">
                <a:latin typeface="Calibri Light" panose="020F0302020204030204" pitchFamily="34" charset="0"/>
                <a:cs typeface="Calibri Light" panose="020F0302020204030204" pitchFamily="34" charset="0"/>
              </a:rPr>
              <a:t>Depression</a:t>
            </a:r>
          </a:p>
          <a:p>
            <a:pPr marL="485775" indent="-457200">
              <a:lnSpc>
                <a:spcPct val="70000"/>
              </a:lnSpc>
              <a:spcAft>
                <a:spcPts val="450"/>
              </a:spcAft>
              <a:buSzPts val="1800"/>
            </a:pPr>
            <a:r>
              <a:rPr lang="sv-SE" dirty="0">
                <a:latin typeface="Calibri Light" panose="020F0302020204030204" pitchFamily="34" charset="0"/>
                <a:cs typeface="Calibri Light" panose="020F0302020204030204" pitchFamily="34" charset="0"/>
              </a:rPr>
              <a:t>Anknytningsstörning   </a:t>
            </a:r>
            <a:r>
              <a:rPr lang="sv-SE" b="1" dirty="0">
                <a:latin typeface="Calibri Light" panose="020F0302020204030204" pitchFamily="34" charset="0"/>
                <a:cs typeface="Calibri Light" panose="020F0302020204030204" pitchFamily="34" charset="0"/>
              </a:rPr>
              <a:t>a) </a:t>
            </a:r>
            <a:r>
              <a:rPr lang="sv-SE" dirty="0">
                <a:latin typeface="Calibri Light" panose="020F0302020204030204" pitchFamily="34" charset="0"/>
                <a:cs typeface="Calibri Light" panose="020F0302020204030204" pitchFamily="34" charset="0"/>
              </a:rPr>
              <a:t>med social hämning   </a:t>
            </a:r>
            <a:r>
              <a:rPr lang="sv-SE" b="1" dirty="0">
                <a:latin typeface="Calibri Light" panose="020F0302020204030204" pitchFamily="34" charset="0"/>
                <a:cs typeface="Calibri Light" panose="020F0302020204030204" pitchFamily="34" charset="0"/>
              </a:rPr>
              <a:t>b) </a:t>
            </a:r>
            <a:r>
              <a:rPr lang="sv-SE" dirty="0">
                <a:latin typeface="Calibri Light" panose="020F0302020204030204" pitchFamily="34" charset="0"/>
                <a:cs typeface="Calibri Light" panose="020F0302020204030204" pitchFamily="34" charset="0"/>
              </a:rPr>
              <a:t>med social distanslöshet	</a:t>
            </a:r>
          </a:p>
          <a:p>
            <a:pPr marL="28575" indent="0">
              <a:lnSpc>
                <a:spcPct val="70000"/>
              </a:lnSpc>
              <a:spcAft>
                <a:spcPts val="450"/>
              </a:spcAft>
              <a:buSzPts val="1800"/>
              <a:buNone/>
            </a:pPr>
            <a:endParaRPr lang="sv-SE" dirty="0">
              <a:latin typeface="Calibri Light" panose="020F0302020204030204" pitchFamily="34" charset="0"/>
              <a:cs typeface="Calibri Light" panose="020F0302020204030204" pitchFamily="34" charset="0"/>
            </a:endParaRPr>
          </a:p>
          <a:p>
            <a:pPr marL="485775" indent="-457200">
              <a:lnSpc>
                <a:spcPct val="70000"/>
              </a:lnSpc>
              <a:spcAft>
                <a:spcPts val="450"/>
              </a:spcAft>
              <a:buSzPts val="1800"/>
            </a:pPr>
            <a:endParaRPr lang="sv-SE" dirty="0">
              <a:latin typeface="Calibri Light" panose="020F0302020204030204" pitchFamily="34" charset="0"/>
              <a:cs typeface="Calibri Light" panose="020F0302020204030204" pitchFamily="34" charset="0"/>
            </a:endParaRPr>
          </a:p>
          <a:p>
            <a:pPr marL="28575" indent="0">
              <a:lnSpc>
                <a:spcPct val="70000"/>
              </a:lnSpc>
              <a:spcAft>
                <a:spcPts val="450"/>
              </a:spcAft>
              <a:buSzPts val="1800"/>
              <a:buNone/>
            </a:pPr>
            <a:endParaRPr lang="sv-SE" sz="1800" dirty="0">
              <a:latin typeface="Calibri" panose="020F0502020204030204" pitchFamily="34" charset="0"/>
              <a:cs typeface="Calibri" panose="020F0502020204030204" pitchFamily="34" charset="0"/>
            </a:endParaRPr>
          </a:p>
          <a:p>
            <a:pPr marL="28575" indent="0">
              <a:lnSpc>
                <a:spcPct val="70000"/>
              </a:lnSpc>
              <a:spcAft>
                <a:spcPts val="450"/>
              </a:spcAft>
              <a:buSzPts val="1800"/>
              <a:buNone/>
            </a:pPr>
            <a:r>
              <a:rPr lang="sv-SE" sz="1800" dirty="0"/>
              <a:t>(</a:t>
            </a:r>
            <a:r>
              <a:rPr lang="sv-SE" sz="1800" dirty="0" err="1"/>
              <a:t>Wamser-Nanney</a:t>
            </a:r>
            <a:r>
              <a:rPr lang="sv-SE" sz="1800" dirty="0"/>
              <a:t>, R., 2020)</a:t>
            </a:r>
          </a:p>
          <a:p>
            <a:pPr marL="171450" indent="-151924">
              <a:lnSpc>
                <a:spcPct val="70000"/>
              </a:lnSpc>
              <a:buSzPts val="1800"/>
            </a:pPr>
            <a:endParaRPr lang="sv-SE" sz="1800" dirty="0"/>
          </a:p>
          <a:p>
            <a:pPr marL="171450" indent="-171450">
              <a:spcBef>
                <a:spcPts val="0"/>
              </a:spcBef>
              <a:buClr>
                <a:schemeClr val="dk1"/>
              </a:buClr>
              <a:buSzPts val="2800"/>
              <a:buFont typeface="Arial"/>
              <a:buChar char="•"/>
            </a:pPr>
            <a:endParaRPr dirty="0"/>
          </a:p>
        </p:txBody>
      </p:sp>
      <p:sp>
        <p:nvSpPr>
          <p:cNvPr id="503" name="Shape 503"/>
          <p:cNvSpPr txBox="1">
            <a:spLocks noGrp="1"/>
          </p:cNvSpPr>
          <p:nvPr>
            <p:ph type="ftr" sz="quarter" idx="11"/>
          </p:nvPr>
        </p:nvSpPr>
        <p:spPr>
          <a:xfrm>
            <a:off x="4038600" y="6356350"/>
            <a:ext cx="4114800" cy="365125"/>
          </a:xfrm>
          <a:prstGeom prst="rect">
            <a:avLst/>
          </a:prstGeom>
          <a:noFill/>
          <a:ln>
            <a:noFill/>
          </a:ln>
        </p:spPr>
        <p:txBody>
          <a:bodyPr spcFirstLastPara="1" vert="horz" wrap="square" lIns="91440" tIns="45720" rIns="91440" bIns="45720" rtlCol="0" anchor="ctr" anchorCtr="0">
            <a:noAutofit/>
          </a:bodyP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2" name="Slide Number Placeholder 1">
            <a:extLst>
              <a:ext uri="{FF2B5EF4-FFF2-40B4-BE49-F238E27FC236}">
                <a16:creationId xmlns:a16="http://schemas.microsoft.com/office/drawing/2014/main" id="{CA511E3E-1CD6-2E4C-ABAE-6AFE232E21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BA2DE6-AC34-4E18-95A3-502689D8202C}" type="slidenum">
              <a:rPr lang="sv-SE" smtClean="0"/>
              <a:pPr/>
              <a:t>25</a:t>
            </a:fld>
            <a:endParaRPr lang="sv-SE"/>
          </a:p>
        </p:txBody>
      </p:sp>
      <p:sp>
        <p:nvSpPr>
          <p:cNvPr id="4" name="Rubrik 3">
            <a:extLst>
              <a:ext uri="{FF2B5EF4-FFF2-40B4-BE49-F238E27FC236}">
                <a16:creationId xmlns:a16="http://schemas.microsoft.com/office/drawing/2014/main" id="{88689F6B-DABC-497E-8D63-CEC601155E11}"/>
              </a:ext>
            </a:extLst>
          </p:cNvPr>
          <p:cNvSpPr>
            <a:spLocks noGrp="1"/>
          </p:cNvSpPr>
          <p:nvPr>
            <p:ph type="title"/>
          </p:nvPr>
        </p:nvSpPr>
        <p:spPr/>
        <p:txBody>
          <a:bodyPr/>
          <a:lstStyle/>
          <a:p>
            <a:r>
              <a:rPr lang="sv-SE" sz="3600">
                <a:latin typeface="Calibri" panose="020F0502020204030204" pitchFamily="34" charset="0"/>
                <a:cs typeface="Calibri" panose="020F0502020204030204" pitchFamily="34" charset="0"/>
              </a:rPr>
              <a:t>Co-morbiditet vanligt</a:t>
            </a:r>
            <a:endParaRPr lang="sv-SE"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28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DEF73-FA79-4840-9EC1-94219E26EBFD}"/>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Innehåll:</a:t>
            </a:r>
          </a:p>
        </p:txBody>
      </p:sp>
      <p:sp>
        <p:nvSpPr>
          <p:cNvPr id="3" name="Platshållare för innehåll 2">
            <a:extLst>
              <a:ext uri="{FF2B5EF4-FFF2-40B4-BE49-F238E27FC236}">
                <a16:creationId xmlns:a16="http://schemas.microsoft.com/office/drawing/2014/main" id="{83EBA157-AFC1-4DC3-B93B-B91D54E79523}"/>
              </a:ext>
            </a:extLst>
          </p:cNvPr>
          <p:cNvSpPr>
            <a:spLocks noGrp="1"/>
          </p:cNvSpPr>
          <p:nvPr>
            <p:ph idx="1"/>
          </p:nvPr>
        </p:nvSpPr>
        <p:spPr>
          <a:xfrm>
            <a:off x="609600" y="1124744"/>
            <a:ext cx="10454952" cy="4896544"/>
          </a:xfrm>
        </p:spPr>
        <p:txBody>
          <a:bodyPr>
            <a:normAutofit/>
          </a:bodyPr>
          <a:lstStyle/>
          <a:p>
            <a:pPr marL="0" indent="0">
              <a:buNone/>
            </a:pPr>
            <a:endParaRPr lang="sv-SE" b="1"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Små barns utsatthet och sårbarhet</a:t>
            </a:r>
          </a:p>
          <a:p>
            <a:pPr marL="0" indent="0">
              <a:buNone/>
            </a:pPr>
            <a:r>
              <a:rPr lang="sv-SE" dirty="0">
                <a:latin typeface="Calibri Light" panose="020F0302020204030204" pitchFamily="34" charset="0"/>
                <a:cs typeface="Calibri Light" panose="020F0302020204030204" pitchFamily="34" charset="0"/>
              </a:rPr>
              <a:t>Vikten av </a:t>
            </a:r>
            <a:r>
              <a:rPr lang="sv-SE" dirty="0" err="1">
                <a:latin typeface="Calibri Light" panose="020F0302020204030204" pitchFamily="34" charset="0"/>
                <a:cs typeface="Calibri Light" panose="020F0302020204030204" pitchFamily="34" charset="0"/>
              </a:rPr>
              <a:t>regleringsstöd</a:t>
            </a: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Konsekvenser av trauman under småbarnsåren</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Vilka är symtomen och hur ser vi dem? </a:t>
            </a:r>
          </a:p>
          <a:p>
            <a:pPr marL="0" indent="0">
              <a:buNone/>
            </a:pPr>
            <a:r>
              <a:rPr lang="sv-SE" b="1" dirty="0">
                <a:latin typeface="Calibri Light" panose="020F0302020204030204" pitchFamily="34" charset="0"/>
                <a:cs typeface="Calibri Light" panose="020F0302020204030204" pitchFamily="34" charset="0"/>
              </a:rPr>
              <a:t>Något om kartläggning och bedömning</a:t>
            </a:r>
          </a:p>
          <a:p>
            <a:pPr marL="0" indent="0">
              <a:buNone/>
            </a:pPr>
            <a:r>
              <a:rPr lang="sv-SE" dirty="0">
                <a:latin typeface="Calibri Light" panose="020F0302020204030204" pitchFamily="34" charset="0"/>
                <a:cs typeface="Calibri Light" panose="020F0302020204030204" pitchFamily="34" charset="0"/>
              </a:rPr>
              <a:t>Behandling</a:t>
            </a:r>
          </a:p>
          <a:p>
            <a:endParaRPr lang="sv-SE"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30722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18337-FBFE-43A3-BB7E-950A27366FC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Bedömning</a:t>
            </a:r>
          </a:p>
        </p:txBody>
      </p:sp>
      <p:sp>
        <p:nvSpPr>
          <p:cNvPr id="3" name="Platshållare för innehåll 2">
            <a:extLst>
              <a:ext uri="{FF2B5EF4-FFF2-40B4-BE49-F238E27FC236}">
                <a16:creationId xmlns:a16="http://schemas.microsoft.com/office/drawing/2014/main" id="{8F8408B3-2A7A-4260-A75F-02AD78AE9D2C}"/>
              </a:ext>
            </a:extLst>
          </p:cNvPr>
          <p:cNvSpPr>
            <a:spLocks noGrp="1"/>
          </p:cNvSpPr>
          <p:nvPr>
            <p:ph idx="1"/>
          </p:nvPr>
        </p:nvSpPr>
        <p:spPr/>
        <p:txBody>
          <a:bodyPr/>
          <a:lstStyle/>
          <a:p>
            <a:r>
              <a:rPr lang="sv-SE" dirty="0">
                <a:latin typeface="Calibri Light" panose="020F0302020204030204" pitchFamily="34" charset="0"/>
                <a:cs typeface="Calibri Light" panose="020F0302020204030204" pitchFamily="34" charset="0"/>
              </a:rPr>
              <a:t>Identifiera den/de traumatiska händelserna</a:t>
            </a:r>
          </a:p>
          <a:p>
            <a:r>
              <a:rPr lang="sv-SE" dirty="0">
                <a:latin typeface="Calibri Light" panose="020F0302020204030204" pitchFamily="34" charset="0"/>
                <a:cs typeface="Calibri Light" panose="020F0302020204030204" pitchFamily="34" charset="0"/>
              </a:rPr>
              <a:t>Identifiera symtom</a:t>
            </a:r>
          </a:p>
          <a:p>
            <a:r>
              <a:rPr lang="sv-SE" dirty="0">
                <a:latin typeface="Calibri Light" panose="020F0302020204030204" pitchFamily="34" charset="0"/>
                <a:cs typeface="Calibri Light" panose="020F0302020204030204" pitchFamily="34" charset="0"/>
              </a:rPr>
              <a:t>Förhållandet mellan omsorgspersonens symtom och barnets symtom</a:t>
            </a:r>
          </a:p>
          <a:p>
            <a:r>
              <a:rPr lang="sv-SE" dirty="0">
                <a:latin typeface="Calibri Light" panose="020F0302020204030204" pitchFamily="34" charset="0"/>
                <a:cs typeface="Calibri Light" panose="020F0302020204030204" pitchFamily="34" charset="0"/>
              </a:rPr>
              <a:t>Föräldra-barnrelationens betydelse</a:t>
            </a:r>
          </a:p>
          <a:p>
            <a:endParaRPr lang="sv-SE" dirty="0"/>
          </a:p>
        </p:txBody>
      </p:sp>
      <p:sp>
        <p:nvSpPr>
          <p:cNvPr id="5" name="textruta 4">
            <a:extLst>
              <a:ext uri="{FF2B5EF4-FFF2-40B4-BE49-F238E27FC236}">
                <a16:creationId xmlns:a16="http://schemas.microsoft.com/office/drawing/2014/main" id="{B6F021CF-68F4-4944-8961-73B877BAB99B}"/>
              </a:ext>
            </a:extLst>
          </p:cNvPr>
          <p:cNvSpPr txBox="1"/>
          <p:nvPr/>
        </p:nvSpPr>
        <p:spPr>
          <a:xfrm>
            <a:off x="623392" y="5919663"/>
            <a:ext cx="6107372" cy="369332"/>
          </a:xfrm>
          <a:prstGeom prst="rect">
            <a:avLst/>
          </a:prstGeom>
          <a:noFill/>
        </p:spPr>
        <p:txBody>
          <a:bodyPr wrap="square">
            <a:spAutoFit/>
          </a:bodyPr>
          <a:lstStyle/>
          <a:p>
            <a:r>
              <a:rPr lang="sv-SE" sz="1800" dirty="0"/>
              <a:t>(</a:t>
            </a:r>
            <a:r>
              <a:rPr lang="sv-SE" sz="1800" dirty="0" err="1"/>
              <a:t>Miron,D</a:t>
            </a:r>
            <a:r>
              <a:rPr lang="sv-SE" sz="1800" dirty="0"/>
              <a:t>.&amp; </a:t>
            </a:r>
            <a:r>
              <a:rPr lang="sv-SE" sz="1800" dirty="0" err="1"/>
              <a:t>Sturdy,W</a:t>
            </a:r>
            <a:r>
              <a:rPr lang="sv-SE" sz="1800" dirty="0"/>
              <a:t>., 2019)</a:t>
            </a:r>
          </a:p>
        </p:txBody>
      </p:sp>
    </p:spTree>
    <p:extLst>
      <p:ext uri="{BB962C8B-B14F-4D97-AF65-F5344CB8AC3E}">
        <p14:creationId xmlns:p14="http://schemas.microsoft.com/office/powerpoint/2010/main" val="321559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6B1506-D187-41F0-8479-897683A63E53}"/>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För bedömning av små barn krävs information</a:t>
            </a:r>
          </a:p>
        </p:txBody>
      </p:sp>
      <p:sp>
        <p:nvSpPr>
          <p:cNvPr id="3" name="Platshållare för innehåll 2">
            <a:extLst>
              <a:ext uri="{FF2B5EF4-FFF2-40B4-BE49-F238E27FC236}">
                <a16:creationId xmlns:a16="http://schemas.microsoft.com/office/drawing/2014/main" id="{A5F02A78-DFA5-4BFF-9922-3F92E011E68E}"/>
              </a:ext>
            </a:extLst>
          </p:cNvPr>
          <p:cNvSpPr>
            <a:spLocks noGrp="1"/>
          </p:cNvSpPr>
          <p:nvPr>
            <p:ph idx="1"/>
          </p:nvPr>
        </p:nvSpPr>
        <p:spPr/>
        <p:txBody>
          <a:bodyPr/>
          <a:lstStyle/>
          <a:p>
            <a:r>
              <a:rPr lang="sv-SE" sz="2800" dirty="0">
                <a:latin typeface="Calibri Light" panose="020F0302020204030204" pitchFamily="34" charset="0"/>
                <a:cs typeface="Calibri Light" panose="020F0302020204030204" pitchFamily="34" charset="0"/>
              </a:rPr>
              <a:t>Från flera källor:</a:t>
            </a:r>
          </a:p>
          <a:p>
            <a:pPr marL="0" indent="0">
              <a:buNone/>
            </a:pPr>
            <a:r>
              <a:rPr lang="sv-SE" sz="2800" dirty="0">
                <a:latin typeface="Calibri Light" panose="020F0302020204030204" pitchFamily="34" charset="0"/>
                <a:cs typeface="Calibri Light" panose="020F0302020204030204" pitchFamily="34" charset="0"/>
              </a:rPr>
              <a:t>-föräldrar, socialtjänst, förskola, </a:t>
            </a:r>
            <a:r>
              <a:rPr lang="sv-SE" sz="2800" dirty="0" err="1">
                <a:latin typeface="Calibri Light" panose="020F0302020204030204" pitchFamily="34" charset="0"/>
                <a:cs typeface="Calibri Light" panose="020F0302020204030204" pitchFamily="34" charset="0"/>
              </a:rPr>
              <a:t>bvc</a:t>
            </a:r>
            <a:r>
              <a:rPr lang="sv-SE" sz="2800" dirty="0">
                <a:latin typeface="Calibri Light" panose="020F0302020204030204" pitchFamily="34" charset="0"/>
                <a:cs typeface="Calibri Light" panose="020F0302020204030204" pitchFamily="34" charset="0"/>
              </a:rPr>
              <a:t>, sjukhusjournaler</a:t>
            </a:r>
          </a:p>
          <a:p>
            <a:pPr marL="0" indent="0">
              <a:buNone/>
            </a:pPr>
            <a:endParaRPr lang="sv-SE" sz="2800" dirty="0">
              <a:latin typeface="Calibri Light" panose="020F0302020204030204" pitchFamily="34" charset="0"/>
              <a:cs typeface="Calibri Light" panose="020F0302020204030204" pitchFamily="34" charset="0"/>
            </a:endParaRPr>
          </a:p>
          <a:p>
            <a:r>
              <a:rPr lang="sv-SE" sz="2800" dirty="0">
                <a:latin typeface="Calibri Light" panose="020F0302020204030204" pitchFamily="34" charset="0"/>
                <a:cs typeface="Calibri Light" panose="020F0302020204030204" pitchFamily="34" charset="0"/>
              </a:rPr>
              <a:t>Med olika metoder:</a:t>
            </a:r>
          </a:p>
          <a:p>
            <a:pPr marL="0" indent="0">
              <a:buNone/>
            </a:pPr>
            <a:r>
              <a:rPr lang="sv-SE" sz="2800" dirty="0">
                <a:latin typeface="Calibri Light" panose="020F0302020204030204" pitchFamily="34" charset="0"/>
                <a:cs typeface="Calibri Light" panose="020F0302020204030204" pitchFamily="34" charset="0"/>
              </a:rPr>
              <a:t>-skattningar, intervjuer och </a:t>
            </a:r>
            <a:r>
              <a:rPr lang="sv-SE" sz="2800" b="1" dirty="0">
                <a:latin typeface="Calibri Light" panose="020F0302020204030204" pitchFamily="34" charset="0"/>
                <a:cs typeface="Calibri Light" panose="020F0302020204030204" pitchFamily="34" charset="0"/>
              </a:rPr>
              <a:t>observationer</a:t>
            </a:r>
            <a:r>
              <a:rPr lang="sv-SE" sz="2800" dirty="0">
                <a:latin typeface="Calibri Light" panose="020F0302020204030204" pitchFamily="34" charset="0"/>
                <a:cs typeface="Calibri Light" panose="020F0302020204030204" pitchFamily="34" charset="0"/>
              </a:rPr>
              <a:t> av barnet  tillsammans med omsorgspersonerna</a:t>
            </a:r>
          </a:p>
          <a:p>
            <a:pPr marL="0" indent="0">
              <a:buNone/>
            </a:pPr>
            <a:endParaRPr lang="sv-SE" sz="2800" dirty="0">
              <a:latin typeface="Calibri Light" panose="020F0302020204030204" pitchFamily="34" charset="0"/>
              <a:cs typeface="Calibri Light" panose="020F0302020204030204" pitchFamily="34" charset="0"/>
            </a:endParaRPr>
          </a:p>
          <a:p>
            <a:r>
              <a:rPr lang="sv-SE" sz="2800" dirty="0">
                <a:latin typeface="Calibri Light" panose="020F0302020204030204" pitchFamily="34" charset="0"/>
                <a:cs typeface="Calibri Light" panose="020F0302020204030204" pitchFamily="34" charset="0"/>
              </a:rPr>
              <a:t>Om barnets omsorgsmiljö, relation till omsorgspersoner</a:t>
            </a: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sz="1800" dirty="0"/>
              <a:t>(</a:t>
            </a:r>
            <a:r>
              <a:rPr lang="sv-SE" sz="1800" dirty="0" err="1"/>
              <a:t>Miron,D</a:t>
            </a:r>
            <a:r>
              <a:rPr lang="sv-SE" sz="1800" dirty="0"/>
              <a:t>.&amp; </a:t>
            </a:r>
            <a:r>
              <a:rPr lang="sv-SE" sz="1800" dirty="0" err="1"/>
              <a:t>Sturdy,W</a:t>
            </a:r>
            <a:r>
              <a:rPr lang="sv-SE" sz="1800" dirty="0"/>
              <a:t>., 2019)</a:t>
            </a:r>
          </a:p>
          <a:p>
            <a:pPr>
              <a:buFont typeface="Arial" panose="020B0604020202020204" pitchFamily="34" charset="0"/>
              <a:buChar char="•"/>
            </a:pPr>
            <a:endParaRPr lang="sv-SE" sz="1800"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endParaRPr lang="sv-SE" dirty="0"/>
          </a:p>
        </p:txBody>
      </p:sp>
    </p:spTree>
    <p:extLst>
      <p:ext uri="{BB962C8B-B14F-4D97-AF65-F5344CB8AC3E}">
        <p14:creationId xmlns:p14="http://schemas.microsoft.com/office/powerpoint/2010/main" val="252362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DEF73-FA79-4840-9EC1-94219E26EBFD}"/>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Innehåll:</a:t>
            </a:r>
          </a:p>
        </p:txBody>
      </p:sp>
      <p:sp>
        <p:nvSpPr>
          <p:cNvPr id="3" name="Platshållare för innehåll 2">
            <a:extLst>
              <a:ext uri="{FF2B5EF4-FFF2-40B4-BE49-F238E27FC236}">
                <a16:creationId xmlns:a16="http://schemas.microsoft.com/office/drawing/2014/main" id="{83EBA157-AFC1-4DC3-B93B-B91D54E79523}"/>
              </a:ext>
            </a:extLst>
          </p:cNvPr>
          <p:cNvSpPr>
            <a:spLocks noGrp="1"/>
          </p:cNvSpPr>
          <p:nvPr>
            <p:ph idx="1"/>
          </p:nvPr>
        </p:nvSpPr>
        <p:spPr>
          <a:xfrm>
            <a:off x="609600" y="1124744"/>
            <a:ext cx="10454952" cy="4896544"/>
          </a:xfrm>
        </p:spPr>
        <p:txBody>
          <a:bodyPr>
            <a:normAutofit/>
          </a:bodyPr>
          <a:lstStyle/>
          <a:p>
            <a:pPr marL="0" indent="0">
              <a:buNone/>
            </a:pPr>
            <a:endParaRPr lang="sv-SE" b="1"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Små barns utsatthet och sårbarhet</a:t>
            </a:r>
          </a:p>
          <a:p>
            <a:pPr marL="0" indent="0">
              <a:buNone/>
            </a:pPr>
            <a:r>
              <a:rPr lang="sv-SE" dirty="0">
                <a:latin typeface="Calibri Light" panose="020F0302020204030204" pitchFamily="34" charset="0"/>
                <a:cs typeface="Calibri Light" panose="020F0302020204030204" pitchFamily="34" charset="0"/>
              </a:rPr>
              <a:t>Vikten av </a:t>
            </a:r>
            <a:r>
              <a:rPr lang="sv-SE" dirty="0" err="1">
                <a:latin typeface="Calibri Light" panose="020F0302020204030204" pitchFamily="34" charset="0"/>
                <a:cs typeface="Calibri Light" panose="020F0302020204030204" pitchFamily="34" charset="0"/>
              </a:rPr>
              <a:t>regleringsstöd</a:t>
            </a: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Konsekvenser av trauman under småbarnsåren</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Vilka är symtomen och hur ser vi dem? </a:t>
            </a:r>
          </a:p>
          <a:p>
            <a:pPr marL="0" indent="0">
              <a:buNone/>
            </a:pPr>
            <a:r>
              <a:rPr lang="sv-SE" dirty="0">
                <a:latin typeface="Calibri Light" panose="020F0302020204030204" pitchFamily="34" charset="0"/>
                <a:cs typeface="Calibri Light" panose="020F0302020204030204" pitchFamily="34" charset="0"/>
              </a:rPr>
              <a:t>Något om kartläggning och bedömning</a:t>
            </a:r>
            <a:endParaRPr lang="sv-SE" b="1" dirty="0">
              <a:latin typeface="Calibri Light" panose="020F0302020204030204" pitchFamily="34" charset="0"/>
              <a:cs typeface="Calibri Light" panose="020F0302020204030204" pitchFamily="34" charset="0"/>
            </a:endParaRPr>
          </a:p>
          <a:p>
            <a:pPr marL="0" indent="0">
              <a:buNone/>
            </a:pPr>
            <a:r>
              <a:rPr lang="sv-SE" b="1" dirty="0">
                <a:latin typeface="Calibri Light" panose="020F0302020204030204" pitchFamily="34" charset="0"/>
                <a:cs typeface="Calibri Light" panose="020F0302020204030204" pitchFamily="34" charset="0"/>
              </a:rPr>
              <a:t>Behandling</a:t>
            </a:r>
          </a:p>
          <a:p>
            <a:endParaRPr lang="sv-SE"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263368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EF2616-9703-48B6-A27D-16DC99D47D2A}"/>
              </a:ext>
            </a:extLst>
          </p:cNvPr>
          <p:cNvSpPr>
            <a:spLocks noGrp="1"/>
          </p:cNvSpPr>
          <p:nvPr>
            <p:ph type="title"/>
          </p:nvPr>
        </p:nvSpPr>
        <p:spPr>
          <a:xfrm>
            <a:off x="609600" y="274638"/>
            <a:ext cx="10972800" cy="1143000"/>
          </a:xfrm>
        </p:spPr>
        <p:txBody>
          <a:bodyPr>
            <a:noAutofit/>
          </a:bodyPr>
          <a:lstStyle/>
          <a:p>
            <a:pPr>
              <a:lnSpc>
                <a:spcPct val="90000"/>
              </a:lnSpc>
            </a:pPr>
            <a:r>
              <a:rPr lang="sv-SE" sz="4000" dirty="0">
                <a:latin typeface="Calibri" panose="020F0502020204030204" pitchFamily="34" charset="0"/>
                <a:cs typeface="Calibri" panose="020F0502020204030204" pitchFamily="34" charset="0"/>
              </a:rPr>
              <a:t>Små barn, små bekymmer?</a:t>
            </a:r>
            <a:endParaRPr lang="sv-SE" sz="4800"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0F2DA4B1-D8A2-4CA4-9121-6264CA7CC23D}"/>
              </a:ext>
            </a:extLst>
          </p:cNvPr>
          <p:cNvSpPr>
            <a:spLocks noGrp="1"/>
          </p:cNvSpPr>
          <p:nvPr>
            <p:ph sz="half" idx="1"/>
          </p:nvPr>
        </p:nvSpPr>
        <p:spPr>
          <a:xfrm>
            <a:off x="609600" y="2233107"/>
            <a:ext cx="5384800" cy="4525963"/>
          </a:xfrm>
        </p:spPr>
        <p:txBody>
          <a:bodyPr>
            <a:normAutofit/>
          </a:bodyPr>
          <a:lstStyle/>
          <a:p>
            <a:r>
              <a:rPr lang="sv-SE" dirty="0">
                <a:latin typeface="Calibri Light" panose="020F0302020204030204" pitchFamily="34" charset="0"/>
                <a:cs typeface="Calibri Light" panose="020F0302020204030204" pitchFamily="34" charset="0"/>
              </a:rPr>
              <a:t>Trauma under småbarnsåren -förbisett område inom såväl forskning, kliniskt arbete som politik</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De senaste 20 åren har kunskapsfältet vuxit </a:t>
            </a:r>
          </a:p>
          <a:p>
            <a:endParaRPr lang="sv-SE" dirty="0"/>
          </a:p>
          <a:p>
            <a:endParaRPr lang="sv-SE" dirty="0"/>
          </a:p>
        </p:txBody>
      </p:sp>
      <p:pic>
        <p:nvPicPr>
          <p:cNvPr id="5" name="Platshållare för innehåll 8">
            <a:extLst>
              <a:ext uri="{FF2B5EF4-FFF2-40B4-BE49-F238E27FC236}">
                <a16:creationId xmlns:a16="http://schemas.microsoft.com/office/drawing/2014/main" id="{FCD540FC-0728-4CCC-B777-282820CD74D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l="4167" r="16416" b="-1"/>
          <a:stretch/>
        </p:blipFill>
        <p:spPr>
          <a:xfrm>
            <a:off x="6600056" y="2200256"/>
            <a:ext cx="4105504" cy="3450705"/>
          </a:xfrm>
          <a:prstGeom prst="rect">
            <a:avLst/>
          </a:prstGeom>
          <a:noFill/>
        </p:spPr>
      </p:pic>
    </p:spTree>
    <p:extLst>
      <p:ext uri="{BB962C8B-B14F-4D97-AF65-F5344CB8AC3E}">
        <p14:creationId xmlns:p14="http://schemas.microsoft.com/office/powerpoint/2010/main" val="180022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DACBB-8430-496E-83CB-D0DC5D6E2329}"/>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BUP Skånes riktlinjer</a:t>
            </a:r>
          </a:p>
        </p:txBody>
      </p:sp>
      <p:sp>
        <p:nvSpPr>
          <p:cNvPr id="3" name="Platshållare för innehåll 2">
            <a:extLst>
              <a:ext uri="{FF2B5EF4-FFF2-40B4-BE49-F238E27FC236}">
                <a16:creationId xmlns:a16="http://schemas.microsoft.com/office/drawing/2014/main" id="{987FC10F-72C5-4732-AFE9-931ABC61A86F}"/>
              </a:ext>
            </a:extLst>
          </p:cNvPr>
          <p:cNvSpPr>
            <a:spLocks noGrp="1"/>
          </p:cNvSpPr>
          <p:nvPr>
            <p:ph sz="half" idx="1"/>
          </p:nvPr>
        </p:nvSpPr>
        <p:spPr/>
        <p:txBody>
          <a:bodyPr/>
          <a:lstStyle/>
          <a:p>
            <a:pPr marL="0" indent="0">
              <a:buNone/>
            </a:pPr>
            <a:r>
              <a:rPr lang="sv-SE" sz="3600" b="1" dirty="0">
                <a:latin typeface="Calibri Light" panose="020F0302020204030204" pitchFamily="34" charset="0"/>
                <a:cs typeface="Calibri Light" panose="020F0302020204030204" pitchFamily="34" charset="0"/>
              </a:rPr>
              <a:t>SVP Trauma:</a:t>
            </a:r>
          </a:p>
          <a:p>
            <a:endParaRPr lang="sv-SE" b="1" dirty="0">
              <a:latin typeface="Calibri Light" panose="020F0302020204030204" pitchFamily="34" charset="0"/>
              <a:cs typeface="Calibri Light" panose="020F0302020204030204" pitchFamily="34" charset="0"/>
            </a:endParaRPr>
          </a:p>
          <a:p>
            <a:r>
              <a:rPr lang="sv-SE" b="1" dirty="0">
                <a:latin typeface="Calibri Light" panose="020F0302020204030204" pitchFamily="34" charset="0"/>
                <a:cs typeface="Calibri Light" panose="020F0302020204030204" pitchFamily="34" charset="0"/>
              </a:rPr>
              <a:t>TF-KBT </a:t>
            </a:r>
            <a:r>
              <a:rPr lang="sv-SE" dirty="0">
                <a:latin typeface="Calibri Light" panose="020F0302020204030204" pitchFamily="34" charset="0"/>
                <a:cs typeface="Calibri Light" panose="020F0302020204030204" pitchFamily="34" charset="0"/>
              </a:rPr>
              <a:t>anpassat för yngre barn rekommenderas från 3 år, steg I</a:t>
            </a:r>
          </a:p>
          <a:p>
            <a:r>
              <a:rPr lang="sv-SE" b="1" dirty="0">
                <a:latin typeface="Calibri Light" panose="020F0302020204030204" pitchFamily="34" charset="0"/>
                <a:cs typeface="Calibri Light" panose="020F0302020204030204" pitchFamily="34" charset="0"/>
              </a:rPr>
              <a:t>CPP</a:t>
            </a:r>
            <a:r>
              <a:rPr lang="sv-SE" dirty="0">
                <a:latin typeface="Calibri Light" panose="020F0302020204030204" pitchFamily="34" charset="0"/>
                <a:cs typeface="Calibri Light" panose="020F0302020204030204" pitchFamily="34" charset="0"/>
              </a:rPr>
              <a:t> rekommenderas för barn 0-3 år och för barn 4-6 år med traumatisering/komplex traumaexponering </a:t>
            </a:r>
          </a:p>
          <a:p>
            <a:r>
              <a:rPr lang="sv-SE" b="1" dirty="0">
                <a:latin typeface="Calibri Light" panose="020F0302020204030204" pitchFamily="34" charset="0"/>
                <a:cs typeface="Calibri Light" panose="020F0302020204030204" pitchFamily="34" charset="0"/>
              </a:rPr>
              <a:t>EMDR</a:t>
            </a:r>
            <a:r>
              <a:rPr lang="sv-SE" dirty="0">
                <a:latin typeface="Calibri Light" panose="020F0302020204030204" pitchFamily="34" charset="0"/>
                <a:cs typeface="Calibri Light" panose="020F0302020204030204" pitchFamily="34" charset="0"/>
              </a:rPr>
              <a:t> från 3 år</a:t>
            </a:r>
          </a:p>
        </p:txBody>
      </p:sp>
      <p:sp>
        <p:nvSpPr>
          <p:cNvPr id="7" name="Platshållare för innehåll 6">
            <a:extLst>
              <a:ext uri="{FF2B5EF4-FFF2-40B4-BE49-F238E27FC236}">
                <a16:creationId xmlns:a16="http://schemas.microsoft.com/office/drawing/2014/main" id="{72792446-E848-49EF-A563-97CB590C8F7E}"/>
              </a:ext>
            </a:extLst>
          </p:cNvPr>
          <p:cNvSpPr>
            <a:spLocks noGrp="1"/>
          </p:cNvSpPr>
          <p:nvPr>
            <p:ph sz="half" idx="2"/>
          </p:nvPr>
        </p:nvSpPr>
        <p:spPr/>
        <p:txBody>
          <a:bodyPr/>
          <a:lstStyle/>
          <a:p>
            <a:pPr marL="0" indent="0">
              <a:buNone/>
            </a:pPr>
            <a:r>
              <a:rPr lang="sv-SE" sz="3600" b="1" dirty="0">
                <a:latin typeface="Calibri Light" panose="020F0302020204030204" pitchFamily="34" charset="0"/>
                <a:cs typeface="Calibri Light" panose="020F0302020204030204" pitchFamily="34" charset="0"/>
              </a:rPr>
              <a:t>SVP Späda och små barn:</a:t>
            </a:r>
          </a:p>
          <a:p>
            <a:endParaRPr lang="sv-SE" dirty="0">
              <a:latin typeface="Calibri Light" panose="020F0302020204030204" pitchFamily="34" charset="0"/>
              <a:cs typeface="Calibri Light" panose="020F0302020204030204" pitchFamily="34" charset="0"/>
            </a:endParaRPr>
          </a:p>
          <a:p>
            <a:r>
              <a:rPr lang="sv-SE" b="1" dirty="0">
                <a:latin typeface="Calibri Light" panose="020F0302020204030204" pitchFamily="34" charset="0"/>
                <a:cs typeface="Calibri Light" panose="020F0302020204030204" pitchFamily="34" charset="0"/>
              </a:rPr>
              <a:t>CPP </a:t>
            </a:r>
            <a:r>
              <a:rPr lang="sv-SE" dirty="0">
                <a:latin typeface="Calibri Light" panose="020F0302020204030204" pitchFamily="34" charset="0"/>
                <a:cs typeface="Calibri Light" panose="020F0302020204030204" pitchFamily="34" charset="0"/>
              </a:rPr>
              <a:t>rekommenderas för traumarelaterade tillstånd och/eller anknytningsproblematik</a:t>
            </a:r>
          </a:p>
        </p:txBody>
      </p:sp>
    </p:spTree>
    <p:extLst>
      <p:ext uri="{BB962C8B-B14F-4D97-AF65-F5344CB8AC3E}">
        <p14:creationId xmlns:p14="http://schemas.microsoft.com/office/powerpoint/2010/main" val="3790772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59CD170-9F99-42D9-946E-2D0D7F288C3D}"/>
              </a:ext>
            </a:extLst>
          </p:cNvPr>
          <p:cNvSpPr>
            <a:spLocks noGrp="1"/>
          </p:cNvSpPr>
          <p:nvPr>
            <p:ph type="title"/>
          </p:nvPr>
        </p:nvSpPr>
        <p:spPr/>
        <p:txBody>
          <a:bodyPr>
            <a:normAutofit fontScale="90000"/>
          </a:bodyPr>
          <a:lstStyle/>
          <a:p>
            <a:r>
              <a:rPr lang="sv-SE" dirty="0">
                <a:latin typeface="Calibri" panose="020F0502020204030204" pitchFamily="34" charset="0"/>
                <a:cs typeface="Calibri" panose="020F0502020204030204" pitchFamily="34" charset="0"/>
              </a:rPr>
              <a:t>Behandling</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Stabiliseringsfasen speciell för små barn</a:t>
            </a:r>
            <a:br>
              <a:rPr lang="sv-SE" dirty="0">
                <a:latin typeface="Calibri" panose="020F0502020204030204" pitchFamily="34" charset="0"/>
                <a:cs typeface="Calibri" panose="020F0502020204030204" pitchFamily="34" charset="0"/>
              </a:rPr>
            </a:br>
            <a:br>
              <a:rPr lang="sv-SE" sz="2400" dirty="0">
                <a:latin typeface="Calibri" panose="020F0502020204030204" pitchFamily="34" charset="0"/>
                <a:cs typeface="Calibri" panose="020F0502020204030204" pitchFamily="34" charset="0"/>
              </a:rPr>
            </a:br>
            <a:endParaRPr lang="sv-SE" sz="2400"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7D1C74BA-AC0B-422A-9628-BDC21F9E5E4F}"/>
              </a:ext>
            </a:extLst>
          </p:cNvPr>
          <p:cNvSpPr>
            <a:spLocks noGrp="1"/>
          </p:cNvSpPr>
          <p:nvPr>
            <p:ph sz="half" idx="1"/>
          </p:nvPr>
        </p:nvSpPr>
        <p:spPr/>
        <p:txBody>
          <a:bodyPr/>
          <a:lstStyle/>
          <a:p>
            <a:endParaRPr lang="sv-SE" dirty="0"/>
          </a:p>
          <a:p>
            <a:r>
              <a:rPr lang="sv-SE" b="1" dirty="0">
                <a:latin typeface="Calibri Light" panose="020F0302020204030204" pitchFamily="34" charset="0"/>
                <a:cs typeface="Calibri Light" panose="020F0302020204030204" pitchFamily="34" charset="0"/>
              </a:rPr>
              <a:t>Trygghet förutsättning</a:t>
            </a:r>
            <a:r>
              <a:rPr lang="sv-SE" dirty="0">
                <a:latin typeface="Calibri Light" panose="020F0302020204030204" pitchFamily="34" charset="0"/>
                <a:cs typeface="Calibri Light" panose="020F0302020204030204" pitchFamily="34" charset="0"/>
              </a:rPr>
              <a:t>, förutsägbar vardag med trygga och förutsägbara vuxna. </a:t>
            </a:r>
            <a:r>
              <a:rPr lang="sv-SE" b="1" dirty="0">
                <a:latin typeface="Calibri Light" panose="020F0302020204030204" pitchFamily="34" charset="0"/>
                <a:cs typeface="Calibri Light" panose="020F0302020204030204" pitchFamily="34" charset="0"/>
              </a:rPr>
              <a:t>Föräldern som skyddande sköld. Bygga tillit. </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Inte bara frånvaro av trauma utan även goda, </a:t>
            </a:r>
            <a:r>
              <a:rPr lang="sv-SE" b="1" dirty="0">
                <a:latin typeface="Calibri Light" panose="020F0302020204030204" pitchFamily="34" charset="0"/>
                <a:cs typeface="Calibri Light" panose="020F0302020204030204" pitchFamily="34" charset="0"/>
              </a:rPr>
              <a:t>reglerande</a:t>
            </a:r>
            <a:r>
              <a:rPr lang="sv-SE" dirty="0">
                <a:latin typeface="Calibri Light" panose="020F0302020204030204" pitchFamily="34" charset="0"/>
                <a:cs typeface="Calibri Light" panose="020F0302020204030204" pitchFamily="34" charset="0"/>
              </a:rPr>
              <a:t> erfarenheter</a:t>
            </a: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p>
          <a:p>
            <a:endParaRPr lang="sv-SE" dirty="0"/>
          </a:p>
          <a:p>
            <a:endParaRPr lang="sv-SE" dirty="0"/>
          </a:p>
        </p:txBody>
      </p:sp>
      <p:pic>
        <p:nvPicPr>
          <p:cNvPr id="9" name="Bild 6">
            <a:extLst>
              <a:ext uri="{FF2B5EF4-FFF2-40B4-BE49-F238E27FC236}">
                <a16:creationId xmlns:a16="http://schemas.microsoft.com/office/drawing/2014/main" id="{31C587D4-BD8E-4EB4-8D5B-110CE51BEDE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709704" y="1600200"/>
            <a:ext cx="4360591"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142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latin typeface="Calibri" panose="020F0502020204030204" pitchFamily="34" charset="0"/>
                <a:cs typeface="Calibri" panose="020F0502020204030204" pitchFamily="34" charset="0"/>
              </a:rPr>
              <a:t>Omvårdnadens ABC </a:t>
            </a:r>
            <a:br>
              <a:rPr lang="sv-SE" dirty="0">
                <a:latin typeface="Calibri" panose="020F0502020204030204" pitchFamily="34" charset="0"/>
                <a:cs typeface="Calibri" panose="020F0502020204030204" pitchFamily="34" charset="0"/>
              </a:rPr>
            </a:br>
            <a:r>
              <a:rPr lang="sv-SE" sz="1800" dirty="0">
                <a:latin typeface="Calibri" panose="020F0502020204030204" pitchFamily="34" charset="0"/>
                <a:cs typeface="Calibri" panose="020F0502020204030204" pitchFamily="34" charset="0"/>
              </a:rPr>
              <a:t>(Broberg, m fl. 2006)</a:t>
            </a:r>
          </a:p>
        </p:txBody>
      </p:sp>
      <p:sp>
        <p:nvSpPr>
          <p:cNvPr id="9" name="Platshållare för innehåll 8"/>
          <p:cNvSpPr>
            <a:spLocks noGrp="1"/>
          </p:cNvSpPr>
          <p:nvPr>
            <p:ph idx="1"/>
          </p:nvPr>
        </p:nvSpPr>
        <p:spPr/>
        <p:txBody>
          <a:bodyPr/>
          <a:lstStyle/>
          <a:p>
            <a:r>
              <a:rPr lang="sv-SE" dirty="0">
                <a:latin typeface="Calibri Light" panose="020F0302020204030204" pitchFamily="34" charset="0"/>
                <a:cs typeface="Calibri Light" panose="020F0302020204030204" pitchFamily="34" charset="0"/>
              </a:rPr>
              <a:t>Vara större, starkare, klokare och snäll</a:t>
            </a:r>
          </a:p>
          <a:p>
            <a:r>
              <a:rPr lang="sv-SE" dirty="0">
                <a:latin typeface="Calibri Light" panose="020F0302020204030204" pitchFamily="34" charset="0"/>
                <a:cs typeface="Calibri Light" panose="020F0302020204030204" pitchFamily="34" charset="0"/>
              </a:rPr>
              <a:t>Inte vara skrämmande för barnet</a:t>
            </a:r>
          </a:p>
          <a:p>
            <a:r>
              <a:rPr lang="sv-SE" dirty="0">
                <a:latin typeface="Calibri Light" panose="020F0302020204030204" pitchFamily="34" charset="0"/>
                <a:cs typeface="Calibri Light" panose="020F0302020204030204" pitchFamily="34" charset="0"/>
              </a:rPr>
              <a:t>Vara förutsägbar i sina reaktioner</a:t>
            </a:r>
          </a:p>
          <a:p>
            <a:r>
              <a:rPr lang="sv-SE" dirty="0">
                <a:latin typeface="Calibri Light" panose="020F0302020204030204" pitchFamily="34" charset="0"/>
                <a:cs typeface="Calibri Light" panose="020F0302020204030204" pitchFamily="34" charset="0"/>
              </a:rPr>
              <a:t>Kunna skydda barnet mot faror</a:t>
            </a:r>
          </a:p>
          <a:p>
            <a:r>
              <a:rPr lang="sv-SE" dirty="0">
                <a:latin typeface="Calibri Light" panose="020F0302020204030204" pitchFamily="34" charset="0"/>
                <a:cs typeface="Calibri Light" panose="020F0302020204030204" pitchFamily="34" charset="0"/>
              </a:rPr>
              <a:t>Vara villig att prioritera barnets behov framför egna</a:t>
            </a:r>
          </a:p>
          <a:p>
            <a:r>
              <a:rPr lang="sv-SE" dirty="0">
                <a:latin typeface="Calibri Light" panose="020F0302020204030204" pitchFamily="34" charset="0"/>
                <a:cs typeface="Calibri Light" panose="020F0302020204030204" pitchFamily="34" charset="0"/>
              </a:rPr>
              <a:t>Kunna glädjas och ha roligt med barnet</a:t>
            </a:r>
          </a:p>
          <a:p>
            <a:r>
              <a:rPr lang="sv-SE" dirty="0">
                <a:latin typeface="Calibri Light" panose="020F0302020204030204" pitchFamily="34" charset="0"/>
                <a:cs typeface="Calibri Light" panose="020F0302020204030204" pitchFamily="34" charset="0"/>
              </a:rPr>
              <a:t>Vara lyhörd för barnets signaler</a:t>
            </a:r>
          </a:p>
          <a:p>
            <a:r>
              <a:rPr lang="sv-SE" dirty="0">
                <a:latin typeface="Calibri Light" panose="020F0302020204030204" pitchFamily="34" charset="0"/>
                <a:cs typeface="Calibri Light" panose="020F0302020204030204" pitchFamily="34" charset="0"/>
              </a:rPr>
              <a:t>Be om förlåtelse och ta ansvar</a:t>
            </a:r>
          </a:p>
          <a:p>
            <a:endParaRPr lang="sv-SE" dirty="0"/>
          </a:p>
        </p:txBody>
      </p:sp>
      <p:sp>
        <p:nvSpPr>
          <p:cNvPr id="7" name="Platshållare för sidfot 6"/>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547656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D95860D-7C78-40EA-93AC-423938F748A6}"/>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Förstå barnets utsatthet och ta ansvar</a:t>
            </a:r>
          </a:p>
        </p:txBody>
      </p:sp>
      <p:pic>
        <p:nvPicPr>
          <p:cNvPr id="8" name="Bild 5">
            <a:extLst>
              <a:ext uri="{FF2B5EF4-FFF2-40B4-BE49-F238E27FC236}">
                <a16:creationId xmlns:a16="http://schemas.microsoft.com/office/drawing/2014/main" id="{987DB9FD-B77C-4F7A-BFA9-C732E5B454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25809" y="1886991"/>
            <a:ext cx="4952381" cy="39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1">
            <a:extLst>
              <a:ext uri="{FF2B5EF4-FFF2-40B4-BE49-F238E27FC236}">
                <a16:creationId xmlns:a16="http://schemas.microsoft.com/office/drawing/2014/main" id="{D26E0D96-B887-46E6-B2B4-463C5629842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744520" y="1600200"/>
            <a:ext cx="4290960"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385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3352C02-2F3F-4747-BC8D-789C3E59CE3A}"/>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Behandling</a:t>
            </a:r>
            <a:br>
              <a:rPr lang="sv-SE" sz="3600" dirty="0">
                <a:latin typeface="Calibri" panose="020F0502020204030204" pitchFamily="34" charset="0"/>
                <a:cs typeface="Calibri" panose="020F0502020204030204" pitchFamily="34" charset="0"/>
              </a:rPr>
            </a:br>
            <a:r>
              <a:rPr lang="sv-SE" sz="3600" b="1" dirty="0">
                <a:latin typeface="Calibri" panose="020F0502020204030204" pitchFamily="34" charset="0"/>
                <a:cs typeface="Calibri" panose="020F0502020204030204" pitchFamily="34" charset="0"/>
              </a:rPr>
              <a:t>Stabilisering</a:t>
            </a:r>
            <a:r>
              <a:rPr lang="sv-SE" sz="3600" dirty="0">
                <a:latin typeface="Calibri" panose="020F0502020204030204" pitchFamily="34" charset="0"/>
                <a:cs typeface="Calibri" panose="020F0502020204030204" pitchFamily="34" charset="0"/>
              </a:rPr>
              <a:t>, forts.</a:t>
            </a:r>
          </a:p>
        </p:txBody>
      </p:sp>
      <p:sp>
        <p:nvSpPr>
          <p:cNvPr id="3" name="Platshållare för innehåll 2">
            <a:extLst>
              <a:ext uri="{FF2B5EF4-FFF2-40B4-BE49-F238E27FC236}">
                <a16:creationId xmlns:a16="http://schemas.microsoft.com/office/drawing/2014/main" id="{E3932EA9-C8E1-4EDC-B0F5-D29F39F217B7}"/>
              </a:ext>
            </a:extLst>
          </p:cNvPr>
          <p:cNvSpPr>
            <a:spLocks noGrp="1"/>
          </p:cNvSpPr>
          <p:nvPr>
            <p:ph sz="half" idx="1"/>
          </p:nvPr>
        </p:nvSpPr>
        <p:spPr/>
        <p:txBody>
          <a:bodyPr/>
          <a:lstStyle/>
          <a:p>
            <a:pPr marL="0" indent="0">
              <a:buNone/>
            </a:pPr>
            <a:endParaRPr lang="sv-SE" b="1" dirty="0">
              <a:latin typeface="Calibri Light" panose="020F0302020204030204" pitchFamily="34" charset="0"/>
              <a:cs typeface="Calibri Light" panose="020F0302020204030204" pitchFamily="34" charset="0"/>
            </a:endParaRPr>
          </a:p>
          <a:p>
            <a:r>
              <a:rPr lang="sv-SE" dirty="0" err="1">
                <a:latin typeface="Calibri Light" panose="020F0302020204030204" pitchFamily="34" charset="0"/>
                <a:cs typeface="Calibri Light" panose="020F0302020204030204" pitchFamily="34" charset="0"/>
              </a:rPr>
              <a:t>Psykoedukation</a:t>
            </a:r>
            <a:r>
              <a:rPr lang="sv-SE" dirty="0">
                <a:latin typeface="Calibri Light" panose="020F0302020204030204" pitchFamily="34" charset="0"/>
                <a:cs typeface="Calibri Light" panose="020F0302020204030204" pitchFamily="34" charset="0"/>
              </a:rPr>
              <a:t> om traumareaktioner, symtom, känslor och hur hantera dessa (glöm inte förskola)</a:t>
            </a:r>
          </a:p>
          <a:p>
            <a:endParaRPr lang="sv-SE" dirty="0">
              <a:latin typeface="Calibri Light" panose="020F0302020204030204" pitchFamily="34" charset="0"/>
              <a:cs typeface="Calibri Light" panose="020F0302020204030204" pitchFamily="34" charset="0"/>
            </a:endParaRPr>
          </a:p>
          <a:p>
            <a:r>
              <a:rPr lang="sv-SE" dirty="0" err="1">
                <a:latin typeface="Calibri Light" panose="020F0302020204030204" pitchFamily="34" charset="0"/>
                <a:cs typeface="Calibri Light" panose="020F0302020204030204" pitchFamily="34" charset="0"/>
              </a:rPr>
              <a:t>Regleringsstöd</a:t>
            </a:r>
            <a:r>
              <a:rPr lang="sv-SE" dirty="0">
                <a:latin typeface="Calibri Light" panose="020F0302020204030204" pitchFamily="34" charset="0"/>
                <a:cs typeface="Calibri Light" panose="020F0302020204030204" pitchFamily="34" charset="0"/>
              </a:rPr>
              <a:t> centralt</a:t>
            </a: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p:txBody>
      </p:sp>
      <p:pic>
        <p:nvPicPr>
          <p:cNvPr id="12" name="Platshållare för innehåll 3">
            <a:extLst>
              <a:ext uri="{FF2B5EF4-FFF2-40B4-BE49-F238E27FC236}">
                <a16:creationId xmlns:a16="http://schemas.microsoft.com/office/drawing/2014/main" id="{E841A034-1FFA-4A37-B68B-232C55DFEC82}"/>
              </a:ext>
            </a:extLst>
          </p:cNvPr>
          <p:cNvPicPr>
            <a:picLocks noGrp="1" noChangeAspect="1"/>
          </p:cNvPicPr>
          <p:nvPr>
            <p:ph sz="half" idx="2"/>
          </p:nvPr>
        </p:nvPicPr>
        <p:blipFill>
          <a:blip r:embed="rId3"/>
          <a:stretch>
            <a:fillRect/>
          </a:stretch>
        </p:blipFill>
        <p:spPr>
          <a:xfrm>
            <a:off x="6312024" y="2060848"/>
            <a:ext cx="4480499" cy="2520280"/>
          </a:xfrm>
          <a:prstGeom prst="rect">
            <a:avLst/>
          </a:prstGeom>
        </p:spPr>
      </p:pic>
    </p:spTree>
    <p:extLst>
      <p:ext uri="{BB962C8B-B14F-4D97-AF65-F5344CB8AC3E}">
        <p14:creationId xmlns:p14="http://schemas.microsoft.com/office/powerpoint/2010/main" val="3820334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57AEE-E6E7-4CAD-98EB-7F68BE687C73}"/>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Behandling</a:t>
            </a:r>
            <a:br>
              <a:rPr lang="sv-SE" sz="3600" dirty="0">
                <a:latin typeface="Calibri" panose="020F0502020204030204" pitchFamily="34" charset="0"/>
                <a:cs typeface="Calibri" panose="020F0502020204030204" pitchFamily="34" charset="0"/>
              </a:rPr>
            </a:br>
            <a:r>
              <a:rPr lang="sv-SE" sz="3600" b="1" dirty="0">
                <a:latin typeface="Calibri" panose="020F0502020204030204" pitchFamily="34" charset="0"/>
                <a:cs typeface="Calibri" panose="020F0502020204030204" pitchFamily="34" charset="0"/>
              </a:rPr>
              <a:t>Bearbetning</a:t>
            </a:r>
            <a:br>
              <a:rPr lang="sv-SE" b="1" dirty="0"/>
            </a:br>
            <a:endParaRPr lang="sv-SE" dirty="0"/>
          </a:p>
        </p:txBody>
      </p:sp>
      <p:sp>
        <p:nvSpPr>
          <p:cNvPr id="3" name="Platshållare för innehåll 2">
            <a:extLst>
              <a:ext uri="{FF2B5EF4-FFF2-40B4-BE49-F238E27FC236}">
                <a16:creationId xmlns:a16="http://schemas.microsoft.com/office/drawing/2014/main" id="{2A02F3D1-AFE3-4DC0-91AA-B37F21E126B2}"/>
              </a:ext>
            </a:extLst>
          </p:cNvPr>
          <p:cNvSpPr>
            <a:spLocks noGrp="1"/>
          </p:cNvSpPr>
          <p:nvPr>
            <p:ph sz="half" idx="1"/>
          </p:nvPr>
        </p:nvSpPr>
        <p:spPr/>
        <p:txBody>
          <a:bodyPr/>
          <a:lstStyle/>
          <a:p>
            <a:endParaRPr lang="sv-SE" b="1"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Leka, rita, berätta, exponering, skapa narrativ</a:t>
            </a:r>
          </a:p>
          <a:p>
            <a:pPr marL="0" indent="0">
              <a:buNone/>
            </a:pP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I barnets takt, </a:t>
            </a:r>
            <a:r>
              <a:rPr lang="sv-SE" dirty="0" err="1">
                <a:latin typeface="Calibri Light" panose="020F0302020204030204" pitchFamily="34" charset="0"/>
                <a:cs typeface="Calibri Light" panose="020F0302020204030204" pitchFamily="34" charset="0"/>
              </a:rPr>
              <a:t>regleringsstöd</a:t>
            </a:r>
            <a:r>
              <a:rPr lang="sv-SE" dirty="0">
                <a:latin typeface="Calibri Light" panose="020F0302020204030204" pitchFamily="34" charset="0"/>
                <a:cs typeface="Calibri Light" panose="020F0302020204030204" pitchFamily="34" charset="0"/>
              </a:rPr>
              <a:t> centralt</a:t>
            </a:r>
          </a:p>
          <a:p>
            <a:pPr marL="0" indent="0">
              <a:buNone/>
            </a:pPr>
            <a:endParaRPr lang="sv-SE"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p:txBody>
      </p:sp>
      <p:pic>
        <p:nvPicPr>
          <p:cNvPr id="7" name="Content Placeholder 4" descr="A picture containing indoor, child, toy, table&#10;&#10;Description automatically generated">
            <a:extLst>
              <a:ext uri="{FF2B5EF4-FFF2-40B4-BE49-F238E27FC236}">
                <a16:creationId xmlns:a16="http://schemas.microsoft.com/office/drawing/2014/main" id="{89E28F24-1A08-4612-88B4-C4F88007B29B}"/>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349811" y="2091825"/>
            <a:ext cx="4306971" cy="2201271"/>
          </a:xfrm>
        </p:spPr>
      </p:pic>
    </p:spTree>
    <p:extLst>
      <p:ext uri="{BB962C8B-B14F-4D97-AF65-F5344CB8AC3E}">
        <p14:creationId xmlns:p14="http://schemas.microsoft.com/office/powerpoint/2010/main" val="3340574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8D644-EFD9-49C2-B2C4-613FAB0AC810}"/>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Behandling</a:t>
            </a:r>
            <a:br>
              <a:rPr lang="sv-SE" sz="3600" dirty="0">
                <a:latin typeface="Calibri" panose="020F0502020204030204" pitchFamily="34" charset="0"/>
                <a:cs typeface="Calibri" panose="020F0502020204030204" pitchFamily="34" charset="0"/>
              </a:rPr>
            </a:br>
            <a:r>
              <a:rPr lang="sv-SE" sz="3600" dirty="0">
                <a:latin typeface="Calibri" panose="020F0502020204030204" pitchFamily="34" charset="0"/>
                <a:cs typeface="Calibri" panose="020F0502020204030204" pitchFamily="34" charset="0"/>
              </a:rPr>
              <a:t>Konsolidering, framtidsorientering</a:t>
            </a:r>
          </a:p>
        </p:txBody>
      </p:sp>
      <p:sp>
        <p:nvSpPr>
          <p:cNvPr id="3" name="Platshållare för innehåll 2">
            <a:extLst>
              <a:ext uri="{FF2B5EF4-FFF2-40B4-BE49-F238E27FC236}">
                <a16:creationId xmlns:a16="http://schemas.microsoft.com/office/drawing/2014/main" id="{3BE7495C-6325-449D-BA3E-CA853BD853AD}"/>
              </a:ext>
            </a:extLst>
          </p:cNvPr>
          <p:cNvSpPr>
            <a:spLocks noGrp="1"/>
          </p:cNvSpPr>
          <p:nvPr>
            <p:ph sz="half" idx="1"/>
          </p:nvPr>
        </p:nvSpPr>
        <p:spPr/>
        <p:txBody>
          <a:bodyPr/>
          <a:lstStyle/>
          <a:p>
            <a:pPr marL="0" indent="0">
              <a:buNone/>
            </a:pP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Stå emot riskfyllda situationer</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Leva med traumat, kunna dela med varandra när det behövs</a:t>
            </a:r>
          </a:p>
          <a:p>
            <a:pPr marL="0" indent="0">
              <a:buNone/>
            </a:pP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Stötta normalutveckling</a:t>
            </a:r>
          </a:p>
        </p:txBody>
      </p:sp>
      <p:pic>
        <p:nvPicPr>
          <p:cNvPr id="15" name="Platshållare för innehåll 8">
            <a:extLst>
              <a:ext uri="{FF2B5EF4-FFF2-40B4-BE49-F238E27FC236}">
                <a16:creationId xmlns:a16="http://schemas.microsoft.com/office/drawing/2014/main" id="{8188545B-3473-489C-A187-CDB6D4A0C4A7}"/>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384032" y="2204864"/>
            <a:ext cx="4267200" cy="2846832"/>
          </a:xfrm>
          <a:prstGeom prst="rect">
            <a:avLst/>
          </a:prstGeom>
        </p:spPr>
      </p:pic>
    </p:spTree>
    <p:extLst>
      <p:ext uri="{BB962C8B-B14F-4D97-AF65-F5344CB8AC3E}">
        <p14:creationId xmlns:p14="http://schemas.microsoft.com/office/powerpoint/2010/main" val="3991816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A83246-89BD-48EC-A3EB-293430053BC3}"/>
              </a:ext>
            </a:extLst>
          </p:cNvPr>
          <p:cNvSpPr>
            <a:spLocks noGrp="1"/>
          </p:cNvSpPr>
          <p:nvPr>
            <p:ph type="title"/>
          </p:nvPr>
        </p:nvSpPr>
        <p:spPr/>
        <p:txBody>
          <a:bodyPr/>
          <a:lstStyle/>
          <a:p>
            <a:r>
              <a:rPr lang="sv-SE" sz="3600" dirty="0">
                <a:latin typeface="Calibri" panose="020F0502020204030204" pitchFamily="34" charset="0"/>
                <a:cs typeface="Calibri" panose="020F0502020204030204" pitchFamily="34" charset="0"/>
              </a:rPr>
              <a:t>Behandling</a:t>
            </a:r>
            <a:br>
              <a:rPr lang="sv-SE" sz="3600" dirty="0">
                <a:latin typeface="Calibri" panose="020F0502020204030204" pitchFamily="34" charset="0"/>
                <a:cs typeface="Calibri" panose="020F0502020204030204" pitchFamily="34" charset="0"/>
              </a:rPr>
            </a:br>
            <a:r>
              <a:rPr lang="sv-SE" sz="3600" dirty="0">
                <a:latin typeface="Calibri" panose="020F0502020204030204" pitchFamily="34" charset="0"/>
                <a:cs typeface="Calibri" panose="020F0502020204030204" pitchFamily="34" charset="0"/>
              </a:rPr>
              <a:t>Förhållningssätt</a:t>
            </a:r>
          </a:p>
        </p:txBody>
      </p:sp>
      <p:sp>
        <p:nvSpPr>
          <p:cNvPr id="3" name="Platshållare för innehåll 2">
            <a:extLst>
              <a:ext uri="{FF2B5EF4-FFF2-40B4-BE49-F238E27FC236}">
                <a16:creationId xmlns:a16="http://schemas.microsoft.com/office/drawing/2014/main" id="{EB3E0D33-54B1-4DAE-A0C4-FA898C7D70C1}"/>
              </a:ext>
            </a:extLst>
          </p:cNvPr>
          <p:cNvSpPr>
            <a:spLocks noGrp="1"/>
          </p:cNvSpPr>
          <p:nvPr>
            <p:ph sz="half" idx="1"/>
          </p:nvPr>
        </p:nvSpPr>
        <p:spPr/>
        <p:txBody>
          <a:bodyPr/>
          <a:lstStyle/>
          <a:p>
            <a:pPr marL="0" indent="0">
              <a:buNone/>
            </a:pP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Kunnig </a:t>
            </a:r>
          </a:p>
          <a:p>
            <a:r>
              <a:rPr lang="sv-SE" dirty="0">
                <a:latin typeface="Calibri Light" panose="020F0302020204030204" pitchFamily="34" charset="0"/>
                <a:cs typeface="Calibri Light" panose="020F0302020204030204" pitchFamily="34" charset="0"/>
              </a:rPr>
              <a:t>Lyhörd</a:t>
            </a:r>
          </a:p>
          <a:p>
            <a:r>
              <a:rPr lang="sv-SE" dirty="0">
                <a:latin typeface="Calibri Light" panose="020F0302020204030204" pitchFamily="34" charset="0"/>
                <a:cs typeface="Calibri Light" panose="020F0302020204030204" pitchFamily="34" charset="0"/>
              </a:rPr>
              <a:t>Kreativ</a:t>
            </a:r>
          </a:p>
          <a:p>
            <a:r>
              <a:rPr lang="sv-SE" dirty="0">
                <a:latin typeface="Calibri Light" panose="020F0302020204030204" pitchFamily="34" charset="0"/>
                <a:cs typeface="Calibri Light" panose="020F0302020204030204" pitchFamily="34" charset="0"/>
              </a:rPr>
              <a:t>Hoppfull</a:t>
            </a:r>
          </a:p>
          <a:p>
            <a:r>
              <a:rPr lang="sv-SE" dirty="0">
                <a:latin typeface="Calibri Light" panose="020F0302020204030204" pitchFamily="34" charset="0"/>
                <a:cs typeface="Calibri Light" panose="020F0302020204030204" pitchFamily="34" charset="0"/>
              </a:rPr>
              <a:t>Modig</a:t>
            </a:r>
          </a:p>
          <a:p>
            <a:r>
              <a:rPr lang="sv-SE" dirty="0">
                <a:latin typeface="Calibri Light" panose="020F0302020204030204" pitchFamily="34" charset="0"/>
                <a:cs typeface="Calibri Light" panose="020F0302020204030204" pitchFamily="34" charset="0"/>
              </a:rPr>
              <a:t>Informerad men ovetande</a:t>
            </a:r>
          </a:p>
        </p:txBody>
      </p:sp>
      <p:sp>
        <p:nvSpPr>
          <p:cNvPr id="7" name="Platshållare för innehåll 6">
            <a:extLst>
              <a:ext uri="{FF2B5EF4-FFF2-40B4-BE49-F238E27FC236}">
                <a16:creationId xmlns:a16="http://schemas.microsoft.com/office/drawing/2014/main" id="{42EC4A6D-EB1E-465F-B8B0-06C18A4EAAEC}"/>
              </a:ext>
            </a:extLst>
          </p:cNvPr>
          <p:cNvSpPr>
            <a:spLocks noGrp="1"/>
          </p:cNvSpPr>
          <p:nvPr>
            <p:ph sz="half" idx="2"/>
          </p:nvPr>
        </p:nvSpPr>
        <p:spPr/>
        <p:txBody>
          <a:bodyPr/>
          <a:lstStyle/>
          <a:p>
            <a:endParaRPr lang="sv-SE"/>
          </a:p>
        </p:txBody>
      </p:sp>
      <p:pic>
        <p:nvPicPr>
          <p:cNvPr id="8" name="Picture 4" descr="Bildresultat för hope">
            <a:extLst>
              <a:ext uri="{FF2B5EF4-FFF2-40B4-BE49-F238E27FC236}">
                <a16:creationId xmlns:a16="http://schemas.microsoft.com/office/drawing/2014/main" id="{D8311AA0-F00D-45F0-8257-B1A693DD9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990974"/>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15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latin typeface="Calibri" panose="020F0502020204030204" pitchFamily="34" charset="0"/>
                <a:cs typeface="Calibri" panose="020F0502020204030204" pitchFamily="34" charset="0"/>
              </a:rPr>
              <a:t>Näst sist</a:t>
            </a:r>
          </a:p>
        </p:txBody>
      </p:sp>
      <p:sp>
        <p:nvSpPr>
          <p:cNvPr id="3" name="Platshållare för innehåll 2"/>
          <p:cNvSpPr>
            <a:spLocks noGrp="1"/>
          </p:cNvSpPr>
          <p:nvPr>
            <p:ph sz="half" idx="1"/>
          </p:nvPr>
        </p:nvSpPr>
        <p:spPr>
          <a:xfrm>
            <a:off x="609600" y="2012949"/>
            <a:ext cx="5384800" cy="4525963"/>
          </a:xfrm>
        </p:spPr>
        <p:txBody>
          <a:bodyPr/>
          <a:lstStyle/>
          <a:p>
            <a:r>
              <a:rPr lang="sv-SE" dirty="0">
                <a:latin typeface="Calibri Light" panose="020F0302020204030204" pitchFamily="34" charset="0"/>
                <a:cs typeface="Calibri Light" panose="020F0302020204030204" pitchFamily="34" charset="0"/>
              </a:rPr>
              <a:t>Små barns uttryck för psykisk ohälsa och stress är ofta globala och mindre tydliga än äldre </a:t>
            </a:r>
            <a:r>
              <a:rPr lang="sv-SE" b="1" dirty="0">
                <a:latin typeface="Calibri Light" panose="020F0302020204030204" pitchFamily="34" charset="0"/>
                <a:cs typeface="Calibri Light" panose="020F0302020204030204" pitchFamily="34" charset="0"/>
              </a:rPr>
              <a:t>barns-blanda ej samman otydlighet med allvarsgrad!</a:t>
            </a:r>
          </a:p>
        </p:txBody>
      </p:sp>
      <p:sp>
        <p:nvSpPr>
          <p:cNvPr id="2" name="Platshållare för sidfot 1"/>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9" name="Bild 4">
            <a:extLst>
              <a:ext uri="{FF2B5EF4-FFF2-40B4-BE49-F238E27FC236}">
                <a16:creationId xmlns:a16="http://schemas.microsoft.com/office/drawing/2014/main" id="{9DA1B013-C9B8-4DAC-B2C2-8B77762E5A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0237" y="1600200"/>
            <a:ext cx="4490299" cy="413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73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89F23-4EA2-4531-A482-27871C78517A}"/>
              </a:ext>
            </a:extLst>
          </p:cNvPr>
          <p:cNvSpPr>
            <a:spLocks noGrp="1"/>
          </p:cNvSpPr>
          <p:nvPr>
            <p:ph type="title"/>
          </p:nvPr>
        </p:nvSpPr>
        <p:spPr>
          <a:xfrm>
            <a:off x="609600" y="274638"/>
            <a:ext cx="10972800" cy="1143000"/>
          </a:xfrm>
        </p:spPr>
        <p:txBody>
          <a:bodyPr>
            <a:normAutofit/>
          </a:bodyPr>
          <a:lstStyle/>
          <a:p>
            <a:r>
              <a:rPr lang="sv-SE" dirty="0" err="1">
                <a:latin typeface="Calibri" panose="020F0502020204030204" pitchFamily="34" charset="0"/>
                <a:cs typeface="Calibri" panose="020F0502020204030204" pitchFamily="34" charset="0"/>
              </a:rPr>
              <a:t>Time</a:t>
            </a:r>
            <a:r>
              <a:rPr lang="sv-SE" dirty="0">
                <a:latin typeface="Calibri" panose="020F0502020204030204" pitchFamily="34" charset="0"/>
                <a:cs typeface="Calibri" panose="020F0502020204030204" pitchFamily="34" charset="0"/>
              </a:rPr>
              <a:t> </a:t>
            </a:r>
            <a:r>
              <a:rPr lang="sv-SE" dirty="0" err="1">
                <a:latin typeface="Calibri" panose="020F0502020204030204" pitchFamily="34" charset="0"/>
                <a:cs typeface="Calibri" panose="020F0502020204030204" pitchFamily="34" charset="0"/>
              </a:rPr>
              <a:t>of</a:t>
            </a:r>
            <a:r>
              <a:rPr lang="sv-SE" dirty="0">
                <a:latin typeface="Calibri" panose="020F0502020204030204" pitchFamily="34" charset="0"/>
                <a:cs typeface="Calibri" panose="020F0502020204030204" pitchFamily="34" charset="0"/>
              </a:rPr>
              <a:t> </a:t>
            </a:r>
            <a:r>
              <a:rPr lang="sv-SE" dirty="0" err="1">
                <a:latin typeface="Calibri" panose="020F0502020204030204" pitchFamily="34" charset="0"/>
                <a:cs typeface="Calibri" panose="020F0502020204030204" pitchFamily="34" charset="0"/>
              </a:rPr>
              <a:t>dangerous</a:t>
            </a:r>
            <a:r>
              <a:rPr lang="sv-SE" dirty="0">
                <a:latin typeface="Calibri" panose="020F0502020204030204" pitchFamily="34" charset="0"/>
                <a:cs typeface="Calibri" panose="020F0502020204030204" pitchFamily="34" charset="0"/>
              </a:rPr>
              <a:t> </a:t>
            </a:r>
            <a:r>
              <a:rPr lang="sv-SE" dirty="0" err="1">
                <a:latin typeface="Calibri" panose="020F0502020204030204" pitchFamily="34" charset="0"/>
                <a:cs typeface="Calibri" panose="020F0502020204030204" pitchFamily="34" charset="0"/>
              </a:rPr>
              <a:t>possibilities</a:t>
            </a:r>
            <a:endParaRPr lang="sv-SE"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9FD02F57-51D3-4826-8272-21B077655FCF}"/>
              </a:ext>
            </a:extLst>
          </p:cNvPr>
          <p:cNvSpPr>
            <a:spLocks noGrp="1"/>
          </p:cNvSpPr>
          <p:nvPr>
            <p:ph sz="half" idx="1"/>
          </p:nvPr>
        </p:nvSpPr>
        <p:spPr>
          <a:xfrm>
            <a:off x="609600" y="1600201"/>
            <a:ext cx="5384800" cy="4525963"/>
          </a:xfrm>
        </p:spPr>
        <p:txBody>
          <a:bodyPr>
            <a:normAutofit/>
          </a:bodyPr>
          <a:lstStyle/>
          <a:p>
            <a:endParaRPr lang="sv-SE" dirty="0"/>
          </a:p>
          <a:p>
            <a:r>
              <a:rPr lang="sv-SE" dirty="0">
                <a:latin typeface="Calibri Light" panose="020F0302020204030204" pitchFamily="34" charset="0"/>
                <a:cs typeface="Calibri Light" panose="020F0302020204030204" pitchFamily="34" charset="0"/>
              </a:rPr>
              <a:t>Små barn drabbas av trauma</a:t>
            </a:r>
          </a:p>
          <a:p>
            <a:r>
              <a:rPr lang="sv-SE" dirty="0">
                <a:latin typeface="Calibri Light" panose="020F0302020204030204" pitchFamily="34" charset="0"/>
                <a:cs typeface="Calibri Light" panose="020F0302020204030204" pitchFamily="34" charset="0"/>
              </a:rPr>
              <a:t>Konsekvenserna för barnets fortsatta utveckling kan vara stora</a:t>
            </a:r>
          </a:p>
          <a:p>
            <a:r>
              <a:rPr lang="sv-SE" dirty="0">
                <a:latin typeface="Calibri Light" panose="020F0302020204030204" pitchFamily="34" charset="0"/>
                <a:cs typeface="Calibri Light" panose="020F0302020204030204" pitchFamily="34" charset="0"/>
              </a:rPr>
              <a:t>Viktigt att agera tidigt, det finns effektiv behandling</a:t>
            </a:r>
          </a:p>
          <a:p>
            <a:r>
              <a:rPr lang="sv-SE" dirty="0">
                <a:latin typeface="Calibri Light" panose="020F0302020204030204" pitchFamily="34" charset="0"/>
                <a:cs typeface="Calibri Light" panose="020F0302020204030204" pitchFamily="34" charset="0"/>
              </a:rPr>
              <a:t>Så våga se/fråga/undersöka!</a:t>
            </a:r>
          </a:p>
          <a:p>
            <a:pPr marL="0" indent="0">
              <a:buNone/>
            </a:pPr>
            <a:endParaRPr lang="sv-SE" dirty="0"/>
          </a:p>
        </p:txBody>
      </p:sp>
      <p:pic>
        <p:nvPicPr>
          <p:cNvPr id="7" name="Bild 2">
            <a:extLst>
              <a:ext uri="{FF2B5EF4-FFF2-40B4-BE49-F238E27FC236}">
                <a16:creationId xmlns:a16="http://schemas.microsoft.com/office/drawing/2014/main" id="{31E8163E-6F34-465B-A1CB-CE8A1CF2858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2" y="1417638"/>
            <a:ext cx="4596681"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60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AE7C9D-86C3-435E-9C71-8F571CA61434}"/>
              </a:ext>
            </a:extLst>
          </p:cNvPr>
          <p:cNvSpPr>
            <a:spLocks noGrp="1"/>
          </p:cNvSpPr>
          <p:nvPr>
            <p:ph type="title"/>
          </p:nvPr>
        </p:nvSpPr>
        <p:spPr>
          <a:xfrm>
            <a:off x="609600" y="332656"/>
            <a:ext cx="10972800" cy="1143000"/>
          </a:xfrm>
        </p:spPr>
        <p:txBody>
          <a:bodyPr>
            <a:normAutofit fontScale="90000"/>
          </a:bodyPr>
          <a:lstStyle/>
          <a:p>
            <a:pPr>
              <a:lnSpc>
                <a:spcPct val="90000"/>
              </a:lnSpc>
            </a:pPr>
            <a:r>
              <a:rPr lang="sv-SE" sz="4400" dirty="0">
                <a:latin typeface="Calibri" panose="020F0502020204030204" pitchFamily="34" charset="0"/>
                <a:cs typeface="Calibri" panose="020F0502020204030204" pitchFamily="34" charset="0"/>
              </a:rPr>
              <a:t>Små barn mer utsatta</a:t>
            </a:r>
            <a:r>
              <a:rPr lang="sv-SE" sz="4400" i="1" dirty="0">
                <a:latin typeface="Calibri" panose="020F0502020204030204" pitchFamily="34" charset="0"/>
                <a:cs typeface="Calibri" panose="020F0502020204030204" pitchFamily="34" charset="0"/>
              </a:rPr>
              <a:t> </a:t>
            </a:r>
            <a:br>
              <a:rPr lang="sv-SE" sz="3700" i="1" dirty="0">
                <a:latin typeface="Calibri" panose="020F0502020204030204" pitchFamily="34" charset="0"/>
                <a:cs typeface="Calibri" panose="020F0502020204030204" pitchFamily="34" charset="0"/>
              </a:rPr>
            </a:br>
            <a:endParaRPr lang="sv-SE" sz="3700" i="1"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969AF622-4AFF-473C-9F40-10382EF717BB}"/>
              </a:ext>
            </a:extLst>
          </p:cNvPr>
          <p:cNvSpPr>
            <a:spLocks noGrp="1"/>
          </p:cNvSpPr>
          <p:nvPr>
            <p:ph sz="half" idx="1"/>
          </p:nvPr>
        </p:nvSpPr>
        <p:spPr>
          <a:xfrm>
            <a:off x="609600" y="2199703"/>
            <a:ext cx="5384800" cy="3389538"/>
          </a:xfrm>
        </p:spPr>
        <p:txBody>
          <a:bodyPr>
            <a:normAutofit fontScale="25000" lnSpcReduction="20000"/>
          </a:bodyPr>
          <a:lstStyle/>
          <a:p>
            <a:pPr>
              <a:lnSpc>
                <a:spcPct val="90000"/>
              </a:lnSpc>
              <a:spcAft>
                <a:spcPts val="800"/>
              </a:spcAft>
            </a:pPr>
            <a:r>
              <a:rPr lang="en-US" sz="9600" dirty="0">
                <a:latin typeface="Calibri Light" panose="020F0302020204030204" pitchFamily="34" charset="0"/>
                <a:cs typeface="Calibri Light" panose="020F0302020204030204" pitchFamily="34" charset="0"/>
              </a:rPr>
              <a:t>Mer </a:t>
            </a:r>
            <a:r>
              <a:rPr lang="en-US" sz="9600" dirty="0" err="1">
                <a:latin typeface="Calibri Light" panose="020F0302020204030204" pitchFamily="34" charset="0"/>
                <a:cs typeface="Calibri Light" panose="020F0302020204030204" pitchFamily="34" charset="0"/>
              </a:rPr>
              <a:t>drabbade</a:t>
            </a:r>
            <a:r>
              <a:rPr lang="en-US" sz="9600" dirty="0">
                <a:latin typeface="Calibri Light" panose="020F0302020204030204" pitchFamily="34" charset="0"/>
                <a:cs typeface="Calibri Light" panose="020F0302020204030204" pitchFamily="34" charset="0"/>
              </a:rPr>
              <a:t> av </a:t>
            </a:r>
            <a:r>
              <a:rPr lang="en-US" sz="9600" dirty="0" err="1">
                <a:latin typeface="Calibri Light" panose="020F0302020204030204" pitchFamily="34" charset="0"/>
                <a:cs typeface="Calibri Light" panose="020F0302020204030204" pitchFamily="34" charset="0"/>
              </a:rPr>
              <a:t>våld</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mellan</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vuxna</a:t>
            </a:r>
            <a:endParaRPr lang="en-US" sz="9600" dirty="0">
              <a:latin typeface="Calibri Light" panose="020F0302020204030204" pitchFamily="34" charset="0"/>
              <a:cs typeface="Calibri Light" panose="020F0302020204030204" pitchFamily="34" charset="0"/>
            </a:endParaRPr>
          </a:p>
          <a:p>
            <a:pPr>
              <a:lnSpc>
                <a:spcPct val="90000"/>
              </a:lnSpc>
              <a:spcAft>
                <a:spcPts val="800"/>
              </a:spcAft>
            </a:pPr>
            <a:r>
              <a:rPr lang="en-US" sz="9600" dirty="0" err="1">
                <a:latin typeface="Calibri Light" panose="020F0302020204030204" pitchFamily="34" charset="0"/>
                <a:cs typeface="Calibri Light" panose="020F0302020204030204" pitchFamily="34" charset="0"/>
              </a:rPr>
              <a:t>Oftare</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utsatta</a:t>
            </a:r>
            <a:r>
              <a:rPr lang="en-US" sz="9600" dirty="0">
                <a:latin typeface="Calibri Light" panose="020F0302020204030204" pitchFamily="34" charset="0"/>
                <a:cs typeface="Calibri Light" panose="020F0302020204030204" pitchFamily="34" charset="0"/>
              </a:rPr>
              <a:t> för </a:t>
            </a:r>
            <a:r>
              <a:rPr lang="en-US" sz="9600" dirty="0" err="1">
                <a:latin typeface="Calibri Light" panose="020F0302020204030204" pitchFamily="34" charset="0"/>
                <a:cs typeface="Calibri Light" panose="020F0302020204030204" pitchFamily="34" charset="0"/>
              </a:rPr>
              <a:t>barnmisshandel</a:t>
            </a:r>
            <a:r>
              <a:rPr lang="en-US" sz="9600" dirty="0">
                <a:latin typeface="Calibri Light" panose="020F0302020204030204" pitchFamily="34" charset="0"/>
                <a:cs typeface="Calibri Light" panose="020F0302020204030204" pitchFamily="34" charset="0"/>
              </a:rPr>
              <a:t> </a:t>
            </a:r>
          </a:p>
          <a:p>
            <a:pPr>
              <a:lnSpc>
                <a:spcPct val="90000"/>
              </a:lnSpc>
              <a:spcAft>
                <a:spcPts val="800"/>
              </a:spcAft>
            </a:pPr>
            <a:r>
              <a:rPr lang="en-US" sz="9600" dirty="0" err="1">
                <a:latin typeface="Calibri Light" panose="020F0302020204030204" pitchFamily="34" charset="0"/>
                <a:cs typeface="Calibri Light" panose="020F0302020204030204" pitchFamily="34" charset="0"/>
              </a:rPr>
              <a:t>U</a:t>
            </a:r>
            <a:r>
              <a:rPr lang="en-US" sz="9600" dirty="0" err="1">
                <a:effectLst/>
                <a:latin typeface="Calibri Light" panose="020F0302020204030204" pitchFamily="34" charset="0"/>
                <a:cs typeface="Calibri Light" panose="020F0302020204030204" pitchFamily="34" charset="0"/>
              </a:rPr>
              <a:t>tsätts</a:t>
            </a:r>
            <a:r>
              <a:rPr lang="en-US" sz="9600" dirty="0">
                <a:effectLst/>
                <a:latin typeface="Calibri Light" panose="020F0302020204030204" pitchFamily="34" charset="0"/>
                <a:cs typeface="Calibri Light" panose="020F0302020204030204" pitchFamily="34" charset="0"/>
              </a:rPr>
              <a:t> </a:t>
            </a:r>
            <a:r>
              <a:rPr lang="en-US" sz="9600" dirty="0" err="1">
                <a:effectLst/>
                <a:latin typeface="Calibri Light" panose="020F0302020204030204" pitchFamily="34" charset="0"/>
                <a:cs typeface="Calibri Light" panose="020F0302020204030204" pitchFamily="34" charset="0"/>
              </a:rPr>
              <a:t>oftare</a:t>
            </a:r>
            <a:r>
              <a:rPr lang="en-US" sz="9600" dirty="0">
                <a:effectLst/>
                <a:latin typeface="Calibri Light" panose="020F0302020204030204" pitchFamily="34" charset="0"/>
                <a:cs typeface="Calibri Light" panose="020F0302020204030204" pitchFamily="34" charset="0"/>
              </a:rPr>
              <a:t> för </a:t>
            </a:r>
            <a:r>
              <a:rPr lang="en-US" sz="9600" dirty="0" err="1">
                <a:effectLst/>
                <a:latin typeface="Calibri Light" panose="020F0302020204030204" pitchFamily="34" charset="0"/>
                <a:cs typeface="Calibri Light" panose="020F0302020204030204" pitchFamily="34" charset="0"/>
              </a:rPr>
              <a:t>grövre</a:t>
            </a:r>
            <a:r>
              <a:rPr lang="en-US" sz="9600" dirty="0">
                <a:effectLst/>
                <a:latin typeface="Calibri Light" panose="020F0302020204030204" pitchFamily="34" charset="0"/>
                <a:cs typeface="Calibri Light" panose="020F0302020204030204" pitchFamily="34" charset="0"/>
              </a:rPr>
              <a:t> </a:t>
            </a:r>
            <a:r>
              <a:rPr lang="en-US" sz="9600" dirty="0" err="1">
                <a:effectLst/>
                <a:latin typeface="Calibri Light" panose="020F0302020204030204" pitchFamily="34" charset="0"/>
                <a:cs typeface="Calibri Light" panose="020F0302020204030204" pitchFamily="34" charset="0"/>
              </a:rPr>
              <a:t>misshandel</a:t>
            </a:r>
            <a:endParaRPr lang="en-US" sz="9600" dirty="0">
              <a:effectLst/>
              <a:latin typeface="Calibri Light" panose="020F0302020204030204" pitchFamily="34" charset="0"/>
              <a:cs typeface="Calibri Light" panose="020F0302020204030204" pitchFamily="34" charset="0"/>
            </a:endParaRPr>
          </a:p>
          <a:p>
            <a:pPr>
              <a:lnSpc>
                <a:spcPct val="90000"/>
              </a:lnSpc>
              <a:spcAft>
                <a:spcPts val="800"/>
              </a:spcAft>
            </a:pPr>
            <a:r>
              <a:rPr lang="en-US" sz="9600" dirty="0">
                <a:latin typeface="Calibri Light" panose="020F0302020204030204" pitchFamily="34" charset="0"/>
                <a:cs typeface="Calibri Light" panose="020F0302020204030204" pitchFamily="34" charset="0"/>
              </a:rPr>
              <a:t>Mer </a:t>
            </a:r>
            <a:r>
              <a:rPr lang="en-US" sz="9600" dirty="0" err="1">
                <a:latin typeface="Calibri Light" panose="020F0302020204030204" pitchFamily="34" charset="0"/>
                <a:cs typeface="Calibri Light" panose="020F0302020204030204" pitchFamily="34" charset="0"/>
              </a:rPr>
              <a:t>utsatta</a:t>
            </a:r>
            <a:r>
              <a:rPr lang="en-US" sz="9600" dirty="0">
                <a:latin typeface="Calibri Light" panose="020F0302020204030204" pitchFamily="34" charset="0"/>
                <a:cs typeface="Calibri Light" panose="020F0302020204030204" pitchFamily="34" charset="0"/>
              </a:rPr>
              <a:t> för </a:t>
            </a:r>
            <a:r>
              <a:rPr lang="en-US" sz="9600" dirty="0" err="1">
                <a:latin typeface="Calibri Light" panose="020F0302020204030204" pitchFamily="34" charset="0"/>
                <a:cs typeface="Calibri Light" panose="020F0302020204030204" pitchFamily="34" charset="0"/>
              </a:rPr>
              <a:t>sexuella</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övergrepp</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inom</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familjen</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och</a:t>
            </a:r>
            <a:r>
              <a:rPr lang="en-US" sz="9600" dirty="0">
                <a:latin typeface="Calibri Light" panose="020F0302020204030204" pitchFamily="34" charset="0"/>
                <a:cs typeface="Calibri Light" panose="020F0302020204030204" pitchFamily="34" charset="0"/>
              </a:rPr>
              <a:t> det </a:t>
            </a:r>
            <a:r>
              <a:rPr lang="en-US" sz="9600" dirty="0" err="1">
                <a:latin typeface="Calibri Light" panose="020F0302020204030204" pitchFamily="34" charset="0"/>
                <a:cs typeface="Calibri Light" panose="020F0302020204030204" pitchFamily="34" charset="0"/>
              </a:rPr>
              <a:t>närmsta</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nätverket</a:t>
            </a:r>
            <a:endParaRPr lang="en-US" sz="9600" dirty="0">
              <a:latin typeface="Calibri Light" panose="020F0302020204030204" pitchFamily="34" charset="0"/>
              <a:cs typeface="Calibri Light" panose="020F0302020204030204" pitchFamily="34" charset="0"/>
            </a:endParaRPr>
          </a:p>
          <a:p>
            <a:pPr>
              <a:lnSpc>
                <a:spcPct val="90000"/>
              </a:lnSpc>
              <a:spcAft>
                <a:spcPts val="800"/>
              </a:spcAft>
            </a:pPr>
            <a:r>
              <a:rPr lang="sv-SE" sz="9600" dirty="0">
                <a:latin typeface="Calibri Light" panose="020F0302020204030204" pitchFamily="34" charset="0"/>
                <a:cs typeface="Calibri Light" panose="020F0302020204030204" pitchFamily="34" charset="0"/>
              </a:rPr>
              <a:t>Högre risk att utsättas för potentiellt traumatiserande händelser,</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våld</a:t>
            </a:r>
            <a:r>
              <a:rPr lang="sv-SE"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och</a:t>
            </a:r>
            <a:r>
              <a:rPr lang="en-US" sz="9600" dirty="0">
                <a:latin typeface="Calibri Light" panose="020F0302020204030204" pitchFamily="34" charset="0"/>
                <a:cs typeface="Calibri Light" panose="020F0302020204030204" pitchFamily="34" charset="0"/>
              </a:rPr>
              <a:t> </a:t>
            </a:r>
            <a:r>
              <a:rPr lang="en-US" sz="9600" dirty="0" err="1">
                <a:latin typeface="Calibri Light" panose="020F0302020204030204" pitchFamily="34" charset="0"/>
                <a:cs typeface="Calibri Light" panose="020F0302020204030204" pitchFamily="34" charset="0"/>
              </a:rPr>
              <a:t>försummelse</a:t>
            </a:r>
            <a:endParaRPr lang="en-US" sz="9600" dirty="0">
              <a:latin typeface="Calibri Light" panose="020F0302020204030204" pitchFamily="34" charset="0"/>
              <a:cs typeface="Calibri Light" panose="020F0302020204030204" pitchFamily="34" charset="0"/>
            </a:endParaRPr>
          </a:p>
          <a:p>
            <a:pPr>
              <a:lnSpc>
                <a:spcPct val="90000"/>
              </a:lnSpc>
              <a:spcAft>
                <a:spcPts val="800"/>
              </a:spcAft>
            </a:pPr>
            <a:endParaRPr lang="en-US" sz="9600" dirty="0">
              <a:latin typeface="Calibri Light" panose="020F0302020204030204" pitchFamily="34" charset="0"/>
              <a:cs typeface="Calibri Light" panose="020F0302020204030204" pitchFamily="34" charset="0"/>
            </a:endParaRPr>
          </a:p>
          <a:p>
            <a:pPr marL="0" indent="0">
              <a:lnSpc>
                <a:spcPct val="90000"/>
              </a:lnSpc>
              <a:spcAft>
                <a:spcPts val="800"/>
              </a:spcAft>
              <a:buNone/>
            </a:pPr>
            <a:endParaRPr lang="en-US" sz="1400" dirty="0">
              <a:effectLst/>
            </a:endParaRPr>
          </a:p>
          <a:p>
            <a:pPr>
              <a:lnSpc>
                <a:spcPct val="90000"/>
              </a:lnSpc>
              <a:spcAft>
                <a:spcPts val="800"/>
              </a:spcAft>
            </a:pPr>
            <a:endParaRPr lang="en-US" sz="3800" dirty="0"/>
          </a:p>
          <a:p>
            <a:pPr marL="0" indent="0">
              <a:lnSpc>
                <a:spcPct val="90000"/>
              </a:lnSpc>
              <a:spcAft>
                <a:spcPts val="800"/>
              </a:spcAft>
              <a:buNone/>
            </a:pPr>
            <a:endParaRPr lang="en-US" sz="2600" dirty="0">
              <a:effectLst/>
            </a:endParaRPr>
          </a:p>
          <a:p>
            <a:pPr marL="0" indent="0">
              <a:lnSpc>
                <a:spcPct val="90000"/>
              </a:lnSpc>
              <a:spcAft>
                <a:spcPts val="800"/>
              </a:spcAft>
              <a:buNone/>
            </a:pPr>
            <a:endParaRPr lang="en-US" sz="5600" dirty="0"/>
          </a:p>
        </p:txBody>
      </p:sp>
      <p:pic>
        <p:nvPicPr>
          <p:cNvPr id="11" name="Platshållare för innehåll 5">
            <a:extLst>
              <a:ext uri="{FF2B5EF4-FFF2-40B4-BE49-F238E27FC236}">
                <a16:creationId xmlns:a16="http://schemas.microsoft.com/office/drawing/2014/main" id="{01F9F0C5-71E6-49D6-9FC6-78B796451396}"/>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631136" y="2199702"/>
            <a:ext cx="4267200" cy="2846832"/>
          </a:xfrm>
          <a:prstGeom prst="rect">
            <a:avLst/>
          </a:prstGeom>
        </p:spPr>
      </p:pic>
      <p:sp>
        <p:nvSpPr>
          <p:cNvPr id="6" name="textruta 5">
            <a:extLst>
              <a:ext uri="{FF2B5EF4-FFF2-40B4-BE49-F238E27FC236}">
                <a16:creationId xmlns:a16="http://schemas.microsoft.com/office/drawing/2014/main" id="{8E921007-B405-4FB0-8624-AA8BDE7B67E2}"/>
              </a:ext>
            </a:extLst>
          </p:cNvPr>
          <p:cNvSpPr txBox="1"/>
          <p:nvPr/>
        </p:nvSpPr>
        <p:spPr>
          <a:xfrm>
            <a:off x="911424" y="5787122"/>
            <a:ext cx="4536504" cy="738664"/>
          </a:xfrm>
          <a:prstGeom prst="rect">
            <a:avLst/>
          </a:prstGeom>
          <a:noFill/>
        </p:spPr>
        <p:txBody>
          <a:bodyPr wrap="square">
            <a:spAutoFit/>
          </a:bodyPr>
          <a:lstStyle/>
          <a:p>
            <a:pPr marL="0" indent="0">
              <a:spcAft>
                <a:spcPts val="800"/>
              </a:spcAft>
              <a:buNone/>
            </a:pPr>
            <a:r>
              <a:rPr lang="en-US" sz="1400" dirty="0"/>
              <a:t>(</a:t>
            </a:r>
            <a:r>
              <a:rPr lang="en-US" sz="1400" dirty="0" err="1"/>
              <a:t>Fantuzzo</a:t>
            </a:r>
            <a:r>
              <a:rPr lang="en-US" sz="1400" dirty="0"/>
              <a:t> &amp; Fusco,</a:t>
            </a:r>
            <a:r>
              <a:rPr lang="sv-SE" sz="1400" dirty="0"/>
              <a:t> </a:t>
            </a:r>
            <a:r>
              <a:rPr lang="en-US" sz="1400" dirty="0"/>
              <a:t>2007; Chu &amp; Lieberman, 2010; </a:t>
            </a:r>
            <a:r>
              <a:rPr lang="en-US" sz="1400" dirty="0" err="1"/>
              <a:t>Jernbro</a:t>
            </a:r>
            <a:r>
              <a:rPr lang="en-US" sz="1400" dirty="0"/>
              <a:t>, C. &amp; Jansson, 2017; </a:t>
            </a:r>
            <a:r>
              <a:rPr lang="en-US" sz="1400" dirty="0" err="1"/>
              <a:t>Allmänna</a:t>
            </a:r>
            <a:r>
              <a:rPr lang="en-US" sz="1400" dirty="0"/>
              <a:t> </a:t>
            </a:r>
            <a:r>
              <a:rPr lang="en-US" sz="1400" dirty="0" err="1"/>
              <a:t>barnhuset</a:t>
            </a:r>
            <a:r>
              <a:rPr lang="en-US" sz="1400" dirty="0"/>
              <a:t> 2000;2007;2011;2016)</a:t>
            </a:r>
            <a:endParaRPr lang="sv-SE" sz="1400" dirty="0"/>
          </a:p>
        </p:txBody>
      </p:sp>
    </p:spTree>
    <p:extLst>
      <p:ext uri="{BB962C8B-B14F-4D97-AF65-F5344CB8AC3E}">
        <p14:creationId xmlns:p14="http://schemas.microsoft.com/office/powerpoint/2010/main" val="1345866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E42E1DE-6A89-46B1-A4A1-741F2438EB7B}"/>
              </a:ext>
            </a:extLst>
          </p:cNvPr>
          <p:cNvSpPr>
            <a:spLocks noGrp="1"/>
          </p:cNvSpPr>
          <p:nvPr>
            <p:ph type="title"/>
          </p:nvPr>
        </p:nvSpPr>
        <p:spPr/>
        <p:txBody>
          <a:bodyPr/>
          <a:lstStyle/>
          <a:p>
            <a:pPr algn="ctr"/>
            <a:r>
              <a:rPr lang="sv-SE" dirty="0"/>
              <a:t>Tack!</a:t>
            </a:r>
          </a:p>
        </p:txBody>
      </p:sp>
      <p:pic>
        <p:nvPicPr>
          <p:cNvPr id="13" name="Platshållare för innehåll 12" descr="En bild som visar text, whiteboardtavla&#10;&#10;Automatiskt genererad beskrivning">
            <a:extLst>
              <a:ext uri="{FF2B5EF4-FFF2-40B4-BE49-F238E27FC236}">
                <a16:creationId xmlns:a16="http://schemas.microsoft.com/office/drawing/2014/main" id="{60E76704-5E73-4997-B62B-D42A5F997BAE}"/>
              </a:ext>
            </a:extLst>
          </p:cNvPr>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rot="5400000">
            <a:off x="1309573" y="1993348"/>
            <a:ext cx="4316956" cy="3529079"/>
          </a:xfrm>
        </p:spPr>
      </p:pic>
      <p:pic>
        <p:nvPicPr>
          <p:cNvPr id="11" name="Platshållare för innehåll 8" descr="En bild som visar text, whiteboardtavla&#10;&#10;Automatiskt genererad beskrivning">
            <a:extLst>
              <a:ext uri="{FF2B5EF4-FFF2-40B4-BE49-F238E27FC236}">
                <a16:creationId xmlns:a16="http://schemas.microsoft.com/office/drawing/2014/main" id="{DF92C19E-401D-44B8-9DBA-C2F5422D4C13}"/>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rot="5400000">
            <a:off x="6358859" y="2199961"/>
            <a:ext cx="4801501" cy="3600398"/>
          </a:xfrm>
        </p:spPr>
      </p:pic>
    </p:spTree>
    <p:extLst>
      <p:ext uri="{BB962C8B-B14F-4D97-AF65-F5344CB8AC3E}">
        <p14:creationId xmlns:p14="http://schemas.microsoft.com/office/powerpoint/2010/main" val="342939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07EA3-096E-466B-8AA5-64337395FDFB}"/>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Små barn mer sårbara</a:t>
            </a:r>
          </a:p>
        </p:txBody>
      </p:sp>
      <p:sp>
        <p:nvSpPr>
          <p:cNvPr id="3" name="Platshållare för innehåll 2">
            <a:extLst>
              <a:ext uri="{FF2B5EF4-FFF2-40B4-BE49-F238E27FC236}">
                <a16:creationId xmlns:a16="http://schemas.microsoft.com/office/drawing/2014/main" id="{5F413A58-AE24-4B25-A02D-2799DFE5CB28}"/>
              </a:ext>
            </a:extLst>
          </p:cNvPr>
          <p:cNvSpPr>
            <a:spLocks noGrp="1"/>
          </p:cNvSpPr>
          <p:nvPr>
            <p:ph sz="half" idx="1"/>
          </p:nvPr>
        </p:nvSpPr>
        <p:spPr>
          <a:xfrm>
            <a:off x="609600" y="2204864"/>
            <a:ext cx="5384800" cy="3888432"/>
          </a:xfrm>
        </p:spPr>
        <p:txBody>
          <a:bodyPr>
            <a:normAutofit fontScale="92500" lnSpcReduction="20000"/>
          </a:bodyPr>
          <a:lstStyle/>
          <a:p>
            <a:r>
              <a:rPr lang="sv-SE" dirty="0">
                <a:latin typeface="Calibri Light" panose="020F0302020204030204" pitchFamily="34" charset="0"/>
                <a:cs typeface="Calibri Light" panose="020F0302020204030204" pitchFamily="34" charset="0"/>
              </a:rPr>
              <a:t>Totalt beroende av vuxna för fysisk säkerhet</a:t>
            </a:r>
          </a:p>
          <a:p>
            <a:r>
              <a:rPr lang="sv-SE" dirty="0">
                <a:latin typeface="Calibri Light" panose="020F0302020204030204" pitchFamily="34" charset="0"/>
                <a:cs typeface="Calibri Light" panose="020F0302020204030204" pitchFamily="34" charset="0"/>
              </a:rPr>
              <a:t>Relationen till omsorggivarna avgörande för mental hälsa</a:t>
            </a:r>
          </a:p>
          <a:p>
            <a:r>
              <a:rPr lang="sv-SE" dirty="0">
                <a:latin typeface="Calibri Light" panose="020F0302020204030204" pitchFamily="34" charset="0"/>
                <a:cs typeface="Calibri Light" panose="020F0302020204030204" pitchFamily="34" charset="0"/>
              </a:rPr>
              <a:t>Begränsad kognitiv och kommunikativ förmåga</a:t>
            </a:r>
          </a:p>
          <a:p>
            <a:r>
              <a:rPr lang="sv-SE" dirty="0">
                <a:latin typeface="Calibri Light" panose="020F0302020204030204" pitchFamily="34" charset="0"/>
                <a:cs typeface="Calibri Light" panose="020F0302020204030204" pitchFamily="34" charset="0"/>
              </a:rPr>
              <a:t>Begränsad förmåga till självreglering</a:t>
            </a:r>
          </a:p>
          <a:p>
            <a:r>
              <a:rPr lang="sv-SE" dirty="0">
                <a:latin typeface="Calibri Light" panose="020F0302020204030204" pitchFamily="34" charset="0"/>
                <a:cs typeface="Calibri Light" panose="020F0302020204030204" pitchFamily="34" charset="0"/>
              </a:rPr>
              <a:t>Under snabb utveckling-socioemotionell, kognitiv och neurobiologisk </a:t>
            </a:r>
          </a:p>
        </p:txBody>
      </p:sp>
      <p:pic>
        <p:nvPicPr>
          <p:cNvPr id="6" name="Picture 2" descr="http://www.bt.se/multimedia/dynamic/00668/bebis_668929c.jpg">
            <a:extLst>
              <a:ext uri="{FF2B5EF4-FFF2-40B4-BE49-F238E27FC236}">
                <a16:creationId xmlns:a16="http://schemas.microsoft.com/office/drawing/2014/main" id="{EAAEE734-3996-4EA4-9B43-77D15FC99B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2065" y="2204865"/>
            <a:ext cx="4248471" cy="239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FB689E80-CFF6-4FD1-8A24-230A4EABCE09}"/>
              </a:ext>
            </a:extLst>
          </p:cNvPr>
          <p:cNvSpPr txBox="1"/>
          <p:nvPr/>
        </p:nvSpPr>
        <p:spPr>
          <a:xfrm>
            <a:off x="911424" y="6121697"/>
            <a:ext cx="6107372" cy="307777"/>
          </a:xfrm>
          <a:prstGeom prst="rect">
            <a:avLst/>
          </a:prstGeom>
          <a:noFill/>
        </p:spPr>
        <p:txBody>
          <a:bodyPr wrap="square">
            <a:spAutoFit/>
          </a:bodyPr>
          <a:lstStyle/>
          <a:p>
            <a:r>
              <a:rPr lang="sv-SE" sz="1400" dirty="0">
                <a:latin typeface="Calibri Light" panose="020F0302020204030204" pitchFamily="34" charset="0"/>
                <a:cs typeface="Calibri Light" panose="020F0302020204030204" pitchFamily="34" charset="0"/>
              </a:rPr>
              <a:t>(</a:t>
            </a:r>
            <a:r>
              <a:rPr lang="sv-SE" sz="1400" dirty="0" err="1">
                <a:latin typeface="Calibri Light" panose="020F0302020204030204" pitchFamily="34" charset="0"/>
                <a:cs typeface="Calibri Light" panose="020F0302020204030204" pitchFamily="34" charset="0"/>
              </a:rPr>
              <a:t>DeYoyng</a:t>
            </a:r>
            <a:r>
              <a:rPr lang="sv-SE" sz="1400" dirty="0">
                <a:latin typeface="Calibri Light" panose="020F0302020204030204" pitchFamily="34" charset="0"/>
                <a:cs typeface="Calibri Light" panose="020F0302020204030204" pitchFamily="34" charset="0"/>
              </a:rPr>
              <a:t>, A, </a:t>
            </a:r>
            <a:r>
              <a:rPr lang="sv-SE" sz="1400" dirty="0" err="1">
                <a:latin typeface="Calibri Light" panose="020F0302020204030204" pitchFamily="34" charset="0"/>
                <a:cs typeface="Calibri Light" panose="020F0302020204030204" pitchFamily="34" charset="0"/>
              </a:rPr>
              <a:t>Landholt</a:t>
            </a:r>
            <a:r>
              <a:rPr lang="sv-SE" sz="1400" dirty="0">
                <a:latin typeface="Calibri Light" panose="020F0302020204030204" pitchFamily="34" charset="0"/>
                <a:cs typeface="Calibri Light" panose="020F0302020204030204" pitchFamily="34" charset="0"/>
              </a:rPr>
              <a:t>, M , 2018)</a:t>
            </a:r>
          </a:p>
        </p:txBody>
      </p:sp>
    </p:spTree>
    <p:extLst>
      <p:ext uri="{BB962C8B-B14F-4D97-AF65-F5344CB8AC3E}">
        <p14:creationId xmlns:p14="http://schemas.microsoft.com/office/powerpoint/2010/main" val="280779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2E80023-B4F1-4265-A260-8D9A5E49FA64}"/>
              </a:ext>
            </a:extLst>
          </p:cNvPr>
          <p:cNvSpPr>
            <a:spLocks noGrp="1"/>
          </p:cNvSpPr>
          <p:nvPr>
            <p:ph type="title"/>
          </p:nvPr>
        </p:nvSpPr>
        <p:spPr/>
        <p:txBody>
          <a:bodyPr>
            <a:normAutofit fontScale="90000"/>
          </a:bodyPr>
          <a:lstStyle/>
          <a:p>
            <a:r>
              <a:rPr lang="sv-SE" sz="3200" dirty="0">
                <a:latin typeface="Calibri" panose="020F0502020204030204" pitchFamily="34" charset="0"/>
                <a:cs typeface="Calibri" panose="020F0502020204030204" pitchFamily="34" charset="0"/>
              </a:rPr>
              <a:t>Negativa erfarenheter förekommer ofta i kombination med brist på positiva erfarenheter</a:t>
            </a:r>
            <a:br>
              <a:rPr lang="sv-SE" sz="3200" dirty="0"/>
            </a:br>
            <a:endParaRPr lang="sv-SE" sz="3200" dirty="0"/>
          </a:p>
        </p:txBody>
      </p:sp>
      <p:pic>
        <p:nvPicPr>
          <p:cNvPr id="7" name="Platshållare för innehåll 3">
            <a:extLst>
              <a:ext uri="{FF2B5EF4-FFF2-40B4-BE49-F238E27FC236}">
                <a16:creationId xmlns:a16="http://schemas.microsoft.com/office/drawing/2014/main" id="{90C7A4B5-B46A-41DE-B7C7-56B92921F4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5640" y="1844824"/>
            <a:ext cx="5797616" cy="3478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112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F24D45-0141-4221-B659-8E14C89F94A7}"/>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Vilka positiva erfarenheter får barnet av</a:t>
            </a:r>
          </a:p>
        </p:txBody>
      </p:sp>
      <p:sp>
        <p:nvSpPr>
          <p:cNvPr id="3" name="Platshållare för innehåll 2">
            <a:extLst>
              <a:ext uri="{FF2B5EF4-FFF2-40B4-BE49-F238E27FC236}">
                <a16:creationId xmlns:a16="http://schemas.microsoft.com/office/drawing/2014/main" id="{AD18F519-6F2B-4493-922B-6478B21B3303}"/>
              </a:ext>
            </a:extLst>
          </p:cNvPr>
          <p:cNvSpPr>
            <a:spLocks noGrp="1"/>
          </p:cNvSpPr>
          <p:nvPr>
            <p:ph sz="half" idx="1"/>
          </p:nvPr>
        </p:nvSpPr>
        <p:spPr/>
        <p:txBody>
          <a:bodyPr/>
          <a:lstStyle/>
          <a:p>
            <a:r>
              <a:rPr lang="sv-SE" dirty="0">
                <a:latin typeface="Calibri Light" panose="020F0302020204030204" pitchFamily="34" charset="0"/>
                <a:cs typeface="Calibri Light" panose="020F0302020204030204" pitchFamily="34" charset="0"/>
              </a:rPr>
              <a:t>Lyhört omhändertagande</a:t>
            </a: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Stimulans</a:t>
            </a:r>
          </a:p>
          <a:p>
            <a:endParaRPr lang="sv-SE" dirty="0">
              <a:latin typeface="Calibri Light" panose="020F0302020204030204" pitchFamily="34" charset="0"/>
              <a:cs typeface="Calibri Light" panose="020F0302020204030204" pitchFamily="34" charset="0"/>
            </a:endParaRPr>
          </a:p>
          <a:p>
            <a:r>
              <a:rPr lang="sv-SE" dirty="0" err="1">
                <a:latin typeface="Calibri Light" panose="020F0302020204030204" pitchFamily="34" charset="0"/>
                <a:cs typeface="Calibri Light" panose="020F0302020204030204" pitchFamily="34" charset="0"/>
              </a:rPr>
              <a:t>Regleringsstöd</a:t>
            </a:r>
            <a:endParaRPr lang="sv-SE"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-Kvalitén i samspelet avgörande för anknytningsrelationen</a:t>
            </a:r>
          </a:p>
        </p:txBody>
      </p:sp>
      <p:graphicFrame>
        <p:nvGraphicFramePr>
          <p:cNvPr id="5" name="Object 10">
            <a:extLst>
              <a:ext uri="{FF2B5EF4-FFF2-40B4-BE49-F238E27FC236}">
                <a16:creationId xmlns:a16="http://schemas.microsoft.com/office/drawing/2014/main" id="{8E567CFA-4C2A-4950-8C5B-924D1065FA9E}"/>
              </a:ext>
            </a:extLst>
          </p:cNvPr>
          <p:cNvGraphicFramePr>
            <a:graphicFrameLocks noGrp="1" noChangeAspect="1"/>
          </p:cNvGraphicFramePr>
          <p:nvPr>
            <p:ph sz="half" idx="2"/>
            <p:extLst>
              <p:ext uri="{D42A27DB-BD31-4B8C-83A1-F6EECF244321}">
                <p14:modId xmlns:p14="http://schemas.microsoft.com/office/powerpoint/2010/main" val="3822726699"/>
              </p:ext>
            </p:extLst>
          </p:nvPr>
        </p:nvGraphicFramePr>
        <p:xfrm>
          <a:off x="6197602" y="1600201"/>
          <a:ext cx="4698388" cy="3955453"/>
        </p:xfrm>
        <a:graphic>
          <a:graphicData uri="http://schemas.openxmlformats.org/presentationml/2006/ole">
            <mc:AlternateContent xmlns:mc="http://schemas.openxmlformats.org/markup-compatibility/2006">
              <mc:Choice xmlns:v="urn:schemas-microsoft-com:vml" Requires="v">
                <p:oleObj spid="_x0000_s78873" name="Bitmappsbild" r:id="rId4" imgW="5792008" imgH="4877481" progId="PBrush">
                  <p:embed/>
                </p:oleObj>
              </mc:Choice>
              <mc:Fallback>
                <p:oleObj name="Bitmappsbild" r:id="rId4" imgW="5792008" imgH="4877481" progId="PBrush">
                  <p:embed/>
                  <p:pic>
                    <p:nvPicPr>
                      <p:cNvPr id="5" name="Object 10">
                        <a:extLst>
                          <a:ext uri="{FF2B5EF4-FFF2-40B4-BE49-F238E27FC236}">
                            <a16:creationId xmlns:a16="http://schemas.microsoft.com/office/drawing/2014/main" id="{8E567CFA-4C2A-4950-8C5B-924D1065FA9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2" y="1600201"/>
                        <a:ext cx="4698388" cy="395545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388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DEF73-FA79-4840-9EC1-94219E26EBFD}"/>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Innehåll:</a:t>
            </a:r>
          </a:p>
        </p:txBody>
      </p:sp>
      <p:sp>
        <p:nvSpPr>
          <p:cNvPr id="3" name="Platshållare för innehåll 2">
            <a:extLst>
              <a:ext uri="{FF2B5EF4-FFF2-40B4-BE49-F238E27FC236}">
                <a16:creationId xmlns:a16="http://schemas.microsoft.com/office/drawing/2014/main" id="{83EBA157-AFC1-4DC3-B93B-B91D54E79523}"/>
              </a:ext>
            </a:extLst>
          </p:cNvPr>
          <p:cNvSpPr>
            <a:spLocks noGrp="1"/>
          </p:cNvSpPr>
          <p:nvPr>
            <p:ph idx="1"/>
          </p:nvPr>
        </p:nvSpPr>
        <p:spPr>
          <a:xfrm>
            <a:off x="609600" y="1124744"/>
            <a:ext cx="10454952" cy="4896544"/>
          </a:xfrm>
        </p:spPr>
        <p:txBody>
          <a:bodyPr>
            <a:normAutofit/>
          </a:bodyPr>
          <a:lstStyle/>
          <a:p>
            <a:pPr marL="0" indent="0">
              <a:buNone/>
            </a:pPr>
            <a:endParaRPr lang="sv-SE" b="1"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Små barns utsatthet och sårbarhet</a:t>
            </a:r>
          </a:p>
          <a:p>
            <a:pPr marL="0" indent="0">
              <a:buNone/>
            </a:pPr>
            <a:r>
              <a:rPr lang="sv-SE" b="1" dirty="0">
                <a:latin typeface="Calibri Light" panose="020F0302020204030204" pitchFamily="34" charset="0"/>
                <a:cs typeface="Calibri Light" panose="020F0302020204030204" pitchFamily="34" charset="0"/>
              </a:rPr>
              <a:t>Vikten av </a:t>
            </a:r>
            <a:r>
              <a:rPr lang="sv-SE" b="1" dirty="0" err="1">
                <a:latin typeface="Calibri Light" panose="020F0302020204030204" pitchFamily="34" charset="0"/>
                <a:cs typeface="Calibri Light" panose="020F0302020204030204" pitchFamily="34" charset="0"/>
              </a:rPr>
              <a:t>regleringsstöd</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Konsekvenser av trauman under småbarnsåren</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Vilka är symtomen och hur ser vi dem? </a:t>
            </a:r>
          </a:p>
          <a:p>
            <a:pPr marL="0" indent="0">
              <a:buNone/>
            </a:pPr>
            <a:r>
              <a:rPr lang="sv-SE" dirty="0">
                <a:latin typeface="Calibri Light" panose="020F0302020204030204" pitchFamily="34" charset="0"/>
                <a:cs typeface="Calibri Light" panose="020F0302020204030204" pitchFamily="34" charset="0"/>
              </a:rPr>
              <a:t>Något om kartläggning och bedömning</a:t>
            </a:r>
            <a:endParaRPr lang="sv-SE" b="1"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Behandling</a:t>
            </a:r>
          </a:p>
          <a:p>
            <a:endParaRPr lang="sv-SE" dirty="0">
              <a:latin typeface="Calibri Light" panose="020F0302020204030204" pitchFamily="34" charset="0"/>
              <a:cs typeface="Calibri Light" panose="020F0302020204030204" pitchFamily="34" charset="0"/>
            </a:endParaRPr>
          </a:p>
          <a:p>
            <a:endParaRPr lang="sv-SE" dirty="0"/>
          </a:p>
        </p:txBody>
      </p:sp>
    </p:spTree>
    <p:extLst>
      <p:ext uri="{BB962C8B-B14F-4D97-AF65-F5344CB8AC3E}">
        <p14:creationId xmlns:p14="http://schemas.microsoft.com/office/powerpoint/2010/main" val="401991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4">
            <a:extLst>
              <a:ext uri="{FF2B5EF4-FFF2-40B4-BE49-F238E27FC236}">
                <a16:creationId xmlns:a16="http://schemas.microsoft.com/office/drawing/2014/main" id="{FECE2325-52A0-457B-B117-31BC3DD12B4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sv-SE" altLang="sv-SE" sz="3200">
                <a:cs typeface="Calibri" panose="020F0502020204030204" pitchFamily="34" charset="0"/>
              </a:rPr>
              <a:t>Toleransfönstret/vinduet </a:t>
            </a:r>
            <a:br>
              <a:rPr lang="sv-SE" altLang="sv-SE" sz="3200">
                <a:cs typeface="Calibri" panose="020F0502020204030204" pitchFamily="34" charset="0"/>
              </a:rPr>
            </a:br>
            <a:r>
              <a:rPr lang="sv-SE" altLang="sv-SE" sz="1400">
                <a:cs typeface="Calibri" panose="020F0502020204030204" pitchFamily="34" charset="0"/>
              </a:rPr>
              <a:t>Nordanger &amp; Braarud, 2014, anpassat från Ogden, Minton &amp; Pain, 2006</a:t>
            </a:r>
          </a:p>
        </p:txBody>
      </p:sp>
      <p:pic>
        <p:nvPicPr>
          <p:cNvPr id="19459" name="Platshållare för innehåll 6">
            <a:extLst>
              <a:ext uri="{FF2B5EF4-FFF2-40B4-BE49-F238E27FC236}">
                <a16:creationId xmlns:a16="http://schemas.microsoft.com/office/drawing/2014/main" id="{80DB86E7-06A3-45AE-9EC3-2E103083B3F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2250" y="1763714"/>
            <a:ext cx="6667500" cy="420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sidfot 1"/>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1749740847"/>
      </p:ext>
    </p:extLst>
  </p:cSld>
  <p:clrMapOvr>
    <a:masterClrMapping/>
  </p:clrMapOvr>
</p:sld>
</file>

<file path=ppt/theme/theme1.xml><?xml version="1.0" encoding="utf-8"?>
<a:theme xmlns:a="http://schemas.openxmlformats.org/drawingml/2006/main" name="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191010.pptm" id="{57414CB7-05A3-46A9-9B67-90CFB09EA43C}" vid="{7785CABF-60FF-498B-938F-67D0AB8A07CE}"/>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Gallertillochmed xmlns="http://schemas.microsoft.com/sharepoint/v3" xsi:nil="true"/>
    <Gallerfran xmlns="http://schemas.microsoft.com/sharepoint/v3">2019-09-08T22:00:00+00:00</Gallerfran>
    <Publiceringsdatum xmlns="http://schemas.microsoft.com/sharepoint/v3">2019-09-08T22:00:00+00:00</Publiceringsdatum>
    <h2c9d7dd9eeb4da4ac62aed9bea1dce9 xmlns="http://schemas.microsoft.com/sharepoint/v3">
      <Terms xmlns="http://schemas.microsoft.com/office/infopath/2007/PartnerControls">
        <TermInfo xmlns="http://schemas.microsoft.com/office/infopath/2007/PartnerControls">
          <TermName xmlns="http://schemas.microsoft.com/office/infopath/2007/PartnerControls">Informationsmaterial</TermName>
          <TermId xmlns="http://schemas.microsoft.com/office/infopath/2007/PartnerControls">6564bb37-7519-47b5-a28d-bbe0dd5c58f7</TermId>
        </TermInfo>
      </Terms>
    </h2c9d7dd9eeb4da4ac62aed9bea1dce9>
    <bafcb4227c9043da9566b5ef78ddcc95 xmlns="http://schemas.microsoft.com/sharepoint/v3">
      <Terms xmlns="http://schemas.microsoft.com/office/infopath/2007/PartnerControls">
        <TermInfo xmlns="http://schemas.microsoft.com/office/infopath/2007/PartnerControls">
          <TermName xmlns="http://schemas.microsoft.com/office/infopath/2007/PartnerControls">Kommunikation</TermName>
          <TermId xmlns="http://schemas.microsoft.com/office/infopath/2007/PartnerControls">9daa9f5a-0c0d-427a-a8e5-a42deff6fd30</TermId>
        </TermInfo>
      </Terms>
    </bafcb4227c9043da9566b5ef78ddcc95>
    <b01f2f3f268b4d69803358402dbab91a xmlns="http://schemas.microsoft.com/sharepoint/v3">
      <Terms xmlns="http://schemas.microsoft.com/office/infopath/2007/PartnerControls">
        <TermInfo xmlns="http://schemas.microsoft.com/office/infopath/2007/PartnerControls">
          <TermName xmlns="http://schemas.microsoft.com/office/infopath/2007/PartnerControls">Kommunikation</TermName>
          <TermId xmlns="http://schemas.microsoft.com/office/infopath/2007/PartnerControls">9daa9f5a-0c0d-427a-a8e5-a42deff6fd30</TermId>
        </TermInfo>
      </Terms>
    </b01f2f3f268b4d69803358402dbab91a>
    <Sakerhetsklass xmlns="http://schemas.microsoft.com/sharepoint/v3">Alla</Sakerhetsklass>
    <Dokumentforfattare xmlns="http://schemas.microsoft.com/sharepoint/v3">
      <UserInfo>
        <DisplayName>Renntun Måns</DisplayName>
        <AccountId>26309</AccountId>
        <AccountType/>
      </UserInfo>
    </Dokumentforfattare>
    <Valdinnehallstyp xmlns="http://schemas.microsoft.com/sharepoint/v3">Informationmaterial</Valdinnehallstyp>
    <Externforfattare xmlns="http://schemas.microsoft.com/sharepoint/v3" xsi:nil="true"/>
    <Gallerforunderavdelningar xmlns="http://schemas.microsoft.com/sharepoint/v3">false</Gallerforunderavdelningar>
    <TaxCatchAll xmlns="08943ba7-0447-4cf0-b908-5d03d029f642">
      <Value>2458</Value>
      <Value>3319</Value>
    </TaxCatchAll>
    <Paminnelse xmlns="http://schemas.microsoft.com/sharepoint/v3">false</Paminnelse>
    <Aktuellversion xmlns="http://schemas.microsoft.com/sharepoint/v3">2</Aktuellversion>
    <Dokumentgodkannare xmlns="http://schemas.microsoft.com/sharepoint/v3" xsi:nil="true"/>
    <Comment xmlns="http://schemas.microsoft.com/sharepoint/v3" xsi:nil="true"/>
    <_dlc_DocId xmlns="a23a2f6b-7e21-49b1-b33f-300315b17fc7">RS03-00000061058</_dlc_DocId>
    <_dlc_DocIdUrl xmlns="a23a2f6b-7e21-49b1-b33f-300315b17fc7">
      <Url>http://dokumentportal.i.skane.se/_layouts/15/DocIdRedir.aspx?ID=RS03-00000061058</Url>
      <Description>RS03-00000061058</Description>
    </_dlc_DocIdUrl>
    <Dokumentslag xmlns="http://schemas.microsoft.com/sharepoint/v3">Informerande</Dokumentslag>
    <_dlc_DocIdPersistId xmlns="a23a2f6b-7e21-49b1-b33f-300315b17fc7">false</_dlc_DocIdPersist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nformationmaterial" ma:contentTypeID="0x0101000728167CD9C94899925BA69C4AF6743E1122008026F9AFC070934998CB400726493303" ma:contentTypeVersion="36" ma:contentTypeDescription="Informerande" ma:contentTypeScope="" ma:versionID="ab375e550482c836316d78e03e30c9a2">
  <xsd:schema xmlns:xsd="http://www.w3.org/2001/XMLSchema" xmlns:xs="http://www.w3.org/2001/XMLSchema" xmlns:p="http://schemas.microsoft.com/office/2006/metadata/properties" xmlns:ns1="http://schemas.microsoft.com/sharepoint/v3" xmlns:ns2="08943ba7-0447-4cf0-b908-5d03d029f642" xmlns:ns3="a23a2f6b-7e21-49b1-b33f-300315b17fc7" targetNamespace="http://schemas.microsoft.com/office/2006/metadata/properties" ma:root="true" ma:fieldsID="aca124cdff214a2bac00a0c6d282a342" ns1:_="" ns2:_="" ns3:_="">
    <xsd:import namespace="http://schemas.microsoft.com/sharepoint/v3"/>
    <xsd:import namespace="08943ba7-0447-4cf0-b908-5d03d029f642"/>
    <xsd:import namespace="a23a2f6b-7e21-49b1-b33f-300315b17fc7"/>
    <xsd:element name="properties">
      <xsd:complexType>
        <xsd:sequence>
          <xsd:element name="documentManagement">
            <xsd:complexType>
              <xsd:all>
                <xsd:element ref="ns1:Dokumentforfattare"/>
                <xsd:element ref="ns2:TaxCatchAll" minOccurs="0"/>
                <xsd:element ref="ns2:TaxCatchAllLabel" minOccurs="0"/>
                <xsd:element ref="ns1:Externforfattare" minOccurs="0"/>
                <xsd:element ref="ns1:Gallerfran"/>
                <xsd:element ref="ns1:Gallertillochmed" minOccurs="0"/>
                <xsd:element ref="ns1:Paminnelse" minOccurs="0"/>
                <xsd:element ref="ns1:Publiceringsdatum"/>
                <xsd:element ref="ns1:bafcb4227c9043da9566b5ef78ddcc95" minOccurs="0"/>
                <xsd:element ref="ns1:Aktuellversion" minOccurs="0"/>
                <xsd:element ref="ns1:Valdinnehallstyp" minOccurs="0"/>
                <xsd:element ref="ns1:h2c9d7dd9eeb4da4ac62aed9bea1dce9" minOccurs="0"/>
                <xsd:element ref="ns1:b01f2f3f268b4d69803358402dbab91a" minOccurs="0"/>
                <xsd:element ref="ns1:Gallerforunderavdelningar" minOccurs="0"/>
                <xsd:element ref="ns1:Dokumentgodkannare" minOccurs="0"/>
                <xsd:element ref="ns1:Dokumentslag" minOccurs="0"/>
                <xsd:element ref="ns1:Sakerhetsklass"/>
                <xsd:element ref="ns1:Commen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kumentforfattare" ma:index="8" ma:displayName="Författare" ma:list="UserInfo" ma:internalName="Dokumentforfattare"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ternforfattare" ma:index="11" nillable="true" ma:displayName="Extern författare" ma:internalName="Externforfattare">
      <xsd:simpleType>
        <xsd:restriction base="dms:Text"/>
      </xsd:simpleType>
    </xsd:element>
    <xsd:element name="Gallerfran" ma:index="12" ma:displayName="Gäller från" ma:format="DateOnly" ma:internalName="Gallerfran">
      <xsd:simpleType>
        <xsd:restriction base="dms:DateTime"/>
      </xsd:simpleType>
    </xsd:element>
    <xsd:element name="Gallertillochmed" ma:index="13" nillable="true" ma:displayName="Gäller till och med" ma:format="DateOnly" ma:internalName="Gallertillochmed">
      <xsd:simpleType>
        <xsd:restriction base="dms:DateTime"/>
      </xsd:simpleType>
    </xsd:element>
    <xsd:element name="Paminnelse" ma:index="14" nillable="true" ma:displayName="Påminnelse" ma:internalName="Paminnelse">
      <xsd:simpleType>
        <xsd:restriction base="dms:Boolean"/>
      </xsd:simpleType>
    </xsd:element>
    <xsd:element name="Publiceringsdatum" ma:index="15" ma:displayName="Publiceringsdatum" ma:format="DateOnly" ma:internalName="Publiceringsdatum">
      <xsd:simpleType>
        <xsd:restriction base="dms:DateTime"/>
      </xsd:simpleType>
    </xsd:element>
    <xsd:element name="bafcb4227c9043da9566b5ef78ddcc95" ma:index="16" ma:taxonomy="true" ma:internalName="bafcb4227c9043da9566b5ef78ddcc95" ma:taxonomyFieldName="Dokumentagandeenhet" ma:displayName="Dokumentägande enhet" ma:indexed="true" ma:default="" ma:fieldId="{bafcb422-7c90-43da-9566-b5ef78ddcc95}" ma:sspId="649d846f-5990-441a-b7ea-c87757b39728" ma:termSetId="d6c0c6fc-2c94-474b-a565-70d641e6154c" ma:anchorId="ca822978-0689-4562-8110-f77377f87f93" ma:open="false" ma:isKeyword="false">
      <xsd:complexType>
        <xsd:sequence>
          <xsd:element ref="pc:Terms" minOccurs="0" maxOccurs="1"/>
        </xsd:sequence>
      </xsd:complexType>
    </xsd:element>
    <xsd:element name="Aktuellversion" ma:index="18" nillable="true" ma:displayName="Aktuell version" ma:hidden="true" ma:internalName="Aktuellversion">
      <xsd:simpleType>
        <xsd:restriction base="dms:Text"/>
      </xsd:simpleType>
    </xsd:element>
    <xsd:element name="Valdinnehallstyp" ma:index="19" nillable="true" ma:displayName="Vald innehållstyp" ma:hidden="true" ma:internalName="Valdinnehallstyp">
      <xsd:simpleType>
        <xsd:restriction base="dms:Text"/>
      </xsd:simpleType>
    </xsd:element>
    <xsd:element name="h2c9d7dd9eeb4da4ac62aed9bea1dce9" ma:index="20" ma:taxonomy="true" ma:internalName="h2c9d7dd9eeb4da4ac62aed9bea1dce9" ma:taxonomyFieldName="Taggning" ma:displayName="Ämnesområde" ma:readOnly="false" ma:default="" ma:fieldId="{12c9d7dd-9eeb-4da4-ac62-aed9bea1dce9}" ma:taxonomyMulti="true" ma:sspId="649d846f-5990-441a-b7ea-c87757b39728" ma:termSetId="c51e19ca-d4c2-4121-81f2-291317faa78f" ma:anchorId="00000000-0000-0000-0000-000000000000" ma:open="false" ma:isKeyword="false">
      <xsd:complexType>
        <xsd:sequence>
          <xsd:element ref="pc:Terms" minOccurs="0" maxOccurs="1"/>
        </xsd:sequence>
      </xsd:complexType>
    </xsd:element>
    <xsd:element name="b01f2f3f268b4d69803358402dbab91a" ma:index="22" ma:taxonomy="true" ma:internalName="b01f2f3f268b4d69803358402dbab91a" ma:taxonomyFieldName="Gallerfor" ma:displayName="Gäller för" ma:default="" ma:fieldId="{b01f2f3f-268b-4d69-8033-58402dbab91a}" ma:taxonomyMulti="true" ma:sspId="649d846f-5990-441a-b7ea-c87757b39728" ma:termSetId="d6c0c6fc-2c94-474b-a565-70d641e6154c" ma:anchorId="ca822978-0689-4562-8110-f77377f87f93" ma:open="false" ma:isKeyword="false">
      <xsd:complexType>
        <xsd:sequence>
          <xsd:element ref="pc:Terms" minOccurs="0" maxOccurs="1"/>
        </xsd:sequence>
      </xsd:complexType>
    </xsd:element>
    <xsd:element name="Gallerforunderavdelningar" ma:index="24" nillable="true" ma:displayName="Gäller för underavdelningar" ma:internalName="Gallerforunderavdelningar">
      <xsd:simpleType>
        <xsd:restriction base="dms:Boolean"/>
      </xsd:simpleType>
    </xsd:element>
    <xsd:element name="Dokumentgodkannare" ma:index="25" nillable="true" ma:displayName="Faktaägare" ma:hidden="true" ma:internalName="Dokumentgodkannare" ma:readOnly="false">
      <xsd:simpleType>
        <xsd:restriction base="dms:Text"/>
      </xsd:simpleType>
    </xsd:element>
    <xsd:element name="Dokumentslag" ma:index="26" nillable="true" ma:displayName="Dokumentslag" ma:internalName="Dokumentslag" ma:readOnly="true">
      <xsd:simpleType>
        <xsd:restriction base="dms:Text"/>
      </xsd:simpleType>
    </xsd:element>
    <xsd:element name="Sakerhetsklass" ma:index="27" ma:displayName="Säkerhetsklass" ma:internalName="Sakerhetsklass" ma:readOnly="false">
      <xsd:simpleType>
        <xsd:restriction base="dms:Choice">
          <xsd:enumeration value="Alla internt"/>
          <xsd:enumeration value="Alla"/>
        </xsd:restriction>
      </xsd:simpleType>
    </xsd:element>
    <xsd:element name="Comment" ma:index="28" nillable="true" ma:displayName="Beskrivning"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943ba7-0447-4cf0-b908-5d03d029f64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0cfea753-fe51-4d63-bfa0-6d9695f106c0}" ma:internalName="TaxCatchAll" ma:showField="CatchAllData" ma:web="813faf41-6702-4fce-8689-e91bbb568e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cfea753-fe51-4d63-bfa0-6d9695f106c0}" ma:internalName="TaxCatchAllLabel" ma:readOnly="true" ma:showField="CatchAllDataLabel" ma:web="813faf41-6702-4fce-8689-e91bbb568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3a2f6b-7e21-49b1-b33f-300315b17fc7" elementFormDefault="qualified">
    <xsd:import namespace="http://schemas.microsoft.com/office/2006/documentManagement/types"/>
    <xsd:import namespace="http://schemas.microsoft.com/office/infopath/2007/PartnerControls"/>
    <xsd:element name="_dlc_DocId" ma:index="29" nillable="true" ma:displayName="Dokument-ID-värde" ma:description="Värdet för dokument-ID som tilldelats till det här objektet." ma:internalName="_dlc_DocId" ma:readOnly="true">
      <xsd:simpleType>
        <xsd:restriction base="dms:Text"/>
      </xsd:simpleType>
    </xsd:element>
    <xsd:element name="_dlc_DocIdUrl" ma:index="30"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haredContentType xmlns="Microsoft.SharePoint.Taxonomy.ContentTypeSync" SourceId="649d846f-5990-441a-b7ea-c87757b39728" ContentTypeId="0x0101000728167CD9C94899925BA69C4AF6743E1122" PreviousValue="false"/>
</file>

<file path=customXml/itemProps1.xml><?xml version="1.0" encoding="utf-8"?>
<ds:datastoreItem xmlns:ds="http://schemas.openxmlformats.org/officeDocument/2006/customXml" ds:itemID="{94E4E136-265A-4286-A709-C44411EEEF4D}">
  <ds:schemaRefs>
    <ds:schemaRef ds:uri="http://schemas.microsoft.com/office/2006/metadata/customXsn"/>
  </ds:schemaRefs>
</ds:datastoreItem>
</file>

<file path=customXml/itemProps2.xml><?xml version="1.0" encoding="utf-8"?>
<ds:datastoreItem xmlns:ds="http://schemas.openxmlformats.org/officeDocument/2006/customXml" ds:itemID="{1780AD26-2BBA-4F8D-A846-D24DA55A8258}">
  <ds:schemaRefs>
    <ds:schemaRef ds:uri="08943ba7-0447-4cf0-b908-5d03d029f642"/>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http://www.w3.org/XML/1998/namespace"/>
    <ds:schemaRef ds:uri="a23a2f6b-7e21-49b1-b33f-300315b17fc7"/>
    <ds:schemaRef ds:uri="http://schemas.microsoft.com/sharepoint/v3"/>
    <ds:schemaRef ds:uri="http://purl.org/dc/dcmitype/"/>
  </ds:schemaRefs>
</ds:datastoreItem>
</file>

<file path=customXml/itemProps3.xml><?xml version="1.0" encoding="utf-8"?>
<ds:datastoreItem xmlns:ds="http://schemas.openxmlformats.org/officeDocument/2006/customXml" ds:itemID="{1FF541F4-0B41-43BA-8AC8-8CC77B8FB659}">
  <ds:schemaRefs>
    <ds:schemaRef ds:uri="http://schemas.microsoft.com/sharepoint/events"/>
  </ds:schemaRefs>
</ds:datastoreItem>
</file>

<file path=customXml/itemProps4.xml><?xml version="1.0" encoding="utf-8"?>
<ds:datastoreItem xmlns:ds="http://schemas.openxmlformats.org/officeDocument/2006/customXml" ds:itemID="{9FC6909F-20A3-49AB-BCBB-E2790598D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943ba7-0447-4cf0-b908-5d03d029f642"/>
    <ds:schemaRef ds:uri="a23a2f6b-7e21-49b1-b33f-300315b17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8216C18-20C1-49E5-B4F8-22E0787368DE}">
  <ds:schemaRefs>
    <ds:schemaRef ds:uri="http://schemas.microsoft.com/sharepoint/v3/contenttype/forms"/>
  </ds:schemaRefs>
</ds:datastoreItem>
</file>

<file path=customXml/itemProps6.xml><?xml version="1.0" encoding="utf-8"?>
<ds:datastoreItem xmlns:ds="http://schemas.openxmlformats.org/officeDocument/2006/customXml" ds:itemID="{D5B5E20E-C2FC-4793-95DB-3383A48427A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3819</Words>
  <Application>Microsoft Office PowerPoint</Application>
  <PresentationFormat>Bredbild</PresentationFormat>
  <Paragraphs>619</Paragraphs>
  <Slides>40</Slides>
  <Notes>36</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40</vt:i4>
      </vt:variant>
    </vt:vector>
  </HeadingPairs>
  <TitlesOfParts>
    <vt:vector size="48" baseType="lpstr">
      <vt:lpstr>Arial</vt:lpstr>
      <vt:lpstr>Calibri</vt:lpstr>
      <vt:lpstr>Calibri Light</vt:lpstr>
      <vt:lpstr>MinionPro-Regular</vt:lpstr>
      <vt:lpstr>TrebuchetMS</vt:lpstr>
      <vt:lpstr>Wingdings</vt:lpstr>
      <vt:lpstr>Region Skåne</vt:lpstr>
      <vt:lpstr>Bitmappsbild</vt:lpstr>
      <vt:lpstr>Små barn och traumatisering -förekomst, symtombild och behandling</vt:lpstr>
      <vt:lpstr>Innehåll:</vt:lpstr>
      <vt:lpstr>Små barn, små bekymmer?</vt:lpstr>
      <vt:lpstr>Små barn mer utsatta  </vt:lpstr>
      <vt:lpstr>Små barn mer sårbara</vt:lpstr>
      <vt:lpstr>Negativa erfarenheter förekommer ofta i kombination med brist på positiva erfarenheter </vt:lpstr>
      <vt:lpstr>Vilka positiva erfarenheter får barnet av</vt:lpstr>
      <vt:lpstr>Innehåll:</vt:lpstr>
      <vt:lpstr>Toleransfönstret/vinduet  Nordanger &amp; Braarud, 2014, anpassat från Ogden, Minton &amp; Pain, 2006</vt:lpstr>
      <vt:lpstr>Regleringsstöd centralt i utvecklingspsykologin Den (affekt)reglerande andre </vt:lpstr>
      <vt:lpstr>Anknytningspersonen som ”psykologisk sköld” i en traumatisk situation </vt:lpstr>
      <vt:lpstr>Anknytningspersonen klarar inte att lugna i en traumatisk situation</vt:lpstr>
      <vt:lpstr>Anknytningspersonen traumatiserande </vt:lpstr>
      <vt:lpstr>Innehåll:</vt:lpstr>
      <vt:lpstr>Regleringsstöd centralt vid traumatisering</vt:lpstr>
      <vt:lpstr>  Traumatisk stress i kombination med bristande regleringsstöd formar barnets fungerande –utvecklingstrauma  (Nordanger och Braarud, 2017)  </vt:lpstr>
      <vt:lpstr>Utvecklingstrauma ger regleringssvårigheter</vt:lpstr>
      <vt:lpstr>ACE Internationell studie om förekomst av negativa barndomsupplevelser och samband med hälsa i vuxen ålder (n= ca 17 350 vuxna) </vt:lpstr>
      <vt:lpstr>Tidig traumatisering får långvariga konsekvenser </vt:lpstr>
      <vt:lpstr>Innehåll:</vt:lpstr>
      <vt:lpstr>Traumasymtom hos små barn</vt:lpstr>
      <vt:lpstr>2013:  PTSD för barn &lt; 6 år i DSM 2016: DC: 0-5</vt:lpstr>
      <vt:lpstr>PTSD &lt; 6år</vt:lpstr>
      <vt:lpstr>Svårigheter med diagnosen </vt:lpstr>
      <vt:lpstr>Co-morbiditet vanligt</vt:lpstr>
      <vt:lpstr>Innehåll:</vt:lpstr>
      <vt:lpstr>Bedömning</vt:lpstr>
      <vt:lpstr>För bedömning av små barn krävs information</vt:lpstr>
      <vt:lpstr>Innehåll:</vt:lpstr>
      <vt:lpstr>BUP Skånes riktlinjer</vt:lpstr>
      <vt:lpstr>Behandling Stabiliseringsfasen speciell för små barn  </vt:lpstr>
      <vt:lpstr>Omvårdnadens ABC  (Broberg, m fl. 2006)</vt:lpstr>
      <vt:lpstr>Förstå barnets utsatthet och ta ansvar</vt:lpstr>
      <vt:lpstr>Behandling Stabilisering, forts.</vt:lpstr>
      <vt:lpstr>Behandling Bearbetning </vt:lpstr>
      <vt:lpstr>Behandling Konsolidering, framtidsorientering</vt:lpstr>
      <vt:lpstr>Behandling Förhållningssätt</vt:lpstr>
      <vt:lpstr>Näst sist</vt:lpstr>
      <vt:lpstr>Time of dangerous possibilities</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Små barn och traumatisering -förekomst, symtombild och behandling</dc:title>
  <dc:creator>Bernstad Katrin</dc:creator>
  <cp:lastModifiedBy>Bernstad Katrin</cp:lastModifiedBy>
  <cp:revision>33</cp:revision>
  <dcterms:created xsi:type="dcterms:W3CDTF">2020-11-17T18:47:38Z</dcterms:created>
  <dcterms:modified xsi:type="dcterms:W3CDTF">2020-11-18T21:06:58Z</dcterms:modified>
</cp:coreProperties>
</file>